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259" r:id="rId3"/>
    <p:sldId id="257" r:id="rId4"/>
    <p:sldId id="260" r:id="rId5"/>
    <p:sldId id="264" r:id="rId6"/>
    <p:sldId id="261" r:id="rId7"/>
    <p:sldId id="262" r:id="rId8"/>
    <p:sldId id="265" r:id="rId9"/>
    <p:sldId id="258" r:id="rId10"/>
    <p:sldId id="269" r:id="rId11"/>
    <p:sldId id="270" r:id="rId12"/>
    <p:sldId id="296" r:id="rId13"/>
    <p:sldId id="308" r:id="rId14"/>
    <p:sldId id="271" r:id="rId15"/>
    <p:sldId id="272" r:id="rId16"/>
    <p:sldId id="273" r:id="rId17"/>
    <p:sldId id="297" r:id="rId18"/>
    <p:sldId id="311" r:id="rId19"/>
    <p:sldId id="310" r:id="rId20"/>
    <p:sldId id="274" r:id="rId21"/>
    <p:sldId id="298" r:id="rId22"/>
    <p:sldId id="275" r:id="rId23"/>
    <p:sldId id="276" r:id="rId24"/>
    <p:sldId id="312" r:id="rId25"/>
    <p:sldId id="277" r:id="rId26"/>
    <p:sldId id="278" r:id="rId27"/>
    <p:sldId id="300" r:id="rId28"/>
    <p:sldId id="279" r:id="rId29"/>
    <p:sldId id="299" r:id="rId30"/>
    <p:sldId id="280" r:id="rId31"/>
    <p:sldId id="309" r:id="rId32"/>
    <p:sldId id="281" r:id="rId33"/>
    <p:sldId id="282" r:id="rId34"/>
    <p:sldId id="283" r:id="rId35"/>
    <p:sldId id="301" r:id="rId36"/>
    <p:sldId id="284" r:id="rId37"/>
    <p:sldId id="285" r:id="rId38"/>
    <p:sldId id="287" r:id="rId39"/>
    <p:sldId id="313" r:id="rId40"/>
    <p:sldId id="289" r:id="rId41"/>
    <p:sldId id="288" r:id="rId42"/>
    <p:sldId id="302" r:id="rId43"/>
    <p:sldId id="290" r:id="rId44"/>
    <p:sldId id="314" r:id="rId45"/>
    <p:sldId id="291" r:id="rId46"/>
    <p:sldId id="295" r:id="rId47"/>
    <p:sldId id="292" r:id="rId48"/>
    <p:sldId id="303" r:id="rId49"/>
    <p:sldId id="293" r:id="rId50"/>
    <p:sldId id="294" r:id="rId51"/>
    <p:sldId id="307" r:id="rId52"/>
    <p:sldId id="305" r:id="rId53"/>
    <p:sldId id="304" r:id="rId54"/>
    <p:sldId id="306" r:id="rId5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B5A"/>
    <a:srgbClr val="FFFBD2"/>
    <a:srgbClr val="F5EB7E"/>
    <a:srgbClr val="ABCAE1"/>
    <a:srgbClr val="3D7586"/>
    <a:srgbClr val="8C5D52"/>
    <a:srgbClr val="488B60"/>
    <a:srgbClr val="EA8E5F"/>
    <a:srgbClr val="3A82B8"/>
    <a:srgbClr val="495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116" autoAdjust="0"/>
    <p:restoredTop sz="95768"/>
  </p:normalViewPr>
  <p:slideViewPr>
    <p:cSldViewPr snapToGrid="0">
      <p:cViewPr varScale="1">
        <p:scale>
          <a:sx n="79" d="100"/>
          <a:sy n="79" d="100"/>
        </p:scale>
        <p:origin x="216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2889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FE885-CE40-4C31-974A-66E082047A57}" type="datetimeFigureOut">
              <a:rPr lang="zh-TW" altLang="en-US" smtClean="0"/>
              <a:t>2025/7/30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BD808-92CC-4696-9947-9B9E305177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8864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BDC86-CA29-074D-937E-40F4E421AA28}" type="datetimeFigureOut">
              <a:rPr kumimoji="1" lang="zh-TW" altLang="en-US" smtClean="0"/>
              <a:t>2025/7/30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3ED9B-3B7C-FA4E-8807-38B58601FE7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2680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16276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66003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4825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0504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32468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726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" y="16697"/>
            <a:ext cx="12187969" cy="684130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50" y="6492459"/>
            <a:ext cx="1288319" cy="228863"/>
          </a:xfrm>
          <a:prstGeom prst="rect">
            <a:avLst/>
          </a:prstGeom>
        </p:spPr>
      </p:pic>
      <p:sp>
        <p:nvSpPr>
          <p:cNvPr id="3" name="文字方塊 2"/>
          <p:cNvSpPr txBox="1"/>
          <p:nvPr userDrawn="1"/>
        </p:nvSpPr>
        <p:spPr>
          <a:xfrm>
            <a:off x="7412477" y="1108953"/>
            <a:ext cx="31031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資訊倫理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421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8" y="-42932"/>
            <a:ext cx="12299957" cy="691910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054860" y="14068"/>
            <a:ext cx="1066800" cy="481013"/>
          </a:xfrm>
          <a:prstGeom prst="rect">
            <a:avLst/>
          </a:prstGeom>
          <a:solidFill>
            <a:srgbClr val="49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1126298" y="64197"/>
            <a:ext cx="938212" cy="380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>
          <a:xfrm>
            <a:off x="11136959" y="123187"/>
            <a:ext cx="914400" cy="38075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50" y="6492459"/>
            <a:ext cx="1288319" cy="2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8" y="-42932"/>
            <a:ext cx="12299957" cy="691910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50" y="6492459"/>
            <a:ext cx="1288319" cy="2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09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91033-D878-476A-A8AA-77F6CB5E8CCD}" type="datetimeFigureOut">
              <a:rPr lang="zh-TW" altLang="en-US" smtClean="0"/>
              <a:t>2025/7/30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D385C-C73B-4C00-A177-D4937D0CE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8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EQr1MFCztM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0UxYDqlX6o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6a6TsQkdkI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m5CD4EcmaXA" TargetMode="External"/><Relationship Id="rId4" Type="http://schemas.openxmlformats.org/officeDocument/2006/relationships/hyperlink" Target="https://youtu.be/SRpUeJUBdE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2UK0NoNwIU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FclxlLQwyuY" TargetMode="External"/><Relationship Id="rId4" Type="http://schemas.openxmlformats.org/officeDocument/2006/relationships/hyperlink" Target="https://youtu.be/_h2O7OVa0pY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v1coHeRGxc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Mley9aUgHgw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2wyJjHzWg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ah1PjIyf7Xo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5.hle.com.tw/h5mp4/02j/09Te/&#36039;&#35338;&#31185;&#25216;/2&#19978;/&#31532;1&#31456;/8&#19978;&#36039;&#31185;1-1&#36039;&#35338;&#23433;&#20840;&#33287;&#20523;&#29702;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Lc7ScleRdA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2KmnHqNWuck" TargetMode="External"/><Relationship Id="rId4" Type="http://schemas.openxmlformats.org/officeDocument/2006/relationships/hyperlink" Target="https://youtu.be/ah1PjIyf7Xo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qt.hle.com.tw/edisc3.html?tid=111_1_JTE_EBOOK_3_4&amp;tt=Ebook&amp;platform=Hanlin_Ebook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sGBzhxNr38" TargetMode="External"/><Relationship Id="rId7" Type="http://schemas.openxmlformats.org/officeDocument/2006/relationships/hyperlink" Target="https://youtu.be/LVnQSW7b9BU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ptq3VfyRa2M" TargetMode="External"/><Relationship Id="rId5" Type="http://schemas.openxmlformats.org/officeDocument/2006/relationships/hyperlink" Target="https://youtu.be/3bj0iLWx1p0" TargetMode="External"/><Relationship Id="rId4" Type="http://schemas.openxmlformats.org/officeDocument/2006/relationships/hyperlink" Target="https://youtu.be/YC85oculLe8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vZ1jp_fz3w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LVnQSW7b9BU" TargetMode="External"/><Relationship Id="rId5" Type="http://schemas.openxmlformats.org/officeDocument/2006/relationships/hyperlink" Target="https://youtu.be/UXK2NEJg8rU" TargetMode="External"/><Relationship Id="rId4" Type="http://schemas.openxmlformats.org/officeDocument/2006/relationships/hyperlink" Target="https://youtu.be/Epdio0BoPiw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769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108098" y="5511338"/>
            <a:ext cx="210418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140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383183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網路禮儀與規範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4B82DD57-84E3-E838-CD60-D644FAEFB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60" y="1260065"/>
            <a:ext cx="5085385" cy="1143000"/>
          </a:xfrm>
          <a:prstGeom prst="rect">
            <a:avLst/>
          </a:prstGeom>
        </p:spPr>
      </p:pic>
      <p:sp>
        <p:nvSpPr>
          <p:cNvPr id="10" name="◎ 電腦輔助學習趨勢…">
            <a:extLst>
              <a:ext uri="{FF2B5EF4-FFF2-40B4-BE49-F238E27FC236}">
                <a16:creationId xmlns="" xmlns:a16="http://schemas.microsoft.com/office/drawing/2014/main" id="{9ADC040B-B9D3-A6B1-977A-6DA99C8A36C2}"/>
              </a:ext>
            </a:extLst>
          </p:cNvPr>
          <p:cNvSpPr txBox="1">
            <a:spLocks/>
          </p:cNvSpPr>
          <p:nvPr/>
        </p:nvSpPr>
        <p:spPr>
          <a:xfrm>
            <a:off x="6586535" y="1544332"/>
            <a:ext cx="5678753" cy="264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solidFill>
                  <a:srgbClr val="3E7DB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網路如同虛擬公共空間，</a:t>
            </a:r>
            <a:endParaRPr lang="en-US" altLang="zh-TW" sz="3200" b="1" dirty="0">
              <a:solidFill>
                <a:srgbClr val="3E7DB5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solidFill>
                  <a:srgbClr val="3E7DB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應重視個人隱私與系統安全。</a:t>
            </a:r>
            <a:endParaRPr lang="zh-TW" altLang="en-US" sz="3200" b="1" dirty="0">
              <a:solidFill>
                <a:srgbClr val="3E7DB5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2379A99-1E57-F886-C0B3-B205741E576F}"/>
              </a:ext>
            </a:extLst>
          </p:cNvPr>
          <p:cNvSpPr txBox="1"/>
          <p:nvPr/>
        </p:nvSpPr>
        <p:spPr>
          <a:xfrm>
            <a:off x="922668" y="2451951"/>
            <a:ext cx="5915453" cy="3644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7" indent="-358775">
              <a:lnSpc>
                <a:spcPts val="288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保護個資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：避免在網路上公開個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288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人資訊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身分證、護照、機票、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288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私密照片⋯⋯等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  <a:p>
            <a:pPr>
              <a:lnSpc>
                <a:spcPts val="2880"/>
              </a:lnSpc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尊重隱私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：不隨意截圖或公開他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2880"/>
              </a:lnSpc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人的私人訊息，避免洩露當事人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2880"/>
              </a:lnSpc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隱私。</a:t>
            </a:r>
          </a:p>
          <a:p>
            <a:pPr>
              <a:lnSpc>
                <a:spcPts val="2880"/>
              </a:lnSpc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慎轉資訊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：遇到不明訊息、圖片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2880"/>
              </a:lnSpc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或連結，未經查證不輕易轉傳或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2880"/>
              </a:lnSpc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散布。</a:t>
            </a:r>
            <a:endPara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15363B63-C33B-0D3C-7E49-26BE4542F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62" y="2902280"/>
            <a:ext cx="4102069" cy="355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96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208028" y="5511338"/>
            <a:ext cx="198397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141</a:t>
            </a:r>
          </a:p>
        </p:txBody>
      </p:sp>
      <p:sp>
        <p:nvSpPr>
          <p:cNvPr id="10" name="◎ 電腦輔助學習趨勢…">
            <a:extLst>
              <a:ext uri="{FF2B5EF4-FFF2-40B4-BE49-F238E27FC236}">
                <a16:creationId xmlns="" xmlns:a16="http://schemas.microsoft.com/office/drawing/2014/main" id="{9ADC040B-B9D3-A6B1-977A-6DA99C8A36C2}"/>
              </a:ext>
            </a:extLst>
          </p:cNvPr>
          <p:cNvSpPr txBox="1">
            <a:spLocks/>
          </p:cNvSpPr>
          <p:nvPr/>
        </p:nvSpPr>
        <p:spPr>
          <a:xfrm>
            <a:off x="922669" y="2086050"/>
            <a:ext cx="11359061" cy="264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solidFill>
                  <a:srgbClr val="3E7DB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網路世界中，情緒與內容常透過貼圖、動畫或符號等虛擬</a:t>
            </a:r>
            <a:endParaRPr lang="en-US" altLang="zh-TW" sz="3200" b="1" dirty="0">
              <a:solidFill>
                <a:srgbClr val="3E7DB5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solidFill>
                  <a:srgbClr val="3E7DB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方式迅速傳遞於即時通訊中。然而屬正式書信往來，仍須</a:t>
            </a:r>
            <a:endParaRPr lang="en-US" altLang="zh-TW" sz="3200" b="1" dirty="0">
              <a:solidFill>
                <a:srgbClr val="3E7DB5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solidFill>
                  <a:srgbClr val="3E7DB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遵守書信格式與基本原則，不能忽略禮儀與規範。</a:t>
            </a:r>
            <a:endParaRPr lang="zh-TW" altLang="en-US" sz="3200" b="1" dirty="0">
              <a:solidFill>
                <a:srgbClr val="3E7DB5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2379A99-1E57-F886-C0B3-B205741E576F}"/>
              </a:ext>
            </a:extLst>
          </p:cNvPr>
          <p:cNvSpPr txBox="1"/>
          <p:nvPr/>
        </p:nvSpPr>
        <p:spPr>
          <a:xfrm>
            <a:off x="935920" y="3857872"/>
            <a:ext cx="5597092" cy="268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7" indent="-358775">
              <a:lnSpc>
                <a:spcPts val="268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郵件主旨與內容須明確，且務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68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必署名，以示對收件者的尊重。 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68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通訊或貼文，用字遣詞應力求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68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正確且簡潔。 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68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信件或貼文，應確認無誤，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68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才能寄出或張貼。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A771B0EB-44BE-170F-9E8B-2C5F87B74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5" y="604256"/>
            <a:ext cx="9109859" cy="138504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05CC13ED-0E15-B44A-FF4B-CFF52B472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78" y="3729919"/>
            <a:ext cx="3221432" cy="232293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BE267386-EAA8-E3B3-3E9B-0506B6769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0" y="3652856"/>
            <a:ext cx="2217390" cy="2932677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DF57E550-2586-0A4A-19E9-FDE6348DBF2A}"/>
              </a:ext>
            </a:extLst>
          </p:cNvPr>
          <p:cNvSpPr txBox="1"/>
          <p:nvPr/>
        </p:nvSpPr>
        <p:spPr>
          <a:xfrm>
            <a:off x="6386724" y="6052856"/>
            <a:ext cx="4952354" cy="714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7" indent="-358775">
              <a:lnSpc>
                <a:spcPts val="198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傳送前請三思，訊息一旦送出，</a:t>
            </a:r>
            <a:endParaRPr lang="en-US" altLang="zh-TW" sz="20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198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對方立刻就會收到，務必謹慎！</a:t>
            </a:r>
            <a:endParaRPr lang="en-US" altLang="zh-TW" sz="20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2" name="電腦輔助教學的趨勢">
            <a:extLst>
              <a:ext uri="{FF2B5EF4-FFF2-40B4-BE49-F238E27FC236}">
                <a16:creationId xmlns="" xmlns:a16="http://schemas.microsoft.com/office/drawing/2014/main" id="{5179A5C9-7034-5737-4001-FD228E1F1EBD}"/>
              </a:ext>
            </a:extLst>
          </p:cNvPr>
          <p:cNvSpPr txBox="1">
            <a:spLocks/>
          </p:cNvSpPr>
          <p:nvPr/>
        </p:nvSpPr>
        <p:spPr>
          <a:xfrm>
            <a:off x="2383183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網路禮儀與規範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0035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141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2.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 網路禮儀與規範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="" xmlns:a16="http://schemas.microsoft.com/office/drawing/2014/main" id="{BB2A66F7-1900-0F79-F471-9B18913CBFA9}"/>
              </a:ext>
            </a:extLst>
          </p:cNvPr>
          <p:cNvGrpSpPr/>
          <p:nvPr/>
        </p:nvGrpSpPr>
        <p:grpSpPr>
          <a:xfrm>
            <a:off x="1045853" y="1382228"/>
            <a:ext cx="10100293" cy="3798509"/>
            <a:chOff x="3131839" y="2520000"/>
            <a:chExt cx="9586251" cy="2885427"/>
          </a:xfrm>
        </p:grpSpPr>
        <p:grpSp>
          <p:nvGrpSpPr>
            <p:cNvPr id="7" name="群組 6">
              <a:extLst>
                <a:ext uri="{FF2B5EF4-FFF2-40B4-BE49-F238E27FC236}">
                  <a16:creationId xmlns="" xmlns:a16="http://schemas.microsoft.com/office/drawing/2014/main" id="{B64CAA1E-9D96-0463-7A72-6F6B291DE98C}"/>
                </a:ext>
              </a:extLst>
            </p:cNvPr>
            <p:cNvGrpSpPr/>
            <p:nvPr/>
          </p:nvGrpSpPr>
          <p:grpSpPr>
            <a:xfrm>
              <a:off x="3131839" y="2520000"/>
              <a:ext cx="9586251" cy="1917717"/>
              <a:chOff x="3131839" y="2880000"/>
              <a:chExt cx="9586251" cy="1917717"/>
            </a:xfrm>
          </p:grpSpPr>
          <p:sp>
            <p:nvSpPr>
              <p:cNvPr id="10" name="圓角矩形 9">
                <a:extLst>
                  <a:ext uri="{FF2B5EF4-FFF2-40B4-BE49-F238E27FC236}">
                    <a16:creationId xmlns="" xmlns:a16="http://schemas.microsoft.com/office/drawing/2014/main" id="{2CA90982-033A-F820-35C2-297F9D3F4694}"/>
                  </a:ext>
                </a:extLst>
              </p:cNvPr>
              <p:cNvSpPr/>
              <p:nvPr/>
            </p:nvSpPr>
            <p:spPr>
              <a:xfrm>
                <a:off x="3131839" y="3096000"/>
                <a:ext cx="9586251" cy="1701717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11" name="圓角矩形 10">
                <a:extLst>
                  <a:ext uri="{FF2B5EF4-FFF2-40B4-BE49-F238E27FC236}">
                    <a16:creationId xmlns="" xmlns:a16="http://schemas.microsoft.com/office/drawing/2014/main" id="{E9BDDFD5-E502-9D78-E595-999C8C9443F3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441485" cy="432000"/>
              </a:xfrm>
              <a:prstGeom prst="roundRect">
                <a:avLst>
                  <a:gd name="adj" fmla="val 50000"/>
                </a:avLst>
              </a:prstGeom>
              <a:solidFill>
                <a:srgbClr val="65C8C2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小知識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="" xmlns:a16="http://schemas.microsoft.com/office/drawing/2014/main" id="{35EB9527-8EB1-A27B-D0F2-1831742B3C61}"/>
                </a:ext>
              </a:extLst>
            </p:cNvPr>
            <p:cNvSpPr txBox="1"/>
            <p:nvPr/>
          </p:nvSpPr>
          <p:spPr>
            <a:xfrm>
              <a:off x="3243039" y="3516375"/>
              <a:ext cx="9289136" cy="1889052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netiquette </a:t>
              </a: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是由 </a:t>
              </a:r>
              <a:r>
                <a:rPr lang="en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net</a:t>
              </a:r>
              <a:r>
                <a:rPr lang="zh-TW" altLang="en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（</a:t>
              </a: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網路）和</a:t>
              </a:r>
              <a:r>
                <a:rPr lang="en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etiquette</a:t>
              </a:r>
              <a:r>
                <a:rPr lang="zh-TW" altLang="en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（</a:t>
              </a: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禮儀）所組成的複合體字， 也就是網路禮儀的意思。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="" xmlns:a16="http://schemas.microsoft.com/office/drawing/2014/main" id="{00F74E99-0FE2-F641-8916-D45627EBD590}"/>
                </a:ext>
              </a:extLst>
            </p:cNvPr>
            <p:cNvSpPr txBox="1"/>
            <p:nvPr/>
          </p:nvSpPr>
          <p:spPr>
            <a:xfrm>
              <a:off x="3239766" y="3163167"/>
              <a:ext cx="634281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r>
                <a:rPr lang="en" altLang="zh-TW" sz="3200" b="1" dirty="0">
                  <a:solidFill>
                    <a:srgbClr val="65C8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netiquette</a:t>
              </a:r>
              <a:endParaRPr lang="zh-TW" altLang="en-US" sz="3200" b="1" dirty="0">
                <a:solidFill>
                  <a:srgbClr val="65C8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pic>
        <p:nvPicPr>
          <p:cNvPr id="3" name="圖片 5">
            <a:extLst>
              <a:ext uri="{FF2B5EF4-FFF2-40B4-BE49-F238E27FC236}">
                <a16:creationId xmlns="" xmlns:a16="http://schemas.microsoft.com/office/drawing/2014/main" id="{6A5F948B-72BD-2A9D-217C-579AF08C4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45853" y="474056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0FA8EBC4-4A9E-0AA0-4A3D-3602AE6DA5B2}"/>
              </a:ext>
            </a:extLst>
          </p:cNvPr>
          <p:cNvSpPr txBox="1"/>
          <p:nvPr/>
        </p:nvSpPr>
        <p:spPr>
          <a:xfrm>
            <a:off x="2720500" y="4856142"/>
            <a:ext cx="89395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網路禮儀</a:t>
            </a:r>
            <a:r>
              <a:rPr lang="en-US" altLang="zh-TW" sz="44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【</a:t>
            </a: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有這麼嚴重嗎？</a:t>
            </a:r>
            <a:r>
              <a:rPr lang="en-US" altLang="zh-TW" sz="44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】</a:t>
            </a:r>
            <a:endParaRPr lang="zh-TW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473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dirty="0"/>
              <a:t>138</a:t>
            </a:r>
            <a:endParaRPr lang="zh-TW" altLang="en-US" dirty="0"/>
          </a:p>
        </p:txBody>
      </p:sp>
      <p:sp>
        <p:nvSpPr>
          <p:cNvPr id="3" name="Rectangle 12">
            <a:extLst>
              <a:ext uri="{FF2B5EF4-FFF2-40B4-BE49-F238E27FC236}">
                <a16:creationId xmlns="" xmlns:a16="http://schemas.microsoft.com/office/drawing/2014/main" id="{9E8761D9-FD10-06C7-2C10-1D7D33F5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301" y="1083891"/>
            <a:ext cx="6929490" cy="1209860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1-3-1 </a:t>
            </a: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隱私權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="" xmlns:a16="http://schemas.microsoft.com/office/drawing/2014/main" id="{9B1B1396-31C1-B91A-264A-3085318EF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301" y="2533806"/>
            <a:ext cx="6929490" cy="1209860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1-3-2 </a:t>
            </a: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正確性</a:t>
            </a:r>
          </a:p>
        </p:txBody>
      </p:sp>
      <p:sp>
        <p:nvSpPr>
          <p:cNvPr id="5" name="報 告 大 綱">
            <a:extLst>
              <a:ext uri="{FF2B5EF4-FFF2-40B4-BE49-F238E27FC236}">
                <a16:creationId xmlns="" xmlns:a16="http://schemas.microsoft.com/office/drawing/2014/main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602766" y="-46494"/>
            <a:ext cx="362755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PAPA 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理論</a:t>
            </a: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9D17398C-9AE6-B4C5-0F4B-480E3BF74747}"/>
              </a:ext>
            </a:extLst>
          </p:cNvPr>
          <p:cNvSpPr/>
          <p:nvPr/>
        </p:nvSpPr>
        <p:spPr>
          <a:xfrm>
            <a:off x="10844784" y="0"/>
            <a:ext cx="1347216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9" name="Rectangle 12">
            <a:extLst>
              <a:ext uri="{FF2B5EF4-FFF2-40B4-BE49-F238E27FC236}">
                <a16:creationId xmlns="" xmlns:a16="http://schemas.microsoft.com/office/drawing/2014/main" id="{F33D1F15-03F1-D715-EFA4-EAA64DC9C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301" y="3968223"/>
            <a:ext cx="6929490" cy="1209860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1-3-3 </a:t>
            </a: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所有權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="" xmlns:a16="http://schemas.microsoft.com/office/drawing/2014/main" id="{E6E31DFD-6F48-CFD4-EFD7-F0AB426E3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301" y="5387142"/>
            <a:ext cx="6929490" cy="1209860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1-3-4 </a:t>
            </a: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正確性</a:t>
            </a:r>
          </a:p>
        </p:txBody>
      </p:sp>
    </p:spTree>
    <p:extLst>
      <p:ext uri="{BB962C8B-B14F-4D97-AF65-F5344CB8AC3E}">
        <p14:creationId xmlns:p14="http://schemas.microsoft.com/office/powerpoint/2010/main" val="3576703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208028" y="5511338"/>
            <a:ext cx="198397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142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    </a:t>
            </a:r>
            <a:r>
              <a:rPr lang="en-US" altLang="zh-TW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PAPA</a:t>
            </a: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理論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569422" y="1980857"/>
            <a:ext cx="6159730" cy="4020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1986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年梅森（</a:t>
            </a: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Mason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）提出</a:t>
            </a: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PAPA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理論，呼籲要尊重：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個人隱私權（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</a:t>
            </a: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rivacy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資料正確性（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ccuracy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財物所有權（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</a:t>
            </a: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roperty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資訊近用權（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ccessibility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09617928-10D7-FC70-F691-2D4F91914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637" y="1295767"/>
            <a:ext cx="4973052" cy="513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97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208028" y="5511338"/>
            <a:ext cx="198397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142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     </a:t>
            </a:r>
            <a:r>
              <a:rPr lang="en-US" altLang="zh-TW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PAPA</a:t>
            </a: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理論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="" xmlns:a16="http://schemas.microsoft.com/office/drawing/2014/main" id="{BB2A66F7-1900-0F79-F471-9B18913CBFA9}"/>
              </a:ext>
            </a:extLst>
          </p:cNvPr>
          <p:cNvGrpSpPr/>
          <p:nvPr/>
        </p:nvGrpSpPr>
        <p:grpSpPr>
          <a:xfrm>
            <a:off x="692403" y="1307201"/>
            <a:ext cx="10100293" cy="4659238"/>
            <a:chOff x="3131839" y="2520000"/>
            <a:chExt cx="9586251" cy="3539255"/>
          </a:xfrm>
        </p:grpSpPr>
        <p:grpSp>
          <p:nvGrpSpPr>
            <p:cNvPr id="7" name="群組 6">
              <a:extLst>
                <a:ext uri="{FF2B5EF4-FFF2-40B4-BE49-F238E27FC236}">
                  <a16:creationId xmlns="" xmlns:a16="http://schemas.microsoft.com/office/drawing/2014/main" id="{B64CAA1E-9D96-0463-7A72-6F6B291DE98C}"/>
                </a:ext>
              </a:extLst>
            </p:cNvPr>
            <p:cNvGrpSpPr/>
            <p:nvPr/>
          </p:nvGrpSpPr>
          <p:grpSpPr>
            <a:xfrm>
              <a:off x="3131839" y="2520000"/>
              <a:ext cx="9586251" cy="3539255"/>
              <a:chOff x="3131839" y="2880000"/>
              <a:chExt cx="9586251" cy="3539255"/>
            </a:xfrm>
          </p:grpSpPr>
          <p:sp>
            <p:nvSpPr>
              <p:cNvPr id="10" name="圓角矩形 9">
                <a:extLst>
                  <a:ext uri="{FF2B5EF4-FFF2-40B4-BE49-F238E27FC236}">
                    <a16:creationId xmlns="" xmlns:a16="http://schemas.microsoft.com/office/drawing/2014/main" id="{2CA90982-033A-F820-35C2-297F9D3F4694}"/>
                  </a:ext>
                </a:extLst>
              </p:cNvPr>
              <p:cNvSpPr/>
              <p:nvPr/>
            </p:nvSpPr>
            <p:spPr>
              <a:xfrm>
                <a:off x="3131839" y="3096000"/>
                <a:ext cx="9586251" cy="3323255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11" name="圓角矩形 10">
                <a:extLst>
                  <a:ext uri="{FF2B5EF4-FFF2-40B4-BE49-F238E27FC236}">
                    <a16:creationId xmlns="" xmlns:a16="http://schemas.microsoft.com/office/drawing/2014/main" id="{E9BDDFD5-E502-9D78-E595-999C8C9443F3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441485" cy="432000"/>
              </a:xfrm>
              <a:prstGeom prst="roundRect">
                <a:avLst>
                  <a:gd name="adj" fmla="val 50000"/>
                </a:avLst>
              </a:prstGeom>
              <a:solidFill>
                <a:srgbClr val="65C8C2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小知識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="" xmlns:a16="http://schemas.microsoft.com/office/drawing/2014/main" id="{35EB9527-8EB1-A27B-D0F2-1831742B3C61}"/>
                </a:ext>
              </a:extLst>
            </p:cNvPr>
            <p:cNvSpPr txBox="1"/>
            <p:nvPr/>
          </p:nvSpPr>
          <p:spPr>
            <a:xfrm>
              <a:off x="3243039" y="3516375"/>
              <a:ext cx="9289136" cy="241317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譯為「資訊存取權」或「使用權」，本書統一採用「資訊近用權」一詞。「近用」意指能接近並使用，有其特定脈絡。以臺灣為例，早年並非人人都有電腦，政府遂於偏鄉設立數位機會中心（</a:t>
              </a:r>
              <a:r>
                <a:rPr lang="en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Digital Opportunity Center, DOC</a:t>
              </a:r>
              <a:r>
                <a:rPr lang="zh-TW" altLang="en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），</a:t>
              </a: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提供電腦與網路設備，讓民眾得以就近使用。因此有學者將 </a:t>
              </a:r>
              <a:r>
                <a:rPr lang="en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accessibility </a:t>
              </a: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譯為「資訊近用權」，強調人人皆應擁有使用電腦與網路的基本權利。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="" xmlns:a16="http://schemas.microsoft.com/office/drawing/2014/main" id="{00F74E99-0FE2-F641-8916-D45627EBD590}"/>
                </a:ext>
              </a:extLst>
            </p:cNvPr>
            <p:cNvSpPr txBox="1"/>
            <p:nvPr/>
          </p:nvSpPr>
          <p:spPr>
            <a:xfrm>
              <a:off x="3239766" y="3163167"/>
              <a:ext cx="634281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r>
                <a:rPr lang="en" altLang="zh-TW" sz="3200" b="1" dirty="0">
                  <a:solidFill>
                    <a:srgbClr val="65C8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accessibility</a:t>
              </a:r>
              <a:endParaRPr lang="zh-TW" altLang="en-US" sz="3200" b="1" dirty="0">
                <a:solidFill>
                  <a:srgbClr val="65C8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626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9922933" y="5511338"/>
            <a:ext cx="22690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907EF88-AC55-7A6C-32D8-78836723C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3245317"/>
            <a:ext cx="11990805" cy="3269071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143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隱私權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rivacy)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397623" y="1270228"/>
            <a:ext cx="108688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隱私權是個人決定資料公開與否、不受侵犯的基本權利。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倫理源於自律與良知，法律則是外在的約束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。為維護資訊社會和諧，尊重隱私的倫理觀念比法律更為關鍵。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buNone/>
            </a:pP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buNone/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有資訊素養的數位公民應嚴守下列事項：</a:t>
            </a:r>
          </a:p>
          <a:p>
            <a:pPr marL="0" indent="0" algn="just">
              <a:buNone/>
            </a:pPr>
            <a:endPara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8562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143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隱私權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rivacy)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87B500FC-ACCC-3622-BE25-7C7D78A404CD}"/>
              </a:ext>
            </a:extLst>
          </p:cNvPr>
          <p:cNvSpPr/>
          <p:nvPr/>
        </p:nvSpPr>
        <p:spPr>
          <a:xfrm>
            <a:off x="185186" y="1394284"/>
            <a:ext cx="12369275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個人之人格利益不得被非法冒用、揭露或侵入；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與公眾無關之私事與私人活動均受保護，不得以  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足以造成精神痛苦或羞辱之方式干涉</a:t>
            </a:r>
            <a:r>
              <a:rPr lang="zh-TW" altLang="en-US" sz="4000" b="1" dirty="0">
                <a:latin typeface="HEITI SC MEDIUM" pitchFamily="2" charset="-128"/>
                <a:ea typeface="HEITI SC MEDIUM" pitchFamily="2" charset="-128"/>
                <a:cs typeface="Arial Unicode MS"/>
                <a:sym typeface="Arial Unicode MS"/>
              </a:rPr>
              <a:t>。</a:t>
            </a:r>
            <a:endParaRPr lang="en-US" altLang="zh-TW" sz="4000" b="1" dirty="0">
              <a:latin typeface="HEITI SC MEDIUM" pitchFamily="2" charset="-128"/>
              <a:ea typeface="HEITI SC MEDIUM" pitchFamily="2" charset="-128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聯合國的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《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世界人權宣言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》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明定：任何人的私生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    活、家庭、住宅與通信不得任意干涉，其榮譽與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    名譽亦不得遭受攻擊；人人均享有法律保護以免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    受此類侵害</a:t>
            </a:r>
            <a:r>
              <a:rPr lang="zh-TW" altLang="en-US" sz="4000" b="1" dirty="0">
                <a:latin typeface="HEITI SC MEDIUM" pitchFamily="2" charset="-128"/>
                <a:ea typeface="HEITI SC MEDIUM" pitchFamily="2" charset="-128"/>
                <a:cs typeface="Arial Unicode MS"/>
                <a:sym typeface="Arial Unicode MS"/>
              </a:rPr>
              <a:t>。</a:t>
            </a:r>
            <a:endParaRPr lang="en" altLang="zh-TW" sz="40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4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40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40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58348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143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隱私權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rivacy)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87B500FC-ACCC-3622-BE25-7C7D78A404CD}"/>
              </a:ext>
            </a:extLst>
          </p:cNvPr>
          <p:cNvSpPr/>
          <p:nvPr/>
        </p:nvSpPr>
        <p:spPr>
          <a:xfrm>
            <a:off x="580606" y="1048292"/>
            <a:ext cx="11207739" cy="7212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我國憲法將隱私分為</a:t>
            </a:r>
            <a:r>
              <a:rPr lang="zh-TW" altLang="en-US" sz="3600" dirty="0"/>
              <a:t>空間隱私與資訊隱私：</a:t>
            </a:r>
            <a:endParaRPr lang="en-US" altLang="zh-TW" sz="3600" b="1" dirty="0">
              <a:latin typeface="HEITI SC MEDIUM" pitchFamily="2" charset="-128"/>
              <a:ea typeface="HEITI SC MEDIUM" pitchFamily="2" charset="-128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     空間隱私：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     </a:t>
            </a:r>
            <a:r>
              <a:rPr lang="zh-TW" altLang="en-US" sz="3600" dirty="0"/>
              <a:t>保障個人生活私密領域免受他人侵擾，並賦予個人</a:t>
            </a:r>
            <a:endParaRPr lang="en-US" altLang="zh-TW" sz="3600" dirty="0"/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dirty="0"/>
              <a:t>     對其資料之自主控制權。</a:t>
            </a:r>
            <a:endParaRPr lang="en" altLang="zh-TW" sz="36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dirty="0">
                <a:solidFill>
                  <a:srgbClr val="C00000"/>
                </a:solidFill>
              </a:rPr>
              <a:t>     資訊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隱私：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     保障個人決定是否、何時、以何方式、向何人揭露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     個人資料之自主權，並享有對資料使用之知悉、控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     制與更正權</a:t>
            </a:r>
            <a:r>
              <a:rPr lang="zh-TW" altLang="en-US" sz="3600" dirty="0"/>
              <a:t>。</a:t>
            </a:r>
            <a:endParaRPr lang="en" altLang="zh-TW" sz="36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6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6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47353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143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隱私權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rivacy)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pic>
        <p:nvPicPr>
          <p:cNvPr id="2" name="圖片 5">
            <a:extLst>
              <a:ext uri="{FF2B5EF4-FFF2-40B4-BE49-F238E27FC236}">
                <a16:creationId xmlns="" xmlns:a16="http://schemas.microsoft.com/office/drawing/2014/main" id="{6C994E32-BBAC-A45A-3516-35D929DA5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523328" y="351824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BAC4BEEB-7F9C-7EB1-8D0C-4CC791BCDF00}"/>
              </a:ext>
            </a:extLst>
          </p:cNvPr>
          <p:cNvSpPr txBox="1"/>
          <p:nvPr/>
        </p:nvSpPr>
        <p:spPr>
          <a:xfrm>
            <a:off x="4211422" y="3610408"/>
            <a:ext cx="51189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兒童隱私權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5">
            <a:extLst>
              <a:ext uri="{FF2B5EF4-FFF2-40B4-BE49-F238E27FC236}">
                <a16:creationId xmlns="" xmlns:a16="http://schemas.microsoft.com/office/drawing/2014/main" id="{F63CA588-E869-4AD5-2A9A-9D0EC274F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523331" y="523583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0F35BAE1-A1EA-AE2C-F24E-683C61734DCB}"/>
              </a:ext>
            </a:extLst>
          </p:cNvPr>
          <p:cNvSpPr txBox="1"/>
          <p:nvPr/>
        </p:nvSpPr>
        <p:spPr>
          <a:xfrm>
            <a:off x="4211425" y="5328002"/>
            <a:ext cx="51189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App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隱私權報告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5">
            <a:extLst>
              <a:ext uri="{FF2B5EF4-FFF2-40B4-BE49-F238E27FC236}">
                <a16:creationId xmlns="" xmlns:a16="http://schemas.microsoft.com/office/drawing/2014/main" id="{5681B85A-7E40-52CB-126B-D63D44D6D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520391" y="1766517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0CEAC6FD-4634-368E-A08D-291D86A3A9BB}"/>
              </a:ext>
            </a:extLst>
          </p:cNvPr>
          <p:cNvSpPr txBox="1"/>
          <p:nvPr/>
        </p:nvSpPr>
        <p:spPr>
          <a:xfrm>
            <a:off x="4208485" y="1858684"/>
            <a:ext cx="51189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隱私權是什麼？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2157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="" xmlns:a16="http://schemas.microsoft.com/office/drawing/2014/main" id="{A6E71AEC-D658-D3F2-956C-49E9A2BCD3A9}"/>
              </a:ext>
            </a:extLst>
          </p:cNvPr>
          <p:cNvSpPr txBox="1">
            <a:spLocks/>
          </p:cNvSpPr>
          <p:nvPr/>
        </p:nvSpPr>
        <p:spPr>
          <a:xfrm>
            <a:off x="2394838" y="-204063"/>
            <a:ext cx="4188841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         錄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8781CC6-A459-DE1E-DF77-9E36C880D132}"/>
              </a:ext>
            </a:extLst>
          </p:cNvPr>
          <p:cNvSpPr/>
          <p:nvPr/>
        </p:nvSpPr>
        <p:spPr>
          <a:xfrm>
            <a:off x="10844784" y="0"/>
            <a:ext cx="1347216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AA487B7F-E4E3-9A7F-F3F3-4B58A58107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09" y="800100"/>
            <a:ext cx="6534537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97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28271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143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隱私權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rivacy)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331123" y="1784792"/>
            <a:ext cx="1086889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TW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2020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年爆發新冠肺炎疫情期間，疫情指揮中心每天公布確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診個案時，僅以「案號」、年齡與居住地區表示。有同學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在課堂上問老師為何不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公布姓名，老師解釋：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「為保障個人隱私與空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間隱私，依</a:t>
            </a:r>
            <a:r>
              <a:rPr lang="en-US" altLang="zh-TW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個人資料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保護法</a:t>
            </a:r>
            <a:r>
              <a:rPr lang="en-US" altLang="zh-TW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規定，姓名等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個資不得隨意公開。」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buNone/>
            </a:pP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buNone/>
            </a:pPr>
            <a:endPara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21AD368B-CA54-6078-83CE-999AFD8D8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"/>
          <a:stretch/>
        </p:blipFill>
        <p:spPr>
          <a:xfrm>
            <a:off x="481576" y="818528"/>
            <a:ext cx="3842852" cy="90394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17730DDB-6BC6-3295-62F4-89DCC7B7F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70" y="2929467"/>
            <a:ext cx="7022078" cy="370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98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143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臉書隱私權設定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0" y="1610621"/>
            <a:ext cx="12492248" cy="4267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3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臉書重大資安事件</a:t>
            </a: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：先有 </a:t>
            </a:r>
            <a:r>
              <a:rPr lang="en-US" altLang="zh-TW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5,000 </a:t>
            </a: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萬筆用戶個資遭未授權蒐</a:t>
            </a:r>
            <a:endParaRPr lang="en-US" altLang="zh-TW" sz="3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集</a:t>
            </a:r>
            <a:r>
              <a:rPr lang="zh-TW" altLang="en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後又爆出逾 </a:t>
            </a:r>
            <a:r>
              <a:rPr lang="en-US" altLang="zh-TW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億筆個資外洩，連創辦人電話也無法倖</a:t>
            </a:r>
            <a:endParaRPr lang="en-US" altLang="zh-TW" sz="3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免，顯示社群平台存在隱私外洩風險。</a:t>
            </a:r>
            <a:endParaRPr lang="zh-TW" altLang="en-US" sz="34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3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落實帳號「健康檢查」</a:t>
            </a: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：資料外洩是可以防範的，只要主</a:t>
            </a:r>
            <a:endParaRPr lang="en-US" altLang="zh-TW" sz="34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動管理權限與瀏覽的痕跡，就能大幅降低個資被濫用的機</a:t>
            </a:r>
            <a:endParaRPr lang="en-US" altLang="zh-TW" sz="34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率。</a:t>
            </a: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zh-TW" altLang="en-US" sz="3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五大防範措施</a:t>
            </a: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：① 定期檢查第三方應用程式授權  ② 關閉</a:t>
            </a:r>
            <a:endParaRPr lang="en-US" altLang="zh-TW" sz="34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興趣偏好追蹤   ③ 安裝廣告攔截程式  ④ 清除瀏覽紀錄與 </a:t>
            </a:r>
            <a:endParaRPr lang="en-US" altLang="zh-TW" sz="34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</a:t>
            </a:r>
            <a:r>
              <a:rPr lang="en" altLang="zh-TW" sz="3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cookie</a:t>
            </a: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  <a:r>
              <a:rPr lang="zh-TW" altLang="en" sz="3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⑤ </a:t>
            </a:r>
            <a:r>
              <a:rPr lang="zh-TW" altLang="en-US" sz="3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減少貼文、分享及按讚行為。</a:t>
            </a:r>
          </a:p>
        </p:txBody>
      </p:sp>
    </p:spTree>
    <p:extLst>
      <p:ext uri="{BB962C8B-B14F-4D97-AF65-F5344CB8AC3E}">
        <p14:creationId xmlns:p14="http://schemas.microsoft.com/office/powerpoint/2010/main" val="2958871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9906000" y="5528271"/>
            <a:ext cx="2286000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A4C2694F-AD9B-9225-7231-55FDC0D45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5" y="3834506"/>
            <a:ext cx="10790863" cy="2911671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144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正確性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ccuracy)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281716" y="973024"/>
            <a:ext cx="108688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資訊會影響社會安定與國家安全，因此其正確性很重要。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隨資訊科技與網路發展，訊息傳播快速，易被不法分子利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用來擾亂社會秩序、危害國安。</a:t>
            </a:r>
          </a:p>
          <a:p>
            <a:pPr algn="just"/>
            <a:r>
              <a:rPr lang="en-US" altLang="zh-TW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多年前</a:t>
            </a:r>
            <a:r>
              <a:rPr lang="zh-TW" altLang="en-US" sz="32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梅森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就預測到假資訊氾濫的風險，強調每個人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都應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遵守資訊倫理，尤其管理者更應遵守專業規範。維護資訊正確性，無論是一般人或專業人士，都應遵循以下原則：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6972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144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正確性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ccuracy)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331123" y="1920256"/>
            <a:ext cx="10868891" cy="5224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54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新冠疫情期間，人人急需口罩。中央疫情指揮中心指出，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454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因民眾在手機  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APP </a:t>
            </a:r>
          </a:p>
          <a:p>
            <a:pPr algn="just">
              <a:lnSpc>
                <a:spcPts val="454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輸入資料不完整或錯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454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誤，單日就有逾七千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454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筆無法完成購買，凸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454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顯出資料正確性的重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454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要性。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lnSpc>
                <a:spcPts val="4540"/>
              </a:lnSpc>
              <a:buNone/>
            </a:pP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lnSpc>
                <a:spcPts val="4540"/>
              </a:lnSpc>
              <a:buNone/>
            </a:pPr>
            <a:endPara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21AD368B-CA54-6078-83CE-999AFD8D8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1666"/>
          <a:stretch/>
        </p:blipFill>
        <p:spPr>
          <a:xfrm>
            <a:off x="481576" y="869327"/>
            <a:ext cx="3842852" cy="90394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17730DDB-6BC6-3295-62F4-89DCC7B7F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428" y="2713952"/>
            <a:ext cx="7022078" cy="35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38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144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正確性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ccuracy)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331123" y="1238399"/>
            <a:ext cx="11860877" cy="5640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54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5W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思考法」來辨別網路資訊的真偽：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554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Why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發布的目的可能為何？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554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What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內容是真的嗎？可找到其他佐證資料嗎？   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554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Where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資訊來源為何？ 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554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When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發布的日期為何？是否有更新版本？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554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Who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內容是誰寫的？</a:t>
            </a:r>
            <a:endParaRPr lang="en-US" altLang="zh-TW" sz="4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lnSpc>
                <a:spcPts val="5540"/>
              </a:lnSpc>
              <a:buNone/>
            </a:pP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lnSpc>
                <a:spcPts val="5540"/>
              </a:lnSpc>
              <a:buNone/>
            </a:pPr>
            <a:endPara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380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145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所有權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roperty)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336801" y="1575907"/>
            <a:ext cx="11518398" cy="3952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340"/>
              </a:lnSpc>
            </a:pPr>
            <a:r>
              <a:rPr lang="zh-TW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梅森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理論強調尊重他人所有權，如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著作權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專利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商業機密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等。數位公民應理解兩點：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43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物各有主，應尊重擁有者的處置與使用權。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3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濫用資訊可能會侵犯所有權，須承擔相應的責任。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4340"/>
              </a:lnSpc>
            </a:pP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43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若違法，不僅可能有法律責任，亦破壞資訊社會的和諧秩序。尊重他人權益，是資訊倫理的核心精神。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2350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28271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145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所有權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roperty)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331123" y="1915418"/>
            <a:ext cx="1086889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上美術課時，老師請同學上網搜尋臺灣前輩畫家的畫作並比較風格，並提醒大家：可下載留存與家人欣賞，屬合理使用；但若未具有創用 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CC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授權，轉傳他人則屬違法。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buNone/>
            </a:pPr>
            <a:endPara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21AD368B-CA54-6078-83CE-999AFD8D8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"/>
          <a:stretch/>
        </p:blipFill>
        <p:spPr>
          <a:xfrm>
            <a:off x="481576" y="818528"/>
            <a:ext cx="3842852" cy="9039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AFF6F385-A4CC-2143-1370-05059B2B0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83656"/>
            <a:ext cx="8449730" cy="31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00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145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25375" y="-122151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所有權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</a:t>
            </a:r>
            <a:r>
              <a:rPr lang="en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roperty)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pic>
        <p:nvPicPr>
          <p:cNvPr id="2" name="圖片 5">
            <a:extLst>
              <a:ext uri="{FF2B5EF4-FFF2-40B4-BE49-F238E27FC236}">
                <a16:creationId xmlns="" xmlns:a16="http://schemas.microsoft.com/office/drawing/2014/main" id="{70BC99AD-9310-0DB5-2573-5A1BE9090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262074" y="1708272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9A75A64C-8BEA-0870-D519-8C7C2E0EDE3A}"/>
              </a:ext>
            </a:extLst>
          </p:cNvPr>
          <p:cNvSpPr txBox="1"/>
          <p:nvPr/>
        </p:nvSpPr>
        <p:spPr>
          <a:xfrm>
            <a:off x="3950168" y="1800439"/>
            <a:ext cx="5118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著作權基本觀念</a:t>
            </a:r>
            <a:endParaRPr lang="zh-TW" altLang="en-US" sz="5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5">
            <a:extLst>
              <a:ext uri="{FF2B5EF4-FFF2-40B4-BE49-F238E27FC236}">
                <a16:creationId xmlns="" xmlns:a16="http://schemas.microsoft.com/office/drawing/2014/main" id="{8D18E4A1-E46C-D04D-9419-857BB1B6D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283848" y="3181668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7DFD9EBC-31D6-96F1-9502-5002DE496C03}"/>
              </a:ext>
            </a:extLst>
          </p:cNvPr>
          <p:cNvSpPr txBox="1"/>
          <p:nvPr/>
        </p:nvSpPr>
        <p:spPr>
          <a:xfrm>
            <a:off x="3971942" y="3199693"/>
            <a:ext cx="5118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生成式 </a:t>
            </a:r>
            <a:r>
              <a:rPr lang="en" altLang="zh-TW" sz="54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AI</a:t>
            </a:r>
            <a:endParaRPr lang="zh-TW" altLang="en-US" sz="5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5">
            <a:extLst>
              <a:ext uri="{FF2B5EF4-FFF2-40B4-BE49-F238E27FC236}">
                <a16:creationId xmlns="" xmlns:a16="http://schemas.microsoft.com/office/drawing/2014/main" id="{5C60066C-6118-025B-7AF0-1D625C40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262074" y="4605636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C93314CC-8514-7E87-76DB-CF809B9A80B2}"/>
              </a:ext>
            </a:extLst>
          </p:cNvPr>
          <p:cNvSpPr txBox="1"/>
          <p:nvPr/>
        </p:nvSpPr>
        <p:spPr>
          <a:xfrm>
            <a:off x="3950168" y="4623661"/>
            <a:ext cx="5118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54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AI </a:t>
            </a:r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著作權爭議</a:t>
            </a:r>
            <a:endParaRPr lang="zh-TW" altLang="en-US" sz="5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5262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145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778933" y="-122151"/>
            <a:ext cx="695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資訊近用權</a:t>
            </a:r>
            <a:r>
              <a:rPr lang="en" altLang="zh-TW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4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en" altLang="zh-TW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ccessibility)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449656" y="1361456"/>
            <a:ext cx="10868891" cy="5696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9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資訊時代，每個人都應享有使用資訊科技的權利。儘管科技已融入日常生活，仍有許多偏鄉與弱勢族群無法平等使用，導致資訊不公平現象。為解決此問題，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數位落差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digital divide</a:t>
            </a:r>
            <a:r>
              <a:rPr lang="zh-TW" altLang="e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概念於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1995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年由</a:t>
            </a:r>
            <a:r>
              <a:rPr lang="zh-TW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卡茲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James Katz</a:t>
            </a:r>
            <a:r>
              <a:rPr lang="zh-TW" altLang="e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提出，旨在縮短這種不平等。實際上，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縮短數位落差就是落實資訊近用權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，是資訊社會不可忽視的重要課題。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4940"/>
              </a:lnSpc>
              <a:buNone/>
            </a:pP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4940"/>
              </a:lnSpc>
              <a:buNone/>
            </a:pPr>
            <a:endParaRPr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130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145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778933" y="-122151"/>
            <a:ext cx="695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資訊近用權</a:t>
            </a:r>
            <a:r>
              <a:rPr lang="en" altLang="zh-TW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4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lang="en" altLang="zh-TW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ccessibility)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pic>
        <p:nvPicPr>
          <p:cNvPr id="2" name="圖片 5">
            <a:extLst>
              <a:ext uri="{FF2B5EF4-FFF2-40B4-BE49-F238E27FC236}">
                <a16:creationId xmlns="" xmlns:a16="http://schemas.microsoft.com/office/drawing/2014/main" id="{85DB861B-B6DF-836A-55A9-F284A30EE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523328" y="2020132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8E95581C-60AE-72C6-211E-0CF43893AEF8}"/>
              </a:ext>
            </a:extLst>
          </p:cNvPr>
          <p:cNvSpPr txBox="1"/>
          <p:nvPr/>
        </p:nvSpPr>
        <p:spPr>
          <a:xfrm>
            <a:off x="4211422" y="2112299"/>
            <a:ext cx="5118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媒體近用理論</a:t>
            </a:r>
            <a:endParaRPr lang="zh-TW" altLang="en-US" sz="5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5">
            <a:extLst>
              <a:ext uri="{FF2B5EF4-FFF2-40B4-BE49-F238E27FC236}">
                <a16:creationId xmlns="" xmlns:a16="http://schemas.microsoft.com/office/drawing/2014/main" id="{C5B10571-0D5A-3B28-B0FD-16562897A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523331" y="3841867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331A5C71-73A7-C0AE-E66A-79ACE88E4F80}"/>
              </a:ext>
            </a:extLst>
          </p:cNvPr>
          <p:cNvSpPr txBox="1"/>
          <p:nvPr/>
        </p:nvSpPr>
        <p:spPr>
          <a:xfrm>
            <a:off x="4211425" y="3934034"/>
            <a:ext cx="6717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公用頻道媒體近用權</a:t>
            </a:r>
            <a:endParaRPr lang="zh-TW" altLang="en-US" sz="5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78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dirty="0"/>
              <a:t>138</a:t>
            </a:r>
            <a:endParaRPr lang="zh-TW" altLang="en-US" dirty="0"/>
          </a:p>
        </p:txBody>
      </p:sp>
      <p:sp>
        <p:nvSpPr>
          <p:cNvPr id="3" name="Rectangle 12">
            <a:extLst>
              <a:ext uri="{FF2B5EF4-FFF2-40B4-BE49-F238E27FC236}">
                <a16:creationId xmlns="" xmlns:a16="http://schemas.microsoft.com/office/drawing/2014/main" id="{9E8761D9-FD10-06C7-2C10-1D7D33F5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46" y="1978521"/>
            <a:ext cx="6929490" cy="1384219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1-1-1</a:t>
            </a: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倫理與資訊倫理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="" xmlns:a16="http://schemas.microsoft.com/office/drawing/2014/main" id="{9B1B1396-31C1-B91A-264A-3085318EF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46" y="3800393"/>
            <a:ext cx="6929490" cy="1384219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1-1-2</a:t>
            </a: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資訊倫理規範與對象</a:t>
            </a:r>
          </a:p>
        </p:txBody>
      </p:sp>
      <p:sp>
        <p:nvSpPr>
          <p:cNvPr id="5" name="報 告 大 綱">
            <a:extLst>
              <a:ext uri="{FF2B5EF4-FFF2-40B4-BE49-F238E27FC236}">
                <a16:creationId xmlns="" xmlns:a16="http://schemas.microsoft.com/office/drawing/2014/main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254414" y="-107921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資訊倫理的意涵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9D17398C-9AE6-B4C5-0F4B-480E3BF74747}"/>
              </a:ext>
            </a:extLst>
          </p:cNvPr>
          <p:cNvSpPr/>
          <p:nvPr/>
        </p:nvSpPr>
        <p:spPr>
          <a:xfrm>
            <a:off x="10844784" y="0"/>
            <a:ext cx="1347216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7326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146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48598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數位落差的意義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2" name="Rectangle 12">
            <a:extLst>
              <a:ext uri="{FF2B5EF4-FFF2-40B4-BE49-F238E27FC236}">
                <a16:creationId xmlns="" xmlns:a16="http://schemas.microsoft.com/office/drawing/2014/main" id="{62F9DD6B-CC27-A53C-99EB-ABBE89665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2894" y="1978521"/>
            <a:ext cx="6929490" cy="1384219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1-4-1</a:t>
            </a: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縮短數位落差的措施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="" xmlns:a16="http://schemas.microsoft.com/office/drawing/2014/main" id="{A74A1ED2-98CB-9DF3-4308-D81D99A87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2894" y="3800393"/>
            <a:ext cx="6929490" cy="1384219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1-4-2</a:t>
            </a: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障礙者近用資訊的改善</a:t>
            </a:r>
          </a:p>
        </p:txBody>
      </p:sp>
    </p:spTree>
    <p:extLst>
      <p:ext uri="{BB962C8B-B14F-4D97-AF65-F5344CB8AC3E}">
        <p14:creationId xmlns:p14="http://schemas.microsoft.com/office/powerpoint/2010/main" val="41513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146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48598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數位落差的意義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661554" y="1476345"/>
            <a:ext cx="10868891" cy="5415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4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數位落差指的是因</a:t>
            </a: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性別</a:t>
            </a: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族群</a:t>
            </a: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社經地位</a:t>
            </a: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</a:t>
            </a: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居住環境</a:t>
            </a: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不同，導致使用數位產品（如</a:t>
            </a:r>
            <a:r>
              <a:rPr lang="en-US" altLang="zh-TW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en" altLang="zh-TW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</a:t>
            </a:r>
            <a:r>
              <a:rPr lang="zh-TW" altLang="en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電腦、網路）機會不均。這種不平等會使部分人無法透過科技獲取或活用資訊，進一步加劇社會分化與資源不均，也影響學生學習。</a:t>
            </a:r>
            <a:endParaRPr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6040"/>
              </a:lnSpc>
              <a:buNone/>
            </a:pPr>
            <a:endParaRPr lang="zh-TW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474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146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48598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數位落差的意義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661554" y="1003916"/>
            <a:ext cx="10868891" cy="6954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40"/>
              </a:lnSpc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近年來儘管網路與數位設備日益普及，偏鄉與弱勢族群的數位服務使用能力卻未必同步提升。因此，政策重點</a:t>
            </a: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已從硬體建設轉向強化軟體操作與數位素養</a:t>
            </a: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，並將「數位落差」進一步提升為「數位包容」（</a:t>
            </a:r>
            <a:r>
              <a:rPr lang="en" altLang="zh-TW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digital inclusion</a:t>
            </a:r>
            <a:r>
              <a:rPr lang="zh-TW" altLang="en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），</a:t>
            </a: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強調無論身分地位，</a:t>
            </a: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人人都應有平等機會接觸與運用各類數位資源</a:t>
            </a: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4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6040"/>
              </a:lnSpc>
              <a:buNone/>
            </a:pPr>
            <a:endParaRPr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6040"/>
              </a:lnSpc>
              <a:buNone/>
            </a:pPr>
            <a:endParaRPr lang="zh-TW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8404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146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48598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過去的</a:t>
            </a: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數位落差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7" name="圓角化同側角落矩形 6">
            <a:extLst>
              <a:ext uri="{FF2B5EF4-FFF2-40B4-BE49-F238E27FC236}">
                <a16:creationId xmlns="" xmlns:a16="http://schemas.microsoft.com/office/drawing/2014/main" id="{4314AD50-65E2-1E9F-FABD-B153D9BA0452}"/>
              </a:ext>
            </a:extLst>
          </p:cNvPr>
          <p:cNvSpPr/>
          <p:nvPr/>
        </p:nvSpPr>
        <p:spPr bwMode="auto">
          <a:xfrm>
            <a:off x="2396070" y="1033845"/>
            <a:ext cx="6680196" cy="1015091"/>
          </a:xfrm>
          <a:prstGeom prst="round2SameRect">
            <a:avLst/>
          </a:prstGeom>
          <a:solidFill>
            <a:srgbClr val="3A82B8"/>
          </a:solidFill>
          <a:ln w="38100" cap="rnd">
            <a:solidFill>
              <a:srgbClr val="3A82B8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2607731" y="1204277"/>
            <a:ext cx="6468535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940"/>
              </a:lnSpc>
            </a:pP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協助偏鄉弱勢取得與使用電腦</a:t>
            </a:r>
            <a:endParaRPr lang="en-US" altLang="zh-TW" sz="36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0C9F4231-81BC-E240-4702-1C8613285938}"/>
              </a:ext>
            </a:extLst>
          </p:cNvPr>
          <p:cNvSpPr txBox="1"/>
          <p:nvPr/>
        </p:nvSpPr>
        <p:spPr>
          <a:xfrm>
            <a:off x="1964263" y="5416581"/>
            <a:ext cx="2506135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940"/>
              </a:lnSpc>
            </a:pPr>
            <a:r>
              <a:rPr lang="zh-TW" altLang="en-US" sz="3600" b="1" dirty="0">
                <a:solidFill>
                  <a:srgbClr val="3A82B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建設網路</a:t>
            </a:r>
            <a:endParaRPr lang="en-US" altLang="zh-TW" sz="3600" b="1" dirty="0">
              <a:solidFill>
                <a:srgbClr val="3A82B8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5FEC48A7-5F34-3FA1-F6AF-2F962F83D595}"/>
              </a:ext>
            </a:extLst>
          </p:cNvPr>
          <p:cNvSpPr txBox="1"/>
          <p:nvPr/>
        </p:nvSpPr>
        <p:spPr>
          <a:xfrm>
            <a:off x="6282267" y="5416581"/>
            <a:ext cx="5414439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940"/>
              </a:lnSpc>
            </a:pPr>
            <a:r>
              <a:rPr lang="zh-TW" altLang="en-US" sz="3600" b="1" dirty="0">
                <a:solidFill>
                  <a:srgbClr val="3A82B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募集二手電腦普及各地</a:t>
            </a:r>
            <a:endParaRPr lang="en-US" altLang="zh-TW" sz="3600" b="1" dirty="0">
              <a:solidFill>
                <a:srgbClr val="3A82B8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2C1B252D-C067-A08E-ABB3-26A648A73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5" y="2381116"/>
            <a:ext cx="4622802" cy="2983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95446FC9-C28D-9D5D-6050-E4AD6F71E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"/>
          <a:stretch/>
        </p:blipFill>
        <p:spPr>
          <a:xfrm>
            <a:off x="1032411" y="2381115"/>
            <a:ext cx="4492087" cy="3035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1379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147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807024" y="-139084"/>
            <a:ext cx="48598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現在的</a:t>
            </a: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數位落差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7" name="圓角化同側角落矩形 6">
            <a:extLst>
              <a:ext uri="{FF2B5EF4-FFF2-40B4-BE49-F238E27FC236}">
                <a16:creationId xmlns="" xmlns:a16="http://schemas.microsoft.com/office/drawing/2014/main" id="{4314AD50-65E2-1E9F-FABD-B153D9BA0452}"/>
              </a:ext>
            </a:extLst>
          </p:cNvPr>
          <p:cNvSpPr/>
          <p:nvPr/>
        </p:nvSpPr>
        <p:spPr bwMode="auto">
          <a:xfrm>
            <a:off x="2396070" y="1033845"/>
            <a:ext cx="6680196" cy="1015091"/>
          </a:xfrm>
          <a:prstGeom prst="round2SameRect">
            <a:avLst/>
          </a:prstGeom>
          <a:solidFill>
            <a:srgbClr val="EA8E5F"/>
          </a:solidFill>
          <a:ln w="38100" cap="rnd">
            <a:solidFill>
              <a:srgbClr val="EA8E5F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2861730" y="1204277"/>
            <a:ext cx="5892802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940"/>
              </a:lnSpc>
            </a:pP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協助使用各種網路應用服務</a:t>
            </a:r>
            <a:endParaRPr lang="en-US" altLang="zh-TW" sz="36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0C9F4231-81BC-E240-4702-1C8613285938}"/>
              </a:ext>
            </a:extLst>
          </p:cNvPr>
          <p:cNvSpPr txBox="1"/>
          <p:nvPr/>
        </p:nvSpPr>
        <p:spPr>
          <a:xfrm>
            <a:off x="2252131" y="5484313"/>
            <a:ext cx="2015070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940"/>
              </a:lnSpc>
            </a:pPr>
            <a:r>
              <a:rPr lang="zh-TW" altLang="en-US" sz="3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網路報稅</a:t>
            </a:r>
            <a:endParaRPr lang="en-US" altLang="zh-TW" sz="3600" b="1" dirty="0">
              <a:solidFill>
                <a:schemeClr val="accent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5FEC48A7-5F34-3FA1-F6AF-2F962F83D595}"/>
              </a:ext>
            </a:extLst>
          </p:cNvPr>
          <p:cNvSpPr txBox="1"/>
          <p:nvPr/>
        </p:nvSpPr>
        <p:spPr>
          <a:xfrm>
            <a:off x="7721604" y="5489384"/>
            <a:ext cx="2472265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940"/>
              </a:lnSpc>
            </a:pPr>
            <a:r>
              <a:rPr lang="zh-TW" altLang="en-US" sz="3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數位學習</a:t>
            </a:r>
            <a:endParaRPr lang="en-US" altLang="zh-TW" sz="3600" b="1" dirty="0">
              <a:solidFill>
                <a:schemeClr val="accent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2C1B252D-C067-A08E-ABB3-26A648A73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633" y="2381116"/>
            <a:ext cx="4475266" cy="2983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95446FC9-C28D-9D5D-6050-E4AD6F71E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r="618"/>
          <a:stretch/>
        </p:blipFill>
        <p:spPr>
          <a:xfrm>
            <a:off x="1032411" y="2381115"/>
            <a:ext cx="4492087" cy="3035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805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147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699655" y="-143138"/>
            <a:ext cx="49421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  位  落  差 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pic>
        <p:nvPicPr>
          <p:cNvPr id="2" name="圖片 5">
            <a:extLst>
              <a:ext uri="{FF2B5EF4-FFF2-40B4-BE49-F238E27FC236}">
                <a16:creationId xmlns="" xmlns:a16="http://schemas.microsoft.com/office/drawing/2014/main" id="{6FBA3AE5-B229-5735-ECEB-9D6C3DD34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717787" y="2263368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9C556251-4E13-3560-E506-AF6D07ACD084}"/>
              </a:ext>
            </a:extLst>
          </p:cNvPr>
          <p:cNvSpPr txBox="1"/>
          <p:nvPr/>
        </p:nvSpPr>
        <p:spPr>
          <a:xfrm>
            <a:off x="3405881" y="2355535"/>
            <a:ext cx="51189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數位平權 </a:t>
            </a:r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e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未來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5">
            <a:extLst>
              <a:ext uri="{FF2B5EF4-FFF2-40B4-BE49-F238E27FC236}">
                <a16:creationId xmlns="" xmlns:a16="http://schemas.microsoft.com/office/drawing/2014/main" id="{5BEFB4FD-0BD1-6767-A98E-90DB0BF71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717790" y="400132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8F4030-1580-5A74-7307-424B18868C62}"/>
              </a:ext>
            </a:extLst>
          </p:cNvPr>
          <p:cNvSpPr txBox="1"/>
          <p:nvPr/>
        </p:nvSpPr>
        <p:spPr>
          <a:xfrm>
            <a:off x="3405884" y="4093488"/>
            <a:ext cx="67178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教育部數位學伴計畫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2408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147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縮短數位落差的措施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F398A97D-D153-D263-33C2-C07882011A46}"/>
              </a:ext>
            </a:extLst>
          </p:cNvPr>
          <p:cNvSpPr txBox="1"/>
          <p:nvPr/>
        </p:nvSpPr>
        <p:spPr>
          <a:xfrm>
            <a:off x="2861730" y="1204277"/>
            <a:ext cx="5892802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940"/>
              </a:lnSpc>
            </a:pP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協助使用各種網路應用服務</a:t>
            </a:r>
            <a:endParaRPr lang="en-US" altLang="zh-TW" sz="36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7D03A4FA-E12A-55DB-32E5-FFFCAA38664E}"/>
              </a:ext>
            </a:extLst>
          </p:cNvPr>
          <p:cNvSpPr txBox="1"/>
          <p:nvPr/>
        </p:nvSpPr>
        <p:spPr>
          <a:xfrm>
            <a:off x="274829" y="1079502"/>
            <a:ext cx="11691322" cy="6158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32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行政院「智慧國家推動小組（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SMART Taiwan 2030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）」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推動的「數位包容」政策，主要是在打造全民共享、無差別待遇的資訊社會。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320"/>
              </a:lnSpc>
            </a:pP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32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透過公共方案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縮減特定族群的數位落差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。政策重點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32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包括：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320"/>
              </a:lnSpc>
            </a:pP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普及數位平權</a:t>
            </a:r>
            <a:endParaRPr lang="en-US" altLang="zh-TW" sz="40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32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      ◼︎ 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en-US" altLang="zh-TW" sz="40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320"/>
              </a:lnSpc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      ◼︎ 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優化數位學習環境</a:t>
            </a:r>
            <a:endParaRPr lang="en-US" altLang="zh-TW" sz="4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4320"/>
              </a:lnSpc>
              <a:buNone/>
            </a:pP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4320"/>
              </a:lnSpc>
              <a:buNone/>
            </a:pP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8806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148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縮短數位落差的措施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2" name="圓角化同側角落矩形 1">
            <a:extLst>
              <a:ext uri="{FF2B5EF4-FFF2-40B4-BE49-F238E27FC236}">
                <a16:creationId xmlns="" xmlns:a16="http://schemas.microsoft.com/office/drawing/2014/main" id="{3BDB031A-A9BF-EE80-5DE4-E157BD8D68F0}"/>
              </a:ext>
            </a:extLst>
          </p:cNvPr>
          <p:cNvSpPr/>
          <p:nvPr/>
        </p:nvSpPr>
        <p:spPr bwMode="auto">
          <a:xfrm>
            <a:off x="3606800" y="921237"/>
            <a:ext cx="4614330" cy="763996"/>
          </a:xfrm>
          <a:prstGeom prst="round2SameRect">
            <a:avLst/>
          </a:prstGeom>
          <a:solidFill>
            <a:srgbClr val="488B60"/>
          </a:solidFill>
          <a:ln w="38100" cap="rnd">
            <a:solidFill>
              <a:srgbClr val="488B60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02A7A2-5158-07F9-F24A-E829016A1D43}"/>
              </a:ext>
            </a:extLst>
          </p:cNvPr>
          <p:cNvSpPr txBox="1"/>
          <p:nvPr/>
        </p:nvSpPr>
        <p:spPr>
          <a:xfrm>
            <a:off x="4301066" y="972036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普及數位平權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FD35E3F6-EB87-88C4-DEE6-412C685AE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012" y="2081170"/>
            <a:ext cx="4053417" cy="25465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5D84AD09-1105-52BE-C4CD-701BDFEDE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29" y="2100540"/>
            <a:ext cx="3699941" cy="235128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0CDBB24A-ED7E-8FFC-6947-541C43BD28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4" y="2064237"/>
            <a:ext cx="3785192" cy="2627585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FD2711EE-55D6-2B26-EF9C-B3F37C98C15D}"/>
              </a:ext>
            </a:extLst>
          </p:cNvPr>
          <p:cNvSpPr txBox="1"/>
          <p:nvPr/>
        </p:nvSpPr>
        <p:spPr>
          <a:xfrm>
            <a:off x="342896" y="4800267"/>
            <a:ext cx="3349168" cy="1185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940"/>
              </a:lnSpc>
            </a:pP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透過媒體與教育宣導，提升資安意識與媒體素養，如防範網路詐騙。</a:t>
            </a:r>
            <a:endParaRPr lang="en-US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="" xmlns:a16="http://schemas.microsoft.com/office/drawing/2014/main" id="{343EE16C-D24D-36DE-0580-B9200E250BC2}"/>
              </a:ext>
            </a:extLst>
          </p:cNvPr>
          <p:cNvSpPr txBox="1"/>
          <p:nvPr/>
        </p:nvSpPr>
        <p:spPr>
          <a:xfrm>
            <a:off x="4028012" y="4691822"/>
            <a:ext cx="3920063" cy="1929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940"/>
              </a:lnSpc>
            </a:pP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為讓全民適應數位轉型，規劃針對各族群的數位學習機會，提供多元且包容的數位資源與教學服務，例如推廣中高齡者的網路生活應用。</a:t>
            </a:r>
            <a:endParaRPr lang="en-US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C6F329A6-E616-2D2D-AD15-BF8B03854E49}"/>
              </a:ext>
            </a:extLst>
          </p:cNvPr>
          <p:cNvSpPr txBox="1"/>
          <p:nvPr/>
        </p:nvSpPr>
        <p:spPr>
          <a:xfrm>
            <a:off x="8488890" y="4632540"/>
            <a:ext cx="3037417" cy="1188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940"/>
              </a:lnSpc>
            </a:pP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強化教育硬體與師資，提升偏鄉</a:t>
            </a:r>
            <a:r>
              <a:rPr lang="en-US" altLang="zh-TW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en" altLang="zh-TW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</a:t>
            </a: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通訊與智慧醫療照護品質。</a:t>
            </a:r>
            <a:endParaRPr lang="en-US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7297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149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縮短數位落差的措施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2" name="圓角化同側角落矩形 1">
            <a:extLst>
              <a:ext uri="{FF2B5EF4-FFF2-40B4-BE49-F238E27FC236}">
                <a16:creationId xmlns="" xmlns:a16="http://schemas.microsoft.com/office/drawing/2014/main" id="{3BDB031A-A9BF-EE80-5DE4-E157BD8D68F0}"/>
              </a:ext>
            </a:extLst>
          </p:cNvPr>
          <p:cNvSpPr/>
          <p:nvPr/>
        </p:nvSpPr>
        <p:spPr bwMode="auto">
          <a:xfrm>
            <a:off x="368764" y="2121295"/>
            <a:ext cx="4614330" cy="763996"/>
          </a:xfrm>
          <a:prstGeom prst="round2SameRect">
            <a:avLst/>
          </a:prstGeom>
          <a:solidFill>
            <a:srgbClr val="8C5D52"/>
          </a:solidFill>
          <a:ln w="38100" cap="rnd">
            <a:solidFill>
              <a:srgbClr val="8C5D52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02A7A2-5158-07F9-F24A-E829016A1D43}"/>
              </a:ext>
            </a:extLst>
          </p:cNvPr>
          <p:cNvSpPr txBox="1"/>
          <p:nvPr/>
        </p:nvSpPr>
        <p:spPr>
          <a:xfrm>
            <a:off x="1063030" y="2172094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FD2711EE-55D6-2B26-EF9C-B3F37C98C15D}"/>
              </a:ext>
            </a:extLst>
          </p:cNvPr>
          <p:cNvSpPr txBox="1"/>
          <p:nvPr/>
        </p:nvSpPr>
        <p:spPr>
          <a:xfrm>
            <a:off x="5254314" y="2198598"/>
            <a:ext cx="6606383" cy="3609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6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培育數位教育與資安人才，強化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56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教師數位教學能力；以產業需求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56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為導向，發展跨領域數位應用人才，提升各領域從業者的數位力，並優化人力資源配置。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7737730C-87C4-E9D0-582C-F933506C5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2984771"/>
            <a:ext cx="4821771" cy="31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71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149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縮短數位落差的措施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C6F329A6-E616-2D2D-AD15-BF8B03854E49}"/>
              </a:ext>
            </a:extLst>
          </p:cNvPr>
          <p:cNvSpPr txBox="1"/>
          <p:nvPr/>
        </p:nvSpPr>
        <p:spPr>
          <a:xfrm>
            <a:off x="5681138" y="1542316"/>
            <a:ext cx="5926669" cy="4327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6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推動教師與學生善用新興科技進行互動，配合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網路建設，強化校園數位資源，培養學生以數位科技解決問題，促進校園與周邊環境的數位發展。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A441E2B5-FB22-7C84-8946-6CA98AB848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6" y="2481690"/>
            <a:ext cx="4821771" cy="3272298"/>
          </a:xfrm>
          <a:prstGeom prst="rect">
            <a:avLst/>
          </a:prstGeom>
        </p:spPr>
      </p:pic>
      <p:sp>
        <p:nvSpPr>
          <p:cNvPr id="21" name="圓角化同側角落矩形 20">
            <a:extLst>
              <a:ext uri="{FF2B5EF4-FFF2-40B4-BE49-F238E27FC236}">
                <a16:creationId xmlns="" xmlns:a16="http://schemas.microsoft.com/office/drawing/2014/main" id="{44B98AB7-1BC1-9031-3B51-43A1AFA9E833}"/>
              </a:ext>
            </a:extLst>
          </p:cNvPr>
          <p:cNvSpPr/>
          <p:nvPr/>
        </p:nvSpPr>
        <p:spPr bwMode="auto">
          <a:xfrm>
            <a:off x="582677" y="1661584"/>
            <a:ext cx="4614330" cy="763996"/>
          </a:xfrm>
          <a:prstGeom prst="round2SameRect">
            <a:avLst/>
          </a:prstGeom>
          <a:solidFill>
            <a:srgbClr val="3D7586"/>
          </a:solidFill>
          <a:ln w="38100" cap="rnd">
            <a:solidFill>
              <a:srgbClr val="3D7586"/>
            </a:solidFill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7707E935-3014-4003-7FC1-5D64C0EEA823}"/>
              </a:ext>
            </a:extLst>
          </p:cNvPr>
          <p:cNvSpPr txBox="1"/>
          <p:nvPr/>
        </p:nvSpPr>
        <p:spPr>
          <a:xfrm>
            <a:off x="811271" y="1717694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52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="" xmlns:a16="http://schemas.microsoft.com/office/drawing/2014/main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765858" y="-113298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倫理與資訊倫理</a:t>
            </a:r>
          </a:p>
        </p:txBody>
      </p:sp>
      <p:sp>
        <p:nvSpPr>
          <p:cNvPr id="7" name="◎ 電腦輔助學習趨勢…">
            <a:extLst>
              <a:ext uri="{FF2B5EF4-FFF2-40B4-BE49-F238E27FC236}">
                <a16:creationId xmlns="" xmlns:a16="http://schemas.microsoft.com/office/drawing/2014/main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倫理（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Ethics</a:t>
            </a:r>
            <a:r>
              <a:rPr lang="zh-TW" altLang="en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）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的意涵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人們在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生活中內化的行為準則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，幫助辨別是非善惡，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維護個人行為與社會秩序。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倫理與道德的關聯</a:t>
            </a:r>
            <a:b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倫理與道德密不可分，若行為違反倫理基準，通常也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會被視為不道德，影響個人在社會中的評價。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資訊社會的倫理需求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資訊時代的互動跨越文化與世代，情境更加多元與複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雜，因此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更需要具體且多元的倫理規範來維持秩序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endParaRPr lang="zh-TW" altLang="en-US" sz="32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="" xmlns:a16="http://schemas.microsoft.com/office/drawing/2014/main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900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138</a:t>
            </a:r>
          </a:p>
        </p:txBody>
      </p:sp>
      <p:sp>
        <p:nvSpPr>
          <p:cNvPr id="6" name="Rectangle 11">
            <a:hlinkClick r:id="rId3"/>
          </p:cNvPr>
          <p:cNvSpPr>
            <a:spLocks noChangeArrowheads="1"/>
          </p:cNvSpPr>
          <p:nvPr/>
        </p:nvSpPr>
        <p:spPr bwMode="auto">
          <a:xfrm>
            <a:off x="10141702" y="675774"/>
            <a:ext cx="1909657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1800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資訊安全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1800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倫理</a:t>
            </a:r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(01:59)</a:t>
            </a:r>
            <a:endParaRPr lang="zh-TW" altLang="en-US" sz="1800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AutoShape 12">
            <a:hlinkClick r:id="rId3"/>
          </p:cNvPr>
          <p:cNvSpPr>
            <a:spLocks noChangeArrowheads="1"/>
          </p:cNvSpPr>
          <p:nvPr/>
        </p:nvSpPr>
        <p:spPr bwMode="auto">
          <a:xfrm>
            <a:off x="9189206" y="746528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0179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障礙者近用資訊的改善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02A7A2-5158-07F9-F24A-E829016A1D43}"/>
              </a:ext>
            </a:extLst>
          </p:cNvPr>
          <p:cNvSpPr txBox="1"/>
          <p:nvPr/>
        </p:nvSpPr>
        <p:spPr>
          <a:xfrm>
            <a:off x="1630019" y="1005902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" name="圓角化同側角落矩形 1">
            <a:extLst>
              <a:ext uri="{FF2B5EF4-FFF2-40B4-BE49-F238E27FC236}">
                <a16:creationId xmlns="" xmlns:a16="http://schemas.microsoft.com/office/drawing/2014/main" id="{E60CBB24-238A-8D61-F6F7-27FDAA6CFB75}"/>
              </a:ext>
            </a:extLst>
          </p:cNvPr>
          <p:cNvSpPr/>
          <p:nvPr/>
        </p:nvSpPr>
        <p:spPr bwMode="auto">
          <a:xfrm>
            <a:off x="876487" y="1354667"/>
            <a:ext cx="2260598" cy="707886"/>
          </a:xfrm>
          <a:prstGeom prst="round2SameRect">
            <a:avLst/>
          </a:prstGeom>
          <a:solidFill>
            <a:srgbClr val="ABCAE1"/>
          </a:solidFill>
          <a:ln w="38100" cap="rnd">
            <a:solidFill>
              <a:srgbClr val="ABCAE1"/>
            </a:solidFill>
          </a:ln>
          <a:effectLst/>
          <a:scene3d>
            <a:camera prst="orthographicFront"/>
            <a:lightRig rig="balanced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C5D30D37-6AC8-3240-B0B6-6377353D6E70}"/>
              </a:ext>
            </a:extLst>
          </p:cNvPr>
          <p:cNvSpPr txBox="1"/>
          <p:nvPr/>
        </p:nvSpPr>
        <p:spPr>
          <a:xfrm>
            <a:off x="1045815" y="1482954"/>
            <a:ext cx="2091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無障礙網站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0F6459D7-C1A7-7BBC-E207-24BA33861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6" y="2062553"/>
            <a:ext cx="33909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圓角化同側角落矩形 11">
            <a:extLst>
              <a:ext uri="{FF2B5EF4-FFF2-40B4-BE49-F238E27FC236}">
                <a16:creationId xmlns="" xmlns:a16="http://schemas.microsoft.com/office/drawing/2014/main" id="{28D86978-6F48-A8C6-A69C-64A8EB19ECD7}"/>
              </a:ext>
            </a:extLst>
          </p:cNvPr>
          <p:cNvSpPr/>
          <p:nvPr/>
        </p:nvSpPr>
        <p:spPr bwMode="auto">
          <a:xfrm>
            <a:off x="4452064" y="1359845"/>
            <a:ext cx="3128966" cy="707886"/>
          </a:xfrm>
          <a:prstGeom prst="round2SameRect">
            <a:avLst/>
          </a:prstGeom>
          <a:solidFill>
            <a:srgbClr val="ABCAE1"/>
          </a:solidFill>
          <a:ln w="38100" cap="rnd">
            <a:solidFill>
              <a:srgbClr val="ABCAE1"/>
            </a:solidFill>
          </a:ln>
          <a:effectLst/>
          <a:scene3d>
            <a:camera prst="orthographicFront"/>
            <a:lightRig rig="balanced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FFC5E335-3CDE-4F0B-4B70-BB93D3269DE2}"/>
              </a:ext>
            </a:extLst>
          </p:cNvPr>
          <p:cNvSpPr txBox="1"/>
          <p:nvPr/>
        </p:nvSpPr>
        <p:spPr>
          <a:xfrm>
            <a:off x="4452063" y="1488132"/>
            <a:ext cx="3128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作業系統協助工具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6E2F2979-5504-7EAC-5D41-465318EEF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14" y="2067731"/>
            <a:ext cx="33909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9361EBFF-FD13-77D9-EC07-2CA83BC76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14" y="2245668"/>
            <a:ext cx="3390900" cy="31242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6A51A23E-C13C-1066-FB33-802222286C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70"/>
          <a:stretch/>
        </p:blipFill>
        <p:spPr>
          <a:xfrm>
            <a:off x="4284316" y="4813206"/>
            <a:ext cx="3390900" cy="1038892"/>
          </a:xfrm>
          <a:prstGeom prst="rect">
            <a:avLst/>
          </a:prstGeom>
        </p:spPr>
      </p:pic>
      <p:sp>
        <p:nvSpPr>
          <p:cNvPr id="21" name="圓角化同側角落矩形 20">
            <a:extLst>
              <a:ext uri="{FF2B5EF4-FFF2-40B4-BE49-F238E27FC236}">
                <a16:creationId xmlns="" xmlns:a16="http://schemas.microsoft.com/office/drawing/2014/main" id="{4A6670B0-1A23-F2C0-CAF8-0F1A526A40F5}"/>
              </a:ext>
            </a:extLst>
          </p:cNvPr>
          <p:cNvSpPr/>
          <p:nvPr/>
        </p:nvSpPr>
        <p:spPr bwMode="auto">
          <a:xfrm>
            <a:off x="8784092" y="1358841"/>
            <a:ext cx="2455594" cy="707886"/>
          </a:xfrm>
          <a:prstGeom prst="round2SameRect">
            <a:avLst/>
          </a:prstGeom>
          <a:solidFill>
            <a:srgbClr val="ABCAE1"/>
          </a:solidFill>
          <a:ln w="38100" cap="rnd">
            <a:solidFill>
              <a:srgbClr val="ABCAE1"/>
            </a:solidFill>
          </a:ln>
          <a:effectLst/>
          <a:scene3d>
            <a:camera prst="orthographicFront"/>
            <a:lightRig rig="balanced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="" xmlns:a16="http://schemas.microsoft.com/office/drawing/2014/main" id="{37287D95-70CC-AFF2-9FC0-E8FE1ECB8167}"/>
              </a:ext>
            </a:extLst>
          </p:cNvPr>
          <p:cNvSpPr txBox="1"/>
          <p:nvPr/>
        </p:nvSpPr>
        <p:spPr>
          <a:xfrm>
            <a:off x="8887276" y="1487128"/>
            <a:ext cx="2352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其他輔助功能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="" xmlns:a16="http://schemas.microsoft.com/office/drawing/2014/main" id="{DBBA68D3-905C-4B8C-F832-BFE68B4D5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22" y="2095013"/>
            <a:ext cx="3317533" cy="3962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8050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障礙者近用資訊的改善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02A7A2-5158-07F9-F24A-E829016A1D43}"/>
              </a:ext>
            </a:extLst>
          </p:cNvPr>
          <p:cNvSpPr txBox="1"/>
          <p:nvPr/>
        </p:nvSpPr>
        <p:spPr>
          <a:xfrm>
            <a:off x="1524003" y="1005902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9C36439-B1D3-4274-8B00-486C8F9733BA}"/>
              </a:ext>
            </a:extLst>
          </p:cNvPr>
          <p:cNvSpPr txBox="1"/>
          <p:nvPr/>
        </p:nvSpPr>
        <p:spPr>
          <a:xfrm>
            <a:off x="423433" y="977684"/>
            <a:ext cx="10868891" cy="2849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科技進步提升障礙者使用資訊設備的機會，改善他們資訊使用的障礙。近年各系統環境推出「輔助工具」（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Assistive Technologies</a:t>
            </a:r>
            <a:r>
              <a:rPr lang="zh-TW" altLang="e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），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讓資訊科技更普及於特殊需求族群。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540"/>
              </a:lnSpc>
              <a:buNone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2CC87FF9-D102-1A39-C2F7-EA7F65CA9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5" y="4055177"/>
            <a:ext cx="11560629" cy="152328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49CB304C-F3E0-B0C7-6853-06CC7DA65A87}"/>
              </a:ext>
            </a:extLst>
          </p:cNvPr>
          <p:cNvSpPr txBox="1"/>
          <p:nvPr/>
        </p:nvSpPr>
        <p:spPr>
          <a:xfrm>
            <a:off x="1615290" y="5710240"/>
            <a:ext cx="8961418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無障礙網頁認證區分為三種不同等級的標章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540"/>
              </a:lnSpc>
              <a:buNone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0576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046513" y="-143138"/>
            <a:ext cx="49421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縮  短  數  位  落  差 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pic>
        <p:nvPicPr>
          <p:cNvPr id="10" name="圖片 5">
            <a:extLst>
              <a:ext uri="{FF2B5EF4-FFF2-40B4-BE49-F238E27FC236}">
                <a16:creationId xmlns="" xmlns:a16="http://schemas.microsoft.com/office/drawing/2014/main" id="{B55A951A-CDA7-381F-B66A-BCE62DC91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11562" y="2142822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D61C92D9-70CC-C257-B232-A1F730030327}"/>
              </a:ext>
            </a:extLst>
          </p:cNvPr>
          <p:cNvSpPr txBox="1"/>
          <p:nvPr/>
        </p:nvSpPr>
        <p:spPr>
          <a:xfrm>
            <a:off x="2699655" y="2234989"/>
            <a:ext cx="8326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看無障礙工具如何讓工作發光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  <a:hlinkClick r:id="rId4"/>
            </a:endParaRPr>
          </a:p>
        </p:txBody>
      </p:sp>
      <p:pic>
        <p:nvPicPr>
          <p:cNvPr id="13" name="圖片 5">
            <a:extLst>
              <a:ext uri="{FF2B5EF4-FFF2-40B4-BE49-F238E27FC236}">
                <a16:creationId xmlns="" xmlns:a16="http://schemas.microsoft.com/office/drawing/2014/main" id="{182DB8BD-027B-049A-79FA-DB560217B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25008" y="3891696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0D1DADCC-1FB3-0288-DB5F-965A2CBD822D}"/>
              </a:ext>
            </a:extLst>
          </p:cNvPr>
          <p:cNvSpPr txBox="1"/>
          <p:nvPr/>
        </p:nvSpPr>
        <p:spPr>
          <a:xfrm>
            <a:off x="2713101" y="3983863"/>
            <a:ext cx="80458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創造無障礙的數位世界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39080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351312" y="-152045"/>
            <a:ext cx="360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眼 動 追 蹤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02A7A2-5158-07F9-F24A-E829016A1D43}"/>
              </a:ext>
            </a:extLst>
          </p:cNvPr>
          <p:cNvSpPr txBox="1"/>
          <p:nvPr/>
        </p:nvSpPr>
        <p:spPr>
          <a:xfrm>
            <a:off x="1524003" y="1005902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15F3DEA8-51D5-8B43-62F7-9A612A5E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3" y="1003916"/>
            <a:ext cx="7897140" cy="566810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1CE62D2B-4A76-15FD-5ACF-5DAFF1A67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57" y="3179540"/>
            <a:ext cx="3537751" cy="324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69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67609" y="1643896"/>
            <a:ext cx="76033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章已經全部學習完畢，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點擊速測派按鈕進行第 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章的題目練習！</a:t>
            </a:r>
          </a:p>
        </p:txBody>
      </p:sp>
      <p:sp>
        <p:nvSpPr>
          <p:cNvPr id="3" name="電腦輔助教學的趨勢"/>
          <p:cNvSpPr txBox="1">
            <a:spLocks/>
          </p:cNvSpPr>
          <p:nvPr/>
        </p:nvSpPr>
        <p:spPr>
          <a:xfrm>
            <a:off x="2567608" y="-123825"/>
            <a:ext cx="8100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</a:rPr>
              <a:t>線上派卷</a:t>
            </a:r>
          </a:p>
        </p:txBody>
      </p:sp>
      <p:pic>
        <p:nvPicPr>
          <p:cNvPr id="4" name="圖片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20" y="3345835"/>
            <a:ext cx="2907062" cy="8712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43" y="4217036"/>
            <a:ext cx="3874416" cy="11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166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152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982682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02A7A2-5158-07F9-F24A-E829016A1D43}"/>
              </a:ext>
            </a:extLst>
          </p:cNvPr>
          <p:cNvSpPr txBox="1"/>
          <p:nvPr/>
        </p:nvSpPr>
        <p:spPr>
          <a:xfrm>
            <a:off x="1524003" y="1005902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9C36439-B1D3-4274-8B00-486C8F9733BA}"/>
              </a:ext>
            </a:extLst>
          </p:cNvPr>
          <p:cNvSpPr txBox="1"/>
          <p:nvPr/>
        </p:nvSpPr>
        <p:spPr>
          <a:xfrm>
            <a:off x="423433" y="977684"/>
            <a:ext cx="10868891" cy="2272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人工智慧（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TW" altLang="e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是讓電腦具備模擬人類思考與行為的能力，並透過數據分析持續學習與進化。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5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簡而言之，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是讓電腦像人類般思考與決策的科技。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540"/>
              </a:lnSpc>
              <a:buNone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="" xmlns:a16="http://schemas.microsoft.com/office/drawing/2014/main" id="{A7AFE0F5-F671-99EC-22A7-FCF11A1BA0EB}"/>
              </a:ext>
            </a:extLst>
          </p:cNvPr>
          <p:cNvGrpSpPr/>
          <p:nvPr/>
        </p:nvGrpSpPr>
        <p:grpSpPr>
          <a:xfrm>
            <a:off x="627520" y="3421917"/>
            <a:ext cx="10326991" cy="2850867"/>
            <a:chOff x="1953808" y="2409446"/>
            <a:chExt cx="10343004" cy="3170000"/>
          </a:xfrm>
        </p:grpSpPr>
        <p:sp>
          <p:nvSpPr>
            <p:cNvPr id="17" name="圓角矩形 16">
              <a:extLst>
                <a:ext uri="{FF2B5EF4-FFF2-40B4-BE49-F238E27FC236}">
                  <a16:creationId xmlns="" xmlns:a16="http://schemas.microsoft.com/office/drawing/2014/main" id="{876A8FF8-DDA1-2399-C52E-69528EBC8FFD}"/>
                </a:ext>
              </a:extLst>
            </p:cNvPr>
            <p:cNvSpPr/>
            <p:nvPr/>
          </p:nvSpPr>
          <p:spPr>
            <a:xfrm>
              <a:off x="1953808" y="2409446"/>
              <a:ext cx="10343004" cy="3170000"/>
            </a:xfrm>
            <a:prstGeom prst="roundRect">
              <a:avLst>
                <a:gd name="adj" fmla="val 0"/>
              </a:avLst>
            </a:prstGeom>
            <a:solidFill>
              <a:srgbClr val="FFFBD2"/>
            </a:solidFill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="" xmlns:a16="http://schemas.microsoft.com/office/drawing/2014/main" id="{D85EA097-116B-BD71-63D5-4D5D0DBC452D}"/>
                </a:ext>
              </a:extLst>
            </p:cNvPr>
            <p:cNvSpPr txBox="1"/>
            <p:nvPr/>
          </p:nvSpPr>
          <p:spPr>
            <a:xfrm>
              <a:off x="2241133" y="3001877"/>
              <a:ext cx="9834202" cy="1889051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4240"/>
                </a:lnSpc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生成式 </a:t>
              </a:r>
              <a:r>
                <a:rPr lang="en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AI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是一種能根據人類輸入的需求與想法，自動產生對話、故事、影像、音樂等內容的人工智慧。透過不斷的人機互動與資料訓練，</a:t>
              </a:r>
              <a:r>
                <a:rPr lang="en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AI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可持續學習並應用於解決新問題。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="" xmlns:a16="http://schemas.microsoft.com/office/drawing/2014/main" id="{53B7B8D6-BF39-180B-33B5-0620EEA16386}"/>
                </a:ext>
              </a:extLst>
            </p:cNvPr>
            <p:cNvSpPr txBox="1"/>
            <p:nvPr/>
          </p:nvSpPr>
          <p:spPr>
            <a:xfrm>
              <a:off x="3239766" y="3163167"/>
              <a:ext cx="634281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endParaRPr lang="zh-TW" altLang="en-US" sz="3200" b="1" dirty="0">
                <a:solidFill>
                  <a:srgbClr val="65C8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24F13A10-DF14-A3FE-49D5-AB18C8D3D674}"/>
              </a:ext>
            </a:extLst>
          </p:cNvPr>
          <p:cNvGrpSpPr/>
          <p:nvPr/>
        </p:nvGrpSpPr>
        <p:grpSpPr>
          <a:xfrm>
            <a:off x="609233" y="3043215"/>
            <a:ext cx="2577406" cy="707886"/>
            <a:chOff x="664097" y="1799631"/>
            <a:chExt cx="2577406" cy="707886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="" xmlns:a16="http://schemas.microsoft.com/office/drawing/2014/main" id="{C641B73B-DE1E-9D4D-071A-DC58C2C17D86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F5EB7E"/>
            </a:solidFill>
            <a:ln w="38100" cap="rnd">
              <a:solidFill>
                <a:srgbClr val="F5EB7E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="" xmlns:a16="http://schemas.microsoft.com/office/drawing/2014/main" id="{E58A49CC-EDBF-EB8D-D3CF-EDF53A7232B9}"/>
                </a:ext>
              </a:extLst>
            </p:cNvPr>
            <p:cNvSpPr txBox="1"/>
            <p:nvPr/>
          </p:nvSpPr>
          <p:spPr>
            <a:xfrm>
              <a:off x="718961" y="1874520"/>
              <a:ext cx="22985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生成式 </a:t>
              </a:r>
              <a:r>
                <a:rPr kumimoji="1" lang="en" altLang="zh-TW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AI</a:t>
              </a: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764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152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02A7A2-5158-07F9-F24A-E829016A1D43}"/>
              </a:ext>
            </a:extLst>
          </p:cNvPr>
          <p:cNvSpPr txBox="1"/>
          <p:nvPr/>
        </p:nvSpPr>
        <p:spPr>
          <a:xfrm>
            <a:off x="1524003" y="1005902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="" xmlns:a16="http://schemas.microsoft.com/office/drawing/2014/main" id="{A7AFE0F5-F671-99EC-22A7-FCF11A1BA0EB}"/>
              </a:ext>
            </a:extLst>
          </p:cNvPr>
          <p:cNvGrpSpPr/>
          <p:nvPr/>
        </p:nvGrpSpPr>
        <p:grpSpPr>
          <a:xfrm>
            <a:off x="627520" y="1977165"/>
            <a:ext cx="10326991" cy="2850867"/>
            <a:chOff x="1953808" y="2409446"/>
            <a:chExt cx="10343004" cy="3170000"/>
          </a:xfrm>
        </p:grpSpPr>
        <p:sp>
          <p:nvSpPr>
            <p:cNvPr id="17" name="圓角矩形 16">
              <a:extLst>
                <a:ext uri="{FF2B5EF4-FFF2-40B4-BE49-F238E27FC236}">
                  <a16:creationId xmlns="" xmlns:a16="http://schemas.microsoft.com/office/drawing/2014/main" id="{876A8FF8-DDA1-2399-C52E-69528EBC8FFD}"/>
                </a:ext>
              </a:extLst>
            </p:cNvPr>
            <p:cNvSpPr/>
            <p:nvPr/>
          </p:nvSpPr>
          <p:spPr>
            <a:xfrm>
              <a:off x="1953808" y="2409446"/>
              <a:ext cx="10343004" cy="3170000"/>
            </a:xfrm>
            <a:prstGeom prst="roundRect">
              <a:avLst>
                <a:gd name="adj" fmla="val 0"/>
              </a:avLst>
            </a:prstGeom>
            <a:solidFill>
              <a:srgbClr val="FFFBD2"/>
            </a:solidFill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="" xmlns:a16="http://schemas.microsoft.com/office/drawing/2014/main" id="{D85EA097-116B-BD71-63D5-4D5D0DBC452D}"/>
                </a:ext>
              </a:extLst>
            </p:cNvPr>
            <p:cNvSpPr txBox="1"/>
            <p:nvPr/>
          </p:nvSpPr>
          <p:spPr>
            <a:xfrm>
              <a:off x="2241133" y="3001877"/>
              <a:ext cx="9834202" cy="1889051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4240"/>
                </a:lnSpc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聯合國教科文組織建議 </a:t>
              </a:r>
              <a:r>
                <a:rPr lang="en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AI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教學應從 </a:t>
              </a: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13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歲起。教育部則規範：</a:t>
              </a: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13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歲以下學生須在教師指導下使用符合教育目的的生成式 </a:t>
              </a:r>
              <a:r>
                <a:rPr lang="en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AI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工具；</a:t>
              </a: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13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至 </a:t>
              </a: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18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歲學生需教師與家長適當監督與保護。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="" xmlns:a16="http://schemas.microsoft.com/office/drawing/2014/main" id="{53B7B8D6-BF39-180B-33B5-0620EEA16386}"/>
                </a:ext>
              </a:extLst>
            </p:cNvPr>
            <p:cNvSpPr txBox="1"/>
            <p:nvPr/>
          </p:nvSpPr>
          <p:spPr>
            <a:xfrm>
              <a:off x="3239766" y="3163167"/>
              <a:ext cx="634281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endParaRPr lang="zh-TW" altLang="en-US" sz="3200" b="1" dirty="0">
                <a:solidFill>
                  <a:srgbClr val="65C8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24F13A10-DF14-A3FE-49D5-AB18C8D3D674}"/>
              </a:ext>
            </a:extLst>
          </p:cNvPr>
          <p:cNvGrpSpPr/>
          <p:nvPr/>
        </p:nvGrpSpPr>
        <p:grpSpPr>
          <a:xfrm>
            <a:off x="609233" y="1598463"/>
            <a:ext cx="2577406" cy="707886"/>
            <a:chOff x="664097" y="1799631"/>
            <a:chExt cx="2577406" cy="707886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="" xmlns:a16="http://schemas.microsoft.com/office/drawing/2014/main" id="{C641B73B-DE1E-9D4D-071A-DC58C2C17D86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F5EB7E"/>
            </a:solidFill>
            <a:ln w="38100" cap="rnd">
              <a:solidFill>
                <a:srgbClr val="F5EB7E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="" xmlns:a16="http://schemas.microsoft.com/office/drawing/2014/main" id="{E58A49CC-EDBF-EB8D-D3CF-EDF53A7232B9}"/>
                </a:ext>
              </a:extLst>
            </p:cNvPr>
            <p:cNvSpPr txBox="1"/>
            <p:nvPr/>
          </p:nvSpPr>
          <p:spPr>
            <a:xfrm>
              <a:off x="718961" y="1874520"/>
              <a:ext cx="22985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生成式 </a:t>
              </a:r>
              <a:r>
                <a:rPr kumimoji="1" lang="en" altLang="zh-TW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AI</a:t>
              </a: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2" name="電腦輔助教學的趨勢">
            <a:extLst>
              <a:ext uri="{FF2B5EF4-FFF2-40B4-BE49-F238E27FC236}">
                <a16:creationId xmlns="" xmlns:a16="http://schemas.microsoft.com/office/drawing/2014/main" id="{D1DA22A4-CC26-B766-C843-DE851415F8EF}"/>
              </a:ext>
            </a:extLst>
          </p:cNvPr>
          <p:cNvSpPr txBox="1">
            <a:spLocks/>
          </p:cNvSpPr>
          <p:nvPr/>
        </p:nvSpPr>
        <p:spPr>
          <a:xfrm>
            <a:off x="2982682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2078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152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02A7A2-5158-07F9-F24A-E829016A1D43}"/>
              </a:ext>
            </a:extLst>
          </p:cNvPr>
          <p:cNvSpPr txBox="1"/>
          <p:nvPr/>
        </p:nvSpPr>
        <p:spPr>
          <a:xfrm>
            <a:off x="1524003" y="1005902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CAAFDF93-E4C6-CC62-4E6B-5E91299CEAE0}"/>
              </a:ext>
            </a:extLst>
          </p:cNvPr>
          <p:cNvGrpSpPr/>
          <p:nvPr/>
        </p:nvGrpSpPr>
        <p:grpSpPr>
          <a:xfrm>
            <a:off x="438545" y="930275"/>
            <a:ext cx="4655682" cy="1152107"/>
            <a:chOff x="664097" y="1799631"/>
            <a:chExt cx="2577406" cy="1152107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="" xmlns:a16="http://schemas.microsoft.com/office/drawing/2014/main" id="{CF8832F0-F008-893D-7E65-339D6333495A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F5EB7E"/>
            </a:solidFill>
            <a:ln w="38100" cap="rnd">
              <a:solidFill>
                <a:srgbClr val="F5EB7E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="" xmlns:a16="http://schemas.microsoft.com/office/drawing/2014/main" id="{408D06C9-E537-00AE-928B-3708E61B3E0D}"/>
                </a:ext>
              </a:extLst>
            </p:cNvPr>
            <p:cNvSpPr txBox="1"/>
            <p:nvPr/>
          </p:nvSpPr>
          <p:spPr>
            <a:xfrm>
              <a:off x="718961" y="1874520"/>
              <a:ext cx="229855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" altLang="zh-TW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AI </a:t>
              </a: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具有三大核心技術</a:t>
              </a:r>
            </a:p>
          </p:txBody>
        </p:sp>
      </p:grpSp>
      <p:sp>
        <p:nvSpPr>
          <p:cNvPr id="26" name="文字方塊 25">
            <a:extLst>
              <a:ext uri="{FF2B5EF4-FFF2-40B4-BE49-F238E27FC236}">
                <a16:creationId xmlns="" xmlns:a16="http://schemas.microsoft.com/office/drawing/2014/main" id="{9AB0D5B7-7091-90CC-DC40-952527E268D1}"/>
              </a:ext>
            </a:extLst>
          </p:cNvPr>
          <p:cNvSpPr txBox="1"/>
          <p:nvPr/>
        </p:nvSpPr>
        <p:spPr>
          <a:xfrm>
            <a:off x="840973" y="1973527"/>
            <a:ext cx="10545484" cy="47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3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類神經網路 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53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（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Artificial Neural Network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簡稱 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ANN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>
              <a:lnSpc>
                <a:spcPts val="53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◼︎機器學習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lnSpc>
                <a:spcPts val="53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（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Machine Learning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簡稱 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ML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）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53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◼︎自然語言處理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lnSpc>
                <a:spcPts val="53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Natural Language Processing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，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簡稱 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NLP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5340"/>
              </a:lnSpc>
            </a:pPr>
            <a:endParaRPr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電腦輔助教學的趨勢">
            <a:extLst>
              <a:ext uri="{FF2B5EF4-FFF2-40B4-BE49-F238E27FC236}">
                <a16:creationId xmlns="" xmlns:a16="http://schemas.microsoft.com/office/drawing/2014/main" id="{B922BE8B-4FA4-2503-B1C8-B5268A1035CC}"/>
              </a:ext>
            </a:extLst>
          </p:cNvPr>
          <p:cNvSpPr txBox="1">
            <a:spLocks/>
          </p:cNvSpPr>
          <p:nvPr/>
        </p:nvSpPr>
        <p:spPr>
          <a:xfrm>
            <a:off x="2982682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95161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152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02A7A2-5158-07F9-F24A-E829016A1D43}"/>
              </a:ext>
            </a:extLst>
          </p:cNvPr>
          <p:cNvSpPr txBox="1"/>
          <p:nvPr/>
        </p:nvSpPr>
        <p:spPr>
          <a:xfrm>
            <a:off x="1524003" y="1005902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CAAFDF93-E4C6-CC62-4E6B-5E91299CEAE0}"/>
              </a:ext>
            </a:extLst>
          </p:cNvPr>
          <p:cNvGrpSpPr/>
          <p:nvPr/>
        </p:nvGrpSpPr>
        <p:grpSpPr>
          <a:xfrm>
            <a:off x="438545" y="930275"/>
            <a:ext cx="4655682" cy="1152107"/>
            <a:chOff x="664097" y="1799631"/>
            <a:chExt cx="2577406" cy="1152107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="" xmlns:a16="http://schemas.microsoft.com/office/drawing/2014/main" id="{CF8832F0-F008-893D-7E65-339D6333495A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F5EB7E"/>
            </a:solidFill>
            <a:ln w="38100" cap="rnd">
              <a:solidFill>
                <a:srgbClr val="F5EB7E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="" xmlns:a16="http://schemas.microsoft.com/office/drawing/2014/main" id="{408D06C9-E537-00AE-928B-3708E61B3E0D}"/>
                </a:ext>
              </a:extLst>
            </p:cNvPr>
            <p:cNvSpPr txBox="1"/>
            <p:nvPr/>
          </p:nvSpPr>
          <p:spPr>
            <a:xfrm>
              <a:off x="718961" y="1874520"/>
              <a:ext cx="229855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" altLang="zh-TW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AI </a:t>
              </a: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具有三大核心技術</a:t>
              </a:r>
            </a:p>
          </p:txBody>
        </p:sp>
      </p:grpSp>
      <p:pic>
        <p:nvPicPr>
          <p:cNvPr id="25" name="圖片 24">
            <a:extLst>
              <a:ext uri="{FF2B5EF4-FFF2-40B4-BE49-F238E27FC236}">
                <a16:creationId xmlns="" xmlns:a16="http://schemas.microsoft.com/office/drawing/2014/main" id="{B158BF3D-52E2-69EF-AB74-18C700B9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83" y="2082381"/>
            <a:ext cx="11889471" cy="4051718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="" xmlns:a16="http://schemas.microsoft.com/office/drawing/2014/main" id="{9AB0D5B7-7091-90CC-DC40-952527E268D1}"/>
              </a:ext>
            </a:extLst>
          </p:cNvPr>
          <p:cNvSpPr txBox="1"/>
          <p:nvPr/>
        </p:nvSpPr>
        <p:spPr>
          <a:xfrm>
            <a:off x="4891550" y="2689339"/>
            <a:ext cx="6661393" cy="2747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3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就像人類的神經細胞，模仿生物 的神經元運作，因此設計數學模 型來模擬動物神經網路的結構與 功能。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電腦輔助教學的趨勢">
            <a:extLst>
              <a:ext uri="{FF2B5EF4-FFF2-40B4-BE49-F238E27FC236}">
                <a16:creationId xmlns="" xmlns:a16="http://schemas.microsoft.com/office/drawing/2014/main" id="{B9D523BD-BCA8-2467-5559-E259F03B64C3}"/>
              </a:ext>
            </a:extLst>
          </p:cNvPr>
          <p:cNvSpPr txBox="1">
            <a:spLocks/>
          </p:cNvSpPr>
          <p:nvPr/>
        </p:nvSpPr>
        <p:spPr>
          <a:xfrm>
            <a:off x="2982682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4548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42821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152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02A7A2-5158-07F9-F24A-E829016A1D43}"/>
              </a:ext>
            </a:extLst>
          </p:cNvPr>
          <p:cNvSpPr txBox="1"/>
          <p:nvPr/>
        </p:nvSpPr>
        <p:spPr>
          <a:xfrm>
            <a:off x="1524003" y="1005902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CAAFDF93-E4C6-CC62-4E6B-5E91299CEAE0}"/>
              </a:ext>
            </a:extLst>
          </p:cNvPr>
          <p:cNvGrpSpPr/>
          <p:nvPr/>
        </p:nvGrpSpPr>
        <p:grpSpPr>
          <a:xfrm>
            <a:off x="438545" y="930275"/>
            <a:ext cx="4655682" cy="1152107"/>
            <a:chOff x="664097" y="1799631"/>
            <a:chExt cx="2577406" cy="1152107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="" xmlns:a16="http://schemas.microsoft.com/office/drawing/2014/main" id="{CF8832F0-F008-893D-7E65-339D6333495A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F5EB7E"/>
            </a:solidFill>
            <a:ln w="38100" cap="rnd">
              <a:solidFill>
                <a:srgbClr val="F5EB7E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="" xmlns:a16="http://schemas.microsoft.com/office/drawing/2014/main" id="{408D06C9-E537-00AE-928B-3708E61B3E0D}"/>
                </a:ext>
              </a:extLst>
            </p:cNvPr>
            <p:cNvSpPr txBox="1"/>
            <p:nvPr/>
          </p:nvSpPr>
          <p:spPr>
            <a:xfrm>
              <a:off x="718961" y="1874520"/>
              <a:ext cx="229855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" altLang="zh-TW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AI </a:t>
              </a: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具有三大核心技術</a:t>
              </a:r>
            </a:p>
          </p:txBody>
        </p:sp>
      </p:grpSp>
      <p:pic>
        <p:nvPicPr>
          <p:cNvPr id="25" name="圖片 24">
            <a:extLst>
              <a:ext uri="{FF2B5EF4-FFF2-40B4-BE49-F238E27FC236}">
                <a16:creationId xmlns="" xmlns:a16="http://schemas.microsoft.com/office/drawing/2014/main" id="{B158BF3D-52E2-69EF-AB74-18C700B9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57" y="2151639"/>
            <a:ext cx="11889471" cy="3913201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="" xmlns:a16="http://schemas.microsoft.com/office/drawing/2014/main" id="{9AB0D5B7-7091-90CC-DC40-952527E268D1}"/>
              </a:ext>
            </a:extLst>
          </p:cNvPr>
          <p:cNvSpPr txBox="1"/>
          <p:nvPr/>
        </p:nvSpPr>
        <p:spPr>
          <a:xfrm>
            <a:off x="4982990" y="2689339"/>
            <a:ext cx="6661393" cy="2747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3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機器學習就是大量地認識規則。 藉由大量閱讀與儲存資料，進一 步透過規則的學習，建立分辨的 能力，才能自我進步。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電腦輔助教學的趨勢">
            <a:extLst>
              <a:ext uri="{FF2B5EF4-FFF2-40B4-BE49-F238E27FC236}">
                <a16:creationId xmlns="" xmlns:a16="http://schemas.microsoft.com/office/drawing/2014/main" id="{B7F83F6D-1A1A-A271-65D4-DD158EB14735}"/>
              </a:ext>
            </a:extLst>
          </p:cNvPr>
          <p:cNvSpPr txBox="1">
            <a:spLocks/>
          </p:cNvSpPr>
          <p:nvPr/>
        </p:nvSpPr>
        <p:spPr>
          <a:xfrm>
            <a:off x="2982682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7293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937D5AF-ED41-8E79-83AF-403952D276E2}"/>
              </a:ext>
            </a:extLst>
          </p:cNvPr>
          <p:cNvSpPr/>
          <p:nvPr/>
        </p:nvSpPr>
        <p:spPr>
          <a:xfrm>
            <a:off x="10208028" y="5511338"/>
            <a:ext cx="198397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572DC669-9FFC-3A2A-0B0F-BD374FA04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1" y="3429000"/>
            <a:ext cx="7460580" cy="338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報 告 大 綱">
            <a:extLst>
              <a:ext uri="{FF2B5EF4-FFF2-40B4-BE49-F238E27FC236}">
                <a16:creationId xmlns="" xmlns:a16="http://schemas.microsoft.com/office/drawing/2014/main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254414" y="-107921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倫理與資訊倫理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="" xmlns:a16="http://schemas.microsoft.com/office/drawing/2014/main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1041127"/>
            <a:ext cx="11670273" cy="2970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資訊倫理的實踐方式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資訊倫理強調在資訊的產生、傳播、儲存與使用過程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中應遵循行為準則，透過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個人自律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外部規範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，共同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建構安全、可信的資訊環境。</a:t>
            </a: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="" xmlns:a16="http://schemas.microsoft.com/office/drawing/2014/main" id="{6E8C94BA-07A2-5DDE-4BFF-90DAE4C80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900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138</a:t>
            </a:r>
          </a:p>
        </p:txBody>
      </p:sp>
      <p:sp>
        <p:nvSpPr>
          <p:cNvPr id="3" name="◎ 電腦輔助學習趨勢…">
            <a:extLst>
              <a:ext uri="{FF2B5EF4-FFF2-40B4-BE49-F238E27FC236}">
                <a16:creationId xmlns="" xmlns:a16="http://schemas.microsoft.com/office/drawing/2014/main" id="{02DB73F0-D338-530A-BE9A-1F946257D27D}"/>
              </a:ext>
            </a:extLst>
          </p:cNvPr>
          <p:cNvSpPr txBox="1">
            <a:spLocks/>
          </p:cNvSpPr>
          <p:nvPr/>
        </p:nvSpPr>
        <p:spPr>
          <a:xfrm>
            <a:off x="8343901" y="4418541"/>
            <a:ext cx="3799829" cy="1992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◀︎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資訊世界跨國界、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跨文化、跨世代，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情境多元且複雜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337563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152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02A7A2-5158-07F9-F24A-E829016A1D43}"/>
              </a:ext>
            </a:extLst>
          </p:cNvPr>
          <p:cNvSpPr txBox="1"/>
          <p:nvPr/>
        </p:nvSpPr>
        <p:spPr>
          <a:xfrm>
            <a:off x="1524003" y="1005902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CAAFDF93-E4C6-CC62-4E6B-5E91299CEAE0}"/>
              </a:ext>
            </a:extLst>
          </p:cNvPr>
          <p:cNvGrpSpPr/>
          <p:nvPr/>
        </p:nvGrpSpPr>
        <p:grpSpPr>
          <a:xfrm>
            <a:off x="438545" y="930275"/>
            <a:ext cx="4655682" cy="1152107"/>
            <a:chOff x="664097" y="1799631"/>
            <a:chExt cx="2577406" cy="1152107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="" xmlns:a16="http://schemas.microsoft.com/office/drawing/2014/main" id="{CF8832F0-F008-893D-7E65-339D6333495A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F5EB7E"/>
            </a:solidFill>
            <a:ln w="38100" cap="rnd">
              <a:solidFill>
                <a:srgbClr val="F5EB7E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="" xmlns:a16="http://schemas.microsoft.com/office/drawing/2014/main" id="{408D06C9-E537-00AE-928B-3708E61B3E0D}"/>
                </a:ext>
              </a:extLst>
            </p:cNvPr>
            <p:cNvSpPr txBox="1"/>
            <p:nvPr/>
          </p:nvSpPr>
          <p:spPr>
            <a:xfrm>
              <a:off x="718961" y="1874520"/>
              <a:ext cx="229855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" altLang="zh-TW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AI </a:t>
              </a: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具有三大核心技術</a:t>
              </a:r>
            </a:p>
          </p:txBody>
        </p:sp>
      </p:grpSp>
      <p:pic>
        <p:nvPicPr>
          <p:cNvPr id="25" name="圖片 24">
            <a:extLst>
              <a:ext uri="{FF2B5EF4-FFF2-40B4-BE49-F238E27FC236}">
                <a16:creationId xmlns="" xmlns:a16="http://schemas.microsoft.com/office/drawing/2014/main" id="{B158BF3D-52E2-69EF-AB74-18C700B9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71" y="2151639"/>
            <a:ext cx="11437363" cy="3913201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="" xmlns:a16="http://schemas.microsoft.com/office/drawing/2014/main" id="{9AB0D5B7-7091-90CC-DC40-952527E268D1}"/>
              </a:ext>
            </a:extLst>
          </p:cNvPr>
          <p:cNvSpPr txBox="1"/>
          <p:nvPr/>
        </p:nvSpPr>
        <p:spPr>
          <a:xfrm>
            <a:off x="4891550" y="2689339"/>
            <a:ext cx="6661393" cy="2747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340"/>
              </a:lnSpc>
            </a:pPr>
            <a:r>
              <a:rPr lang="zh-TW" altLang="en-US" sz="3600" b="1" dirty="0">
                <a:solidFill>
                  <a:srgbClr val="5A5B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電腦處理並運用自然語言，讓機 器「理解」人類的語言，可以聽 懂人話，並與人類「合作」，用 自然的語言回應使用者。</a:t>
            </a:r>
            <a:endParaRPr lang="zh-TW" altLang="en-US" sz="3200" b="1" dirty="0">
              <a:solidFill>
                <a:srgbClr val="5A5B5A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電腦輔助教學的趨勢">
            <a:extLst>
              <a:ext uri="{FF2B5EF4-FFF2-40B4-BE49-F238E27FC236}">
                <a16:creationId xmlns="" xmlns:a16="http://schemas.microsoft.com/office/drawing/2014/main" id="{BE6615DE-2B58-FB10-4F72-7CAB69750347}"/>
              </a:ext>
            </a:extLst>
          </p:cNvPr>
          <p:cNvSpPr txBox="1">
            <a:spLocks/>
          </p:cNvSpPr>
          <p:nvPr/>
        </p:nvSpPr>
        <p:spPr>
          <a:xfrm>
            <a:off x="2982682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6698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28271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153</a:t>
            </a:r>
          </a:p>
        </p:txBody>
      </p:sp>
      <p:pic>
        <p:nvPicPr>
          <p:cNvPr id="2" name="圖片 5">
            <a:extLst>
              <a:ext uri="{FF2B5EF4-FFF2-40B4-BE49-F238E27FC236}">
                <a16:creationId xmlns="" xmlns:a16="http://schemas.microsoft.com/office/drawing/2014/main" id="{70BC99AD-9310-0DB5-2573-5A1BE9090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630705" y="1345218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9A75A64C-8BEA-0870-D519-8C7C2E0EDE3A}"/>
              </a:ext>
            </a:extLst>
          </p:cNvPr>
          <p:cNvSpPr txBox="1"/>
          <p:nvPr/>
        </p:nvSpPr>
        <p:spPr>
          <a:xfrm>
            <a:off x="3318799" y="1437385"/>
            <a:ext cx="68266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如何訓練生成式 </a:t>
            </a:r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AI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5">
            <a:extLst>
              <a:ext uri="{FF2B5EF4-FFF2-40B4-BE49-F238E27FC236}">
                <a16:creationId xmlns="" xmlns:a16="http://schemas.microsoft.com/office/drawing/2014/main" id="{8D18E4A1-E46C-D04D-9419-857BB1B6D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652479" y="2695044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7DFD9EBC-31D6-96F1-9502-5002DE496C03}"/>
              </a:ext>
            </a:extLst>
          </p:cNvPr>
          <p:cNvSpPr txBox="1"/>
          <p:nvPr/>
        </p:nvSpPr>
        <p:spPr>
          <a:xfrm>
            <a:off x="3340573" y="2787211"/>
            <a:ext cx="64348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生成式 </a:t>
            </a:r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AI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給你的未來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5">
            <a:extLst>
              <a:ext uri="{FF2B5EF4-FFF2-40B4-BE49-F238E27FC236}">
                <a16:creationId xmlns="" xmlns:a16="http://schemas.microsoft.com/office/drawing/2014/main" id="{5C60066C-6118-025B-7AF0-1D625C40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630705" y="4001328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C93314CC-8514-7E87-76DB-CF809B9A80B2}"/>
              </a:ext>
            </a:extLst>
          </p:cNvPr>
          <p:cNvSpPr txBox="1"/>
          <p:nvPr/>
        </p:nvSpPr>
        <p:spPr>
          <a:xfrm>
            <a:off x="3318799" y="4093495"/>
            <a:ext cx="7200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AI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助師批改作業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電腦輔助教學的趨勢">
            <a:extLst>
              <a:ext uri="{FF2B5EF4-FFF2-40B4-BE49-F238E27FC236}">
                <a16:creationId xmlns="" xmlns:a16="http://schemas.microsoft.com/office/drawing/2014/main" id="{ED1A0B93-DF28-FC53-AE49-263A337B0F55}"/>
              </a:ext>
            </a:extLst>
          </p:cNvPr>
          <p:cNvSpPr txBox="1">
            <a:spLocks/>
          </p:cNvSpPr>
          <p:nvPr/>
        </p:nvSpPr>
        <p:spPr>
          <a:xfrm>
            <a:off x="2982682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pic>
        <p:nvPicPr>
          <p:cNvPr id="7" name="圖片 5">
            <a:extLst>
              <a:ext uri="{FF2B5EF4-FFF2-40B4-BE49-F238E27FC236}">
                <a16:creationId xmlns="" xmlns:a16="http://schemas.microsoft.com/office/drawing/2014/main" id="{A1CB5BC1-4B66-C361-D8B2-484A1357D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630708" y="5329380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54A9EE6-41B0-C0A0-76D5-C4C5AE305708}"/>
              </a:ext>
            </a:extLst>
          </p:cNvPr>
          <p:cNvSpPr txBox="1"/>
          <p:nvPr/>
        </p:nvSpPr>
        <p:spPr>
          <a:xfrm>
            <a:off x="3318802" y="5399776"/>
            <a:ext cx="78318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AI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背單字法</a:t>
            </a:r>
            <a:endParaRPr lang="en-US" altLang="zh-TW" sz="4800" b="1" dirty="0">
              <a:latin typeface="Microsoft JhengHei" panose="020B0604030504040204" pitchFamily="34" charset="-120"/>
              <a:ea typeface="Microsoft JhengHei" panose="020B0604030504040204" pitchFamily="34" charset="-120"/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4510735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153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02A7A2-5158-07F9-F24A-E829016A1D43}"/>
              </a:ext>
            </a:extLst>
          </p:cNvPr>
          <p:cNvSpPr txBox="1"/>
          <p:nvPr/>
        </p:nvSpPr>
        <p:spPr>
          <a:xfrm>
            <a:off x="1524003" y="1005902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CAAFDF93-E4C6-CC62-4E6B-5E91299CEAE0}"/>
              </a:ext>
            </a:extLst>
          </p:cNvPr>
          <p:cNvGrpSpPr/>
          <p:nvPr/>
        </p:nvGrpSpPr>
        <p:grpSpPr>
          <a:xfrm>
            <a:off x="438545" y="930275"/>
            <a:ext cx="4655682" cy="707886"/>
            <a:chOff x="664097" y="1799631"/>
            <a:chExt cx="2577406" cy="707886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="" xmlns:a16="http://schemas.microsoft.com/office/drawing/2014/main" id="{CF8832F0-F008-893D-7E65-339D6333495A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F5EB7E"/>
            </a:solidFill>
            <a:ln w="38100" cap="rnd">
              <a:solidFill>
                <a:srgbClr val="F5EB7E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="" xmlns:a16="http://schemas.microsoft.com/office/drawing/2014/main" id="{408D06C9-E537-00AE-928B-3708E61B3E0D}"/>
                </a:ext>
              </a:extLst>
            </p:cNvPr>
            <p:cNvSpPr txBox="1"/>
            <p:nvPr/>
          </p:nvSpPr>
          <p:spPr>
            <a:xfrm>
              <a:off x="718961" y="1874520"/>
              <a:ext cx="22985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生成式</a:t>
              </a:r>
              <a:r>
                <a:rPr kumimoji="1" lang="en-US" altLang="zh-TW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AI</a:t>
              </a: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F28A9060-4BB5-3D03-0A12-3C6DA9C4C4A4}"/>
              </a:ext>
            </a:extLst>
          </p:cNvPr>
          <p:cNvSpPr txBox="1"/>
          <p:nvPr/>
        </p:nvSpPr>
        <p:spPr>
          <a:xfrm>
            <a:off x="438545" y="1979290"/>
            <a:ext cx="11165626" cy="4850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「問答互動」的運作方式，系統透過對話回應使用者需求；大型語言模型（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Large Language Model</a:t>
            </a:r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</a:t>
            </a:r>
            <a:r>
              <a:rPr lang="en" altLang="zh-TW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LLM</a:t>
            </a:r>
            <a:r>
              <a:rPr lang="zh-TW" altLang="en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是其技術基礎</a:t>
            </a:r>
            <a:r>
              <a:rPr lang="zh-TW" altLang="en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先用大數據資料進行預訓練。模型會在與使用者的實際互動中持續修正，形成自我增強的學習循環，逐步提升準確度與表現。</a:t>
            </a:r>
          </a:p>
          <a:p>
            <a:pPr>
              <a:lnSpc>
                <a:spcPts val="4240"/>
              </a:lnSpc>
            </a:pPr>
            <a:r>
              <a:rPr lang="en" altLang="zh-TW" sz="32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ChatGPT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是最知名的生成式 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TW" altLang="en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除文字外，亦支援圖像等多模態功能。透過多次提示（如指定風格、色彩、格式），使用者可快速得到更貼合需求的創作成果。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540"/>
              </a:lnSpc>
              <a:buNone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電腦輔助教學的趨勢">
            <a:extLst>
              <a:ext uri="{FF2B5EF4-FFF2-40B4-BE49-F238E27FC236}">
                <a16:creationId xmlns="" xmlns:a16="http://schemas.microsoft.com/office/drawing/2014/main" id="{B8C67307-978A-232A-3CC6-BD48622F1250}"/>
              </a:ext>
            </a:extLst>
          </p:cNvPr>
          <p:cNvSpPr txBox="1">
            <a:spLocks/>
          </p:cNvSpPr>
          <p:nvPr/>
        </p:nvSpPr>
        <p:spPr>
          <a:xfrm>
            <a:off x="2982682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28462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B29D8ABD-62E5-6E63-98B3-DFE04B2FD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72" y="1458258"/>
            <a:ext cx="8973524" cy="5320772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153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B02A7A2-5158-07F9-F24A-E829016A1D43}"/>
              </a:ext>
            </a:extLst>
          </p:cNvPr>
          <p:cNvSpPr txBox="1"/>
          <p:nvPr/>
        </p:nvSpPr>
        <p:spPr>
          <a:xfrm>
            <a:off x="1524003" y="1005902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CAAFDF93-E4C6-CC62-4E6B-5E91299CEAE0}"/>
              </a:ext>
            </a:extLst>
          </p:cNvPr>
          <p:cNvGrpSpPr/>
          <p:nvPr/>
        </p:nvGrpSpPr>
        <p:grpSpPr>
          <a:xfrm>
            <a:off x="438545" y="930275"/>
            <a:ext cx="4655682" cy="707886"/>
            <a:chOff x="664097" y="1799631"/>
            <a:chExt cx="2577406" cy="707886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="" xmlns:a16="http://schemas.microsoft.com/office/drawing/2014/main" id="{CF8832F0-F008-893D-7E65-339D6333495A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F5EB7E"/>
            </a:solidFill>
            <a:ln w="38100" cap="rnd">
              <a:solidFill>
                <a:srgbClr val="F5EB7E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="" xmlns:a16="http://schemas.microsoft.com/office/drawing/2014/main" id="{408D06C9-E537-00AE-928B-3708E61B3E0D}"/>
                </a:ext>
              </a:extLst>
            </p:cNvPr>
            <p:cNvSpPr txBox="1"/>
            <p:nvPr/>
          </p:nvSpPr>
          <p:spPr>
            <a:xfrm>
              <a:off x="718961" y="1874520"/>
              <a:ext cx="22985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生成式</a:t>
              </a:r>
              <a:r>
                <a:rPr kumimoji="1" lang="en-US" altLang="zh-TW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AI</a:t>
              </a: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10" name="電腦輔助教學的趨勢">
            <a:extLst>
              <a:ext uri="{FF2B5EF4-FFF2-40B4-BE49-F238E27FC236}">
                <a16:creationId xmlns="" xmlns:a16="http://schemas.microsoft.com/office/drawing/2014/main" id="{69F3AA65-8DC1-11A2-D08F-D77C4E483715}"/>
              </a:ext>
            </a:extLst>
          </p:cNvPr>
          <p:cNvSpPr txBox="1">
            <a:spLocks/>
          </p:cNvSpPr>
          <p:nvPr/>
        </p:nvSpPr>
        <p:spPr>
          <a:xfrm>
            <a:off x="2982682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92160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153</a:t>
            </a:r>
          </a:p>
        </p:txBody>
      </p:sp>
      <p:pic>
        <p:nvPicPr>
          <p:cNvPr id="2" name="圖片 5">
            <a:extLst>
              <a:ext uri="{FF2B5EF4-FFF2-40B4-BE49-F238E27FC236}">
                <a16:creationId xmlns="" xmlns:a16="http://schemas.microsoft.com/office/drawing/2014/main" id="{70BC99AD-9310-0DB5-2573-5A1BE9090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630705" y="104042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9A75A64C-8BEA-0870-D519-8C7C2E0EDE3A}"/>
              </a:ext>
            </a:extLst>
          </p:cNvPr>
          <p:cNvSpPr txBox="1"/>
          <p:nvPr/>
        </p:nvSpPr>
        <p:spPr>
          <a:xfrm>
            <a:off x="3318799" y="1132588"/>
            <a:ext cx="68266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全球產業興起的 </a:t>
            </a:r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AI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浪潮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5">
            <a:extLst>
              <a:ext uri="{FF2B5EF4-FFF2-40B4-BE49-F238E27FC236}">
                <a16:creationId xmlns="" xmlns:a16="http://schemas.microsoft.com/office/drawing/2014/main" id="{8D18E4A1-E46C-D04D-9419-857BB1B6D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652479" y="2390247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7DFD9EBC-31D6-96F1-9502-5002DE496C03}"/>
              </a:ext>
            </a:extLst>
          </p:cNvPr>
          <p:cNvSpPr txBox="1"/>
          <p:nvPr/>
        </p:nvSpPr>
        <p:spPr>
          <a:xfrm>
            <a:off x="3340573" y="2482414"/>
            <a:ext cx="64348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AI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生成圖片版權問題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5">
            <a:extLst>
              <a:ext uri="{FF2B5EF4-FFF2-40B4-BE49-F238E27FC236}">
                <a16:creationId xmlns="" xmlns:a16="http://schemas.microsoft.com/office/drawing/2014/main" id="{5C60066C-6118-025B-7AF0-1D625C40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630705" y="369653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C93314CC-8514-7E87-76DB-CF809B9A80B2}"/>
              </a:ext>
            </a:extLst>
          </p:cNvPr>
          <p:cNvSpPr txBox="1"/>
          <p:nvPr/>
        </p:nvSpPr>
        <p:spPr>
          <a:xfrm>
            <a:off x="3318799" y="3788698"/>
            <a:ext cx="7200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人工智慧或將比人類聰明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電腦輔助教學的趨勢">
            <a:extLst>
              <a:ext uri="{FF2B5EF4-FFF2-40B4-BE49-F238E27FC236}">
                <a16:creationId xmlns="" xmlns:a16="http://schemas.microsoft.com/office/drawing/2014/main" id="{ED1A0B93-DF28-FC53-AE49-263A337B0F55}"/>
              </a:ext>
            </a:extLst>
          </p:cNvPr>
          <p:cNvSpPr txBox="1">
            <a:spLocks/>
          </p:cNvSpPr>
          <p:nvPr/>
        </p:nvSpPr>
        <p:spPr>
          <a:xfrm>
            <a:off x="2982682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pic>
        <p:nvPicPr>
          <p:cNvPr id="7" name="圖片 5">
            <a:extLst>
              <a:ext uri="{FF2B5EF4-FFF2-40B4-BE49-F238E27FC236}">
                <a16:creationId xmlns="" xmlns:a16="http://schemas.microsoft.com/office/drawing/2014/main" id="{A1CB5BC1-4B66-C361-D8B2-484A1357D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630708" y="503783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54A9EE6-41B0-C0A0-76D5-C4C5AE305708}"/>
              </a:ext>
            </a:extLst>
          </p:cNvPr>
          <p:cNvSpPr txBox="1"/>
          <p:nvPr/>
        </p:nvSpPr>
        <p:spPr>
          <a:xfrm>
            <a:off x="3318802" y="5007895"/>
            <a:ext cx="78318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OpenAI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執行長呼籲</a:t>
            </a:r>
            <a:endParaRPr lang="en-US" altLang="zh-TW" sz="4800" b="1" dirty="0">
              <a:latin typeface="Microsoft JhengHei" panose="020B0604030504040204" pitchFamily="34" charset="-120"/>
              <a:ea typeface="Microsoft JhengHei" panose="020B0604030504040204" pitchFamily="34" charset="-120"/>
              <a:hlinkClick r:id="rId6"/>
            </a:endParaRPr>
          </a:p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政府應規範 </a:t>
            </a:r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AI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878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="" xmlns:a16="http://schemas.microsoft.com/office/drawing/2014/main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254414" y="-107921"/>
            <a:ext cx="559655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資訊倫理規範與對象</a:t>
            </a:r>
          </a:p>
        </p:txBody>
      </p:sp>
      <p:sp>
        <p:nvSpPr>
          <p:cNvPr id="7" name="◎ 電腦輔助學習趨勢…">
            <a:extLst>
              <a:ext uri="{FF2B5EF4-FFF2-40B4-BE49-F238E27FC236}">
                <a16:creationId xmlns="" xmlns:a16="http://schemas.microsoft.com/office/drawing/2014/main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568256" y="1122925"/>
            <a:ext cx="10613534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資訊社會需要具體規範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只靠倫理價值觀無法完全約束行為，因此資訊倫理規範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應運而生，用來指引資訊科技使用者的合法合理行為。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網路服務常訂有使用規範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如</a:t>
            </a:r>
            <a:r>
              <a:rPr lang="zh-TW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臺灣學術網路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lang="en" altLang="zh-TW" sz="3200" b="1" dirty="0" err="1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TANet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制定使用者規範，違規者可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能會受到警告或限制使用。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資訊從業人員需遵守職業倫理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/>
            </a:r>
            <a:b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因為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擁有較高權限與技術能力者，必須負起更多責任，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例如保護個人資料、維持資訊安全，常需簽署保密協議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等文件，確保其行為符合法律與道德規範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="" xmlns:a16="http://schemas.microsoft.com/office/drawing/2014/main" id="{4222C71C-006A-2DB9-A95B-010A72499944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95891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139</a:t>
            </a:r>
          </a:p>
        </p:txBody>
      </p:sp>
    </p:spTree>
    <p:extLst>
      <p:ext uri="{BB962C8B-B14F-4D97-AF65-F5344CB8AC3E}">
        <p14:creationId xmlns:p14="http://schemas.microsoft.com/office/powerpoint/2010/main" val="37577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BA0CF18-A7AC-DA7A-9684-16DE5999681A}"/>
              </a:ext>
            </a:extLst>
          </p:cNvPr>
          <p:cNvSpPr/>
          <p:nvPr/>
        </p:nvSpPr>
        <p:spPr>
          <a:xfrm>
            <a:off x="10208028" y="5511338"/>
            <a:ext cx="198397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="" xmlns:a16="http://schemas.microsoft.com/office/drawing/2014/main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254414" y="-107921"/>
            <a:ext cx="559655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資訊倫理規範與對象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1377E36-5964-5076-92B5-C40D3F85A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8" y="1007390"/>
            <a:ext cx="8942166" cy="5501898"/>
          </a:xfrm>
          <a:prstGeom prst="rect">
            <a:avLst/>
          </a:prstGeom>
        </p:spPr>
      </p:pic>
      <p:sp>
        <p:nvSpPr>
          <p:cNvPr id="7" name="◎ 電腦輔助學習趨勢…">
            <a:extLst>
              <a:ext uri="{FF2B5EF4-FFF2-40B4-BE49-F238E27FC236}">
                <a16:creationId xmlns="" xmlns:a16="http://schemas.microsoft.com/office/drawing/2014/main" id="{7BFC6954-9FCB-4BAE-4711-363070C0A013}"/>
              </a:ext>
            </a:extLst>
          </p:cNvPr>
          <p:cNvSpPr txBox="1">
            <a:spLocks/>
          </p:cNvSpPr>
          <p:nvPr/>
        </p:nvSpPr>
        <p:spPr>
          <a:xfrm>
            <a:off x="9377556" y="3196020"/>
            <a:ext cx="2497826" cy="1992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◀︎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校務人員有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保護全校人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員個資的責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任。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1" name="Text Box 17">
            <a:extLst>
              <a:ext uri="{FF2B5EF4-FFF2-40B4-BE49-F238E27FC236}">
                <a16:creationId xmlns="" xmlns:a16="http://schemas.microsoft.com/office/drawing/2014/main" id="{650BA150-EF24-E6BB-79E0-27AC136376A6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95891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139</a:t>
            </a:r>
          </a:p>
        </p:txBody>
      </p:sp>
    </p:spTree>
    <p:extLst>
      <p:ext uri="{BB962C8B-B14F-4D97-AF65-F5344CB8AC3E}">
        <p14:creationId xmlns:p14="http://schemas.microsoft.com/office/powerpoint/2010/main" val="264014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="" xmlns:a16="http://schemas.microsoft.com/office/drawing/2014/main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254414" y="-107921"/>
            <a:ext cx="559655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臺灣學術網路</a:t>
            </a: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9D17398C-9AE6-B4C5-0F4B-480E3BF74747}"/>
              </a:ext>
            </a:extLst>
          </p:cNvPr>
          <p:cNvSpPr/>
          <p:nvPr/>
        </p:nvSpPr>
        <p:spPr>
          <a:xfrm>
            <a:off x="10844784" y="0"/>
            <a:ext cx="1347216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9032A89A-E931-DF6E-633F-921E100A4C98}"/>
              </a:ext>
            </a:extLst>
          </p:cNvPr>
          <p:cNvSpPr/>
          <p:nvPr/>
        </p:nvSpPr>
        <p:spPr>
          <a:xfrm>
            <a:off x="580607" y="1171862"/>
            <a:ext cx="106183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我們各校園網路受到「臺灣學術網路」的規範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600" b="1" dirty="0">
                <a:latin typeface="HEITI SC MEDIUM" pitchFamily="2" charset="-128"/>
                <a:ea typeface="HEITI SC MEDIUM" pitchFamily="2" charset="-128"/>
                <a:cs typeface="Arial Unicode MS"/>
                <a:sym typeface="Arial Unicode MS"/>
              </a:rPr>
              <a:t>。</a:t>
            </a:r>
            <a:endParaRPr lang="en-US" altLang="zh-TW" sz="3600" b="1" dirty="0">
              <a:latin typeface="HEITI SC MEDIUM" pitchFamily="2" charset="-128"/>
              <a:ea typeface="HEITI SC MEDIUM" pitchFamily="2" charset="-128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zh-TW" altLang="en-US" sz="3600" b="1" dirty="0">
                <a:latin typeface="HEITI SC MEDIUM" pitchFamily="2" charset="-128"/>
                <a:ea typeface="HEITI SC MEDIUM" pitchFamily="2" charset="-128"/>
                <a:cs typeface="Calibri"/>
                <a:sym typeface="Calibri"/>
              </a:rPr>
              <a:t>臺灣學術網路</a:t>
            </a:r>
            <a:r>
              <a:rPr lang="zh-TW" altLang="en" sz="3600" b="1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  <a:cs typeface="Arial Unicode MS"/>
                <a:sym typeface="Arial Unicode MS"/>
              </a:rPr>
              <a:t>：</a:t>
            </a:r>
            <a:endParaRPr lang="en" altLang="zh-TW" sz="36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en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簡稱</a:t>
            </a:r>
            <a:r>
              <a:rPr lang="en" altLang="zh-TW" sz="3600" b="1" dirty="0" err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TANet</a:t>
            </a:r>
            <a:r>
              <a:rPr lang="zh-TW" altLang="en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是</a:t>
            </a:r>
            <a:r>
              <a:rPr lang="en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T</a:t>
            </a:r>
            <a:r>
              <a:rPr lang="en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aiwan </a:t>
            </a:r>
            <a:r>
              <a:rPr lang="en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</a:t>
            </a:r>
            <a:r>
              <a:rPr lang="en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cademic </a:t>
            </a:r>
            <a:r>
              <a:rPr lang="en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Net</a:t>
            </a:r>
            <a:r>
              <a:rPr lang="en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work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  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縮寫，是教育部主管各教育單位與學術單位共同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建構的一個全國性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教學研究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用網際網路系統。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en" altLang="zh-TW" sz="36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TANet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是我國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各級學校網路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及資訊教育的平台， 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各連線單位必須遵守「臺灣學術網路規範」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。</a:t>
            </a:r>
            <a:endParaRPr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6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600" b="1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6201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140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="" xmlns:a16="http://schemas.microsoft.com/office/drawing/2014/main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459326" y="-137649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網路禮儀與規範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="" xmlns:a16="http://schemas.microsoft.com/office/drawing/2014/main" id="{A08FF057-9B34-7756-933B-7AEBF8A50DC3}"/>
              </a:ext>
            </a:extLst>
          </p:cNvPr>
          <p:cNvSpPr txBox="1">
            <a:spLocks/>
          </p:cNvSpPr>
          <p:nvPr/>
        </p:nvSpPr>
        <p:spPr>
          <a:xfrm>
            <a:off x="568256" y="952806"/>
            <a:ext cx="10613534" cy="264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網路禮儀（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Netiquette</a:t>
            </a:r>
            <a:r>
              <a:rPr lang="zh-TW" altLang="e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）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是網路使用者應遵守的重要倫理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規範，展現對他人的基本尊重。</a:t>
            </a: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4B82DD57-84E3-E838-CD60-D644FAEFB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0" y="2026795"/>
            <a:ext cx="4728367" cy="1402205"/>
          </a:xfrm>
          <a:prstGeom prst="rect">
            <a:avLst/>
          </a:prstGeom>
        </p:spPr>
      </p:pic>
      <p:sp>
        <p:nvSpPr>
          <p:cNvPr id="10" name="◎ 電腦輔助學習趨勢…">
            <a:extLst>
              <a:ext uri="{FF2B5EF4-FFF2-40B4-BE49-F238E27FC236}">
                <a16:creationId xmlns="" xmlns:a16="http://schemas.microsoft.com/office/drawing/2014/main" id="{9ADC040B-B9D3-A6B1-977A-6DA99C8A36C2}"/>
              </a:ext>
            </a:extLst>
          </p:cNvPr>
          <p:cNvSpPr txBox="1">
            <a:spLocks/>
          </p:cNvSpPr>
          <p:nvPr/>
        </p:nvSpPr>
        <p:spPr>
          <a:xfrm>
            <a:off x="6602978" y="2202425"/>
            <a:ext cx="4445376" cy="264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solidFill>
                  <a:srgbClr val="3E7DB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對網友要尊重與體諒，</a:t>
            </a:r>
            <a:endParaRPr lang="en-US" altLang="zh-TW" sz="3200" b="1" dirty="0">
              <a:solidFill>
                <a:srgbClr val="3E7DB5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solidFill>
                  <a:srgbClr val="3E7DB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營造友善環境。</a:t>
            </a:r>
            <a:endParaRPr lang="zh-TW" altLang="en-US" sz="3200" b="1" dirty="0">
              <a:solidFill>
                <a:srgbClr val="3E7DB5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D2379A99-1E57-F886-C0B3-B205741E576F}"/>
              </a:ext>
            </a:extLst>
          </p:cNvPr>
          <p:cNvSpPr txBox="1"/>
          <p:nvPr/>
        </p:nvSpPr>
        <p:spPr>
          <a:xfrm>
            <a:off x="1117142" y="3320794"/>
            <a:ext cx="495235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發言前請注意網路禮節，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保持基本尊重。</a:t>
            </a: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線上互動應友善溝通，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避免言語衝突。</a:t>
            </a: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若遇不當言論，建議以私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訊理性溝通，群組中應維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持公開場合的禮貌。</a:t>
            </a:r>
          </a:p>
          <a:p>
            <a:pPr marL="179387" indent="-358775">
              <a:lnSpc>
                <a:spcPts val="2920"/>
              </a:lnSpc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A53F673A-61FA-C5CD-9CB2-17084BBD3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16" y="3232391"/>
            <a:ext cx="3286928" cy="34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92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6970</TotalTime>
  <Words>2991</Words>
  <Application>Microsoft Office PowerPoint</Application>
  <PresentationFormat>寬螢幕</PresentationFormat>
  <Paragraphs>361</Paragraphs>
  <Slides>54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65" baseType="lpstr">
      <vt:lpstr>Arial Unicode MS</vt:lpstr>
      <vt:lpstr>HEITI SC MEDIUM</vt:lpstr>
      <vt:lpstr>Microsoft JhengHei</vt:lpstr>
      <vt:lpstr>Microsoft JhengHei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HanLin</dc:creator>
  <cp:lastModifiedBy>呂唯楨</cp:lastModifiedBy>
  <cp:revision>152</cp:revision>
  <dcterms:created xsi:type="dcterms:W3CDTF">2024-04-09T07:17:08Z</dcterms:created>
  <dcterms:modified xsi:type="dcterms:W3CDTF">2025-07-30T01:41:58Z</dcterms:modified>
</cp:coreProperties>
</file>