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5"/>
  </p:handoutMasterIdLst>
  <p:sldIdLst>
    <p:sldId id="256" r:id="rId2"/>
    <p:sldId id="259" r:id="rId3"/>
    <p:sldId id="257" r:id="rId4"/>
    <p:sldId id="260" r:id="rId5"/>
    <p:sldId id="324" r:id="rId6"/>
    <p:sldId id="262" r:id="rId7"/>
    <p:sldId id="261" r:id="rId8"/>
    <p:sldId id="263" r:id="rId9"/>
    <p:sldId id="299" r:id="rId10"/>
    <p:sldId id="325" r:id="rId11"/>
    <p:sldId id="266" r:id="rId12"/>
    <p:sldId id="267" r:id="rId13"/>
    <p:sldId id="301" r:id="rId14"/>
    <p:sldId id="268" r:id="rId15"/>
    <p:sldId id="302" r:id="rId16"/>
    <p:sldId id="269" r:id="rId17"/>
    <p:sldId id="303" r:id="rId18"/>
    <p:sldId id="270" r:id="rId19"/>
    <p:sldId id="304" r:id="rId20"/>
    <p:sldId id="271" r:id="rId21"/>
    <p:sldId id="305" r:id="rId22"/>
    <p:sldId id="326" r:id="rId23"/>
    <p:sldId id="306" r:id="rId24"/>
    <p:sldId id="333" r:id="rId25"/>
    <p:sldId id="295" r:id="rId26"/>
    <p:sldId id="296" r:id="rId27"/>
    <p:sldId id="327" r:id="rId28"/>
    <p:sldId id="308" r:id="rId29"/>
    <p:sldId id="297" r:id="rId30"/>
    <p:sldId id="328" r:id="rId31"/>
    <p:sldId id="310" r:id="rId32"/>
    <p:sldId id="336" r:id="rId33"/>
    <p:sldId id="337" r:id="rId34"/>
    <p:sldId id="335" r:id="rId35"/>
    <p:sldId id="334" r:id="rId36"/>
    <p:sldId id="311" r:id="rId37"/>
    <p:sldId id="312" r:id="rId38"/>
    <p:sldId id="339" r:id="rId39"/>
    <p:sldId id="338" r:id="rId40"/>
    <p:sldId id="313" r:id="rId41"/>
    <p:sldId id="329" r:id="rId42"/>
    <p:sldId id="317" r:id="rId43"/>
    <p:sldId id="318" r:id="rId44"/>
    <p:sldId id="330" r:id="rId45"/>
    <p:sldId id="292" r:id="rId46"/>
    <p:sldId id="320" r:id="rId47"/>
    <p:sldId id="321" r:id="rId48"/>
    <p:sldId id="340" r:id="rId49"/>
    <p:sldId id="291" r:id="rId50"/>
    <p:sldId id="293" r:id="rId51"/>
    <p:sldId id="331" r:id="rId52"/>
    <p:sldId id="294" r:id="rId53"/>
    <p:sldId id="332" r:id="rId5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623"/>
    <a:srgbClr val="FFF9BE"/>
    <a:srgbClr val="495E9D"/>
    <a:srgbClr val="6FA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77" autoAdjust="0"/>
    <p:restoredTop sz="94660"/>
  </p:normalViewPr>
  <p:slideViewPr>
    <p:cSldViewPr snapToGrid="0">
      <p:cViewPr varScale="1">
        <p:scale>
          <a:sx n="79" d="100"/>
          <a:sy n="79" d="100"/>
        </p:scale>
        <p:origin x="36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2889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FE885-CE40-4C31-974A-66E082047A57}" type="datetimeFigureOut">
              <a:rPr lang="zh-TW" altLang="en-US" smtClean="0"/>
              <a:t>2025/7/30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BD808-92CC-4696-9947-9B9E305177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8864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" y="22758"/>
            <a:ext cx="12158221" cy="681248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50" y="6492459"/>
            <a:ext cx="1288319" cy="228863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7702934" y="2558176"/>
            <a:ext cx="3501514" cy="492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 userDrawn="1"/>
        </p:nvSpPr>
        <p:spPr>
          <a:xfrm>
            <a:off x="7692774" y="2537856"/>
            <a:ext cx="40565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著作權法及個資法罰則</a:t>
            </a:r>
            <a:endParaRPr lang="zh-TW" altLang="en-US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421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8" y="-42932"/>
            <a:ext cx="12299957" cy="691910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055750" y="0"/>
            <a:ext cx="1066800" cy="481013"/>
          </a:xfrm>
          <a:prstGeom prst="rect">
            <a:avLst/>
          </a:prstGeom>
          <a:solidFill>
            <a:srgbClr val="49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1127188" y="50129"/>
            <a:ext cx="938212" cy="380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>
          <a:xfrm>
            <a:off x="11137849" y="109119"/>
            <a:ext cx="914400" cy="38075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50" y="6492459"/>
            <a:ext cx="1288319" cy="2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8" y="-42932"/>
            <a:ext cx="12299957" cy="691910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50" y="6492459"/>
            <a:ext cx="1288319" cy="2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3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91033-D878-476A-A8AA-77F6CB5E8CCD}" type="datetimeFigureOut">
              <a:rPr lang="zh-TW" altLang="en-US" smtClean="0"/>
              <a:t>2025/7/30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D385C-C73B-4C00-A177-D4937D0CE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8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t8dkBgbSL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EUGhEsjpH9Y" TargetMode="External"/><Relationship Id="rId4" Type="http://schemas.openxmlformats.org/officeDocument/2006/relationships/hyperlink" Target="https://www.youtube.com/watch?v=2sdkgrIKZk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youtu.be/Muh4kiDXiI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youtu.be/uecJHDN0ZW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WlRkH3yfCW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GPOe-dZhUU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kU4xXOe71g0" TargetMode="External"/><Relationship Id="rId4" Type="http://schemas.openxmlformats.org/officeDocument/2006/relationships/hyperlink" Target="https://youtu.be/nuIXWkWkR_Q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h5.hle.com.tw/h5mp4/02j/09Te/&#36039;&#35338;&#31185;&#25216;/2&#19978;/&#31532;3&#31456;/2&#19978;&#36039;&#31185;3-3&#27472;&#30431;&#26032;&#33879;&#20316;&#27402;&#27861;.mp4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orx_81yXdw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geKFhbbyzwA" TargetMode="External"/><Relationship Id="rId4" Type="http://schemas.openxmlformats.org/officeDocument/2006/relationships/hyperlink" Target="https://youtu.be/-i9iZji0Vk8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GPOe-dZhUU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0AF-lxUQ_W4" TargetMode="External"/><Relationship Id="rId5" Type="http://schemas.openxmlformats.org/officeDocument/2006/relationships/hyperlink" Target="https://youtu.be/12PjRaArVrI" TargetMode="External"/><Relationship Id="rId4" Type="http://schemas.openxmlformats.org/officeDocument/2006/relationships/hyperlink" Target="https://youtu.be/7EHeRMoADB0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HE4GW5EB4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vV8PQjFpjys" TargetMode="External"/><Relationship Id="rId4" Type="http://schemas.openxmlformats.org/officeDocument/2006/relationships/hyperlink" Target="https://youtu.be/gM92prJzHCU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HE4GW5EB4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jWx6AQH9FY0" TargetMode="External"/><Relationship Id="rId5" Type="http://schemas.openxmlformats.org/officeDocument/2006/relationships/hyperlink" Target="https://youtu.be/8lUU1oNyLX0" TargetMode="External"/><Relationship Id="rId4" Type="http://schemas.openxmlformats.org/officeDocument/2006/relationships/hyperlink" Target="https://youtu.be/wMm3xBZzSEE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qt.hle.com.tw/edisc3.html?tid=111_1_JTE_EBOOK_3_6&amp;tt=Ebook&amp;platform=Hanlin_Ebook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h5.hle.com.tw/h5mp4/02j/09Te/&#36039;&#35338;&#31185;&#25216;/2&#19978;/&#31532;3&#31456;/2&#19978;&#36039;&#31185;CH3-&#27472;&#27954;&#35696;&#26371;&#36890;&#36942;AI&#30435;&#31649;&#27861;&#26696;-&#26009;&#23559;&#25104;&#20840;&#29699;&#39318;&#20363;.mp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WHrpme9g5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PkRUfJxV0H4" TargetMode="External"/><Relationship Id="rId4" Type="http://schemas.openxmlformats.org/officeDocument/2006/relationships/hyperlink" Target="https://youtu.be/ARnwYAP9vHA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sdV3hVaOT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wSIRGImmXV8" TargetMode="External"/><Relationship Id="rId5" Type="http://schemas.openxmlformats.org/officeDocument/2006/relationships/hyperlink" Target="https://youtu.be/L2iftE6bGek" TargetMode="External"/><Relationship Id="rId4" Type="http://schemas.openxmlformats.org/officeDocument/2006/relationships/hyperlink" Target="https://youtu.be/qVtpxDZ9B6s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WfG4euReZc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_pQpfZPHYK4" TargetMode="External"/><Relationship Id="rId5" Type="http://schemas.openxmlformats.org/officeDocument/2006/relationships/hyperlink" Target="https://youtu.be/DzgJfkZtl6E" TargetMode="External"/><Relationship Id="rId4" Type="http://schemas.openxmlformats.org/officeDocument/2006/relationships/hyperlink" Target="https://youtu.be/J0Z3ltfuPS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5.hle.com.tw/h5mp4/02j/09Te/&#36039;&#35338;&#31185;&#25216;/2&#19978;/&#31532;3&#31456;/2&#19978;&#36039;&#31185;3-2&#22312;N&#34399;&#25151;&#20043;&#22806;-&#32178;&#36335;&#24615;&#29359;&#32618;&#26159;&#20160;&#40636;-&#28858;&#20309;&#38627;&#20197;&#38459;&#27490;.mp4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769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3748047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 腦 犯 罪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223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ABA9765D-8C41-8555-FD15-9198ADA0CE40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8C59B953-4435-7446-2F44-F651CE349FB7}"/>
              </a:ext>
            </a:extLst>
          </p:cNvPr>
          <p:cNvSpPr txBox="1"/>
          <p:nvPr/>
        </p:nvSpPr>
        <p:spPr>
          <a:xfrm>
            <a:off x="4191510" y="211077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xmlns="" id="{C5C3F176-3633-9C86-6F23-5FD71220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848772" y="202084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00727649-D28D-0FAA-BA05-C7008926A98C}"/>
              </a:ext>
            </a:extLst>
          </p:cNvPr>
          <p:cNvSpPr txBox="1"/>
          <p:nvPr/>
        </p:nvSpPr>
        <p:spPr>
          <a:xfrm>
            <a:off x="3536866" y="2113012"/>
            <a:ext cx="51189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妨害電腦使用罪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5">
            <a:extLst>
              <a:ext uri="{FF2B5EF4-FFF2-40B4-BE49-F238E27FC236}">
                <a16:creationId xmlns:a16="http://schemas.microsoft.com/office/drawing/2014/main" xmlns="" id="{EE27C507-3F9E-0B09-85E4-2EA92F2A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848775" y="342242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0D90A1B0-2902-3DBD-04EE-3F9D140231A4}"/>
              </a:ext>
            </a:extLst>
          </p:cNvPr>
          <p:cNvSpPr txBox="1"/>
          <p:nvPr/>
        </p:nvSpPr>
        <p:spPr>
          <a:xfrm>
            <a:off x="3536869" y="3514592"/>
            <a:ext cx="51189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盜用帳號恐犯法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5">
            <a:extLst>
              <a:ext uri="{FF2B5EF4-FFF2-40B4-BE49-F238E27FC236}">
                <a16:creationId xmlns:a16="http://schemas.microsoft.com/office/drawing/2014/main" xmlns="" id="{CB71BBA0-2796-C951-7DF6-5977E6E7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870549" y="4802231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1A1CB54F-57F0-50A9-B42F-0FCC27802648}"/>
              </a:ext>
            </a:extLst>
          </p:cNvPr>
          <p:cNvSpPr txBox="1"/>
          <p:nvPr/>
        </p:nvSpPr>
        <p:spPr>
          <a:xfrm>
            <a:off x="3558643" y="4894398"/>
            <a:ext cx="7594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AI 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深偽技術新型態犯罪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41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224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CE920A62-6D68-3322-FE03-283F9CB87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1" y="880371"/>
            <a:ext cx="2529631" cy="76564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9BE9C72B-1368-E4F1-C8D7-E0745BE57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13" y="816012"/>
            <a:ext cx="5957877" cy="6041988"/>
          </a:xfrm>
          <a:prstGeom prst="rect">
            <a:avLst/>
          </a:prstGeom>
        </p:spPr>
      </p:pic>
      <p:sp>
        <p:nvSpPr>
          <p:cNvPr id="12" name="◎ 電腦輔助學習趨勢…">
            <a:extLst>
              <a:ext uri="{FF2B5EF4-FFF2-40B4-BE49-F238E27FC236}">
                <a16:creationId xmlns:a16="http://schemas.microsoft.com/office/drawing/2014/main" xmlns="" id="{63660326-5879-0F2A-A153-1699ADA7CCC1}"/>
              </a:ext>
            </a:extLst>
          </p:cNvPr>
          <p:cNvSpPr txBox="1">
            <a:spLocks/>
          </p:cNvSpPr>
          <p:nvPr/>
        </p:nvSpPr>
        <p:spPr>
          <a:xfrm>
            <a:off x="5445021" y="6267219"/>
            <a:ext cx="5196939" cy="765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ct val="7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1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此行為恐觸犯刑法第 </a:t>
            </a:r>
            <a:r>
              <a:rPr lang="en-US" altLang="zh-TW" sz="1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358 </a:t>
            </a:r>
            <a:r>
              <a:rPr lang="zh-TW" altLang="en-US" sz="1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條</a:t>
            </a:r>
            <a:endParaRPr lang="en-US" altLang="zh-TW" sz="1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1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「入侵電腦或相關設備」。</a:t>
            </a:r>
            <a:endParaRPr lang="en-US" altLang="zh-TW" sz="1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◎ 電腦輔助學習趨勢…">
            <a:extLst>
              <a:ext uri="{FF2B5EF4-FFF2-40B4-BE49-F238E27FC236}">
                <a16:creationId xmlns:a16="http://schemas.microsoft.com/office/drawing/2014/main" xmlns="" id="{6591B82B-0448-2F3A-D096-2741AF33BFAF}"/>
              </a:ext>
            </a:extLst>
          </p:cNvPr>
          <p:cNvSpPr txBox="1">
            <a:spLocks/>
          </p:cNvSpPr>
          <p:nvPr/>
        </p:nvSpPr>
        <p:spPr>
          <a:xfrm>
            <a:off x="763801" y="1832035"/>
            <a:ext cx="3310014" cy="392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阿強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喜歡遊戲角色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的付費造型卻無力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購買，便假借加好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友之名取得課金玩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家</a:t>
            </a:r>
            <a:r>
              <a:rPr lang="zh-TW" altLang="en-US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小游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的帳號，並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用對方生日猜出密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碼登入後，將喜愛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的造型購買並轉送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給自己。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8CB887E-07D8-F07E-9987-C1ABE90D2C78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371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CE878A4-1570-13B2-FAAB-51A3B8934E52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8311390C-1D9D-9A01-3926-450B4664E6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30" y="776740"/>
            <a:ext cx="5743412" cy="6081260"/>
          </a:xfrm>
          <a:prstGeom prst="rect">
            <a:avLst/>
          </a:prstGeom>
        </p:spPr>
      </p:pic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225</a:t>
            </a:r>
          </a:p>
        </p:txBody>
      </p:sp>
      <p:sp>
        <p:nvSpPr>
          <p:cNvPr id="12" name="◎ 電腦輔助學習趨勢…">
            <a:extLst>
              <a:ext uri="{FF2B5EF4-FFF2-40B4-BE49-F238E27FC236}">
                <a16:creationId xmlns:a16="http://schemas.microsoft.com/office/drawing/2014/main" xmlns="" id="{63660326-5879-0F2A-A153-1699ADA7CCC1}"/>
              </a:ext>
            </a:extLst>
          </p:cNvPr>
          <p:cNvSpPr txBox="1">
            <a:spLocks/>
          </p:cNvSpPr>
          <p:nvPr/>
        </p:nvSpPr>
        <p:spPr>
          <a:xfrm>
            <a:off x="5802208" y="6319194"/>
            <a:ext cx="5196939" cy="765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1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此行為恐觸犯刑法 </a:t>
            </a:r>
            <a:r>
              <a:rPr lang="en-US" altLang="zh-TW" sz="1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359 </a:t>
            </a:r>
            <a:r>
              <a:rPr lang="zh-TW" altLang="en-US" sz="1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條「破壞電磁紀錄」。</a:t>
            </a:r>
            <a:endParaRPr lang="en-US" altLang="zh-TW" sz="1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◎ 電腦輔助學習趨勢…">
            <a:extLst>
              <a:ext uri="{FF2B5EF4-FFF2-40B4-BE49-F238E27FC236}">
                <a16:creationId xmlns:a16="http://schemas.microsoft.com/office/drawing/2014/main" xmlns="" id="{6591B82B-0448-2F3A-D096-2741AF33BFAF}"/>
              </a:ext>
            </a:extLst>
          </p:cNvPr>
          <p:cNvSpPr txBox="1">
            <a:spLocks/>
          </p:cNvSpPr>
          <p:nvPr/>
        </p:nvSpPr>
        <p:spPr>
          <a:xfrm>
            <a:off x="1321730" y="1798282"/>
            <a:ext cx="3523563" cy="392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資訊科技課下課時， 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班長</a:t>
            </a:r>
            <a:r>
              <a:rPr lang="zh-TW" altLang="en-US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小花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聽到廣播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去學務處集合， 匆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忙中沒有登出作業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系統帳號就離開，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小美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發現後就複製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小花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的作業到自己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的帳號底下。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12DE0F16-857B-C3F9-EEC0-E69EB978F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56" y="782259"/>
            <a:ext cx="2321992" cy="86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31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225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453BD3AF-1218-4568-1FB3-4FBC8C5420C3}"/>
              </a:ext>
            </a:extLst>
          </p:cNvPr>
          <p:cNvSpPr txBox="1">
            <a:spLocks/>
          </p:cNvSpPr>
          <p:nvPr/>
        </p:nvSpPr>
        <p:spPr>
          <a:xfrm>
            <a:off x="895925" y="1540254"/>
            <a:ext cx="1103643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破壞電磁紀錄</a:t>
            </a:r>
            <a:endParaRPr lang="en-US" altLang="zh-TW" sz="4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刑法妨害電腦使用罪第 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359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條規定：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如無故取得、 刪除或變更他人電腦或其相關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設備之電磁紀錄，導致損害於公眾或他人者，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處五年以下有期徒刑、拘役或科或併科六十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萬元以下罰金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zh-TW" altLang="en-US" sz="40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010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ECC0B88D-4D4E-55D3-9453-071A17D52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04" y="1105383"/>
            <a:ext cx="7965751" cy="4835679"/>
          </a:xfrm>
          <a:prstGeom prst="rect">
            <a:avLst/>
          </a:prstGeom>
        </p:spPr>
      </p:pic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226</a:t>
            </a:r>
          </a:p>
        </p:txBody>
      </p:sp>
      <p:sp>
        <p:nvSpPr>
          <p:cNvPr id="12" name="◎ 電腦輔助學習趨勢…">
            <a:extLst>
              <a:ext uri="{FF2B5EF4-FFF2-40B4-BE49-F238E27FC236}">
                <a16:creationId xmlns:a16="http://schemas.microsoft.com/office/drawing/2014/main" xmlns="" id="{63660326-5879-0F2A-A153-1699ADA7CCC1}"/>
              </a:ext>
            </a:extLst>
          </p:cNvPr>
          <p:cNvSpPr txBox="1">
            <a:spLocks/>
          </p:cNvSpPr>
          <p:nvPr/>
        </p:nvSpPr>
        <p:spPr>
          <a:xfrm>
            <a:off x="5045009" y="4986972"/>
            <a:ext cx="6581346" cy="765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此行為恐觸犯刑法 </a:t>
            </a:r>
            <a:r>
              <a:rPr lang="en-US" altLang="zh-TW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360 </a:t>
            </a: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條的</a:t>
            </a:r>
            <a:endParaRPr lang="en-US" altLang="zh-TW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「干擾電腦或其相關設備」。</a:t>
            </a:r>
            <a:endParaRPr lang="en-US" altLang="zh-TW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◎ 電腦輔助學習趨勢…">
            <a:extLst>
              <a:ext uri="{FF2B5EF4-FFF2-40B4-BE49-F238E27FC236}">
                <a16:creationId xmlns:a16="http://schemas.microsoft.com/office/drawing/2014/main" xmlns="" id="{6591B82B-0448-2F3A-D096-2741AF33BFAF}"/>
              </a:ext>
            </a:extLst>
          </p:cNvPr>
          <p:cNvSpPr txBox="1">
            <a:spLocks/>
          </p:cNvSpPr>
          <p:nvPr/>
        </p:nvSpPr>
        <p:spPr>
          <a:xfrm>
            <a:off x="321605" y="1832035"/>
            <a:ext cx="3437799" cy="392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小華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為了讓老師連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不上網路，便請身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為駭客的哥哥入侵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並修改學校無線網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路的連線密碼，使</a:t>
            </a: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老師操作筆電時無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法連上無線網路。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C9B5B402-1C04-1F60-9D82-6FDD3920B8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9" y="1005999"/>
            <a:ext cx="2337777" cy="71875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BCEA1FF-B27C-440B-9288-075DE5B2299E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86114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453BD3AF-1218-4568-1FB3-4FBC8C5420C3}"/>
              </a:ext>
            </a:extLst>
          </p:cNvPr>
          <p:cNvSpPr txBox="1">
            <a:spLocks/>
          </p:cNvSpPr>
          <p:nvPr/>
        </p:nvSpPr>
        <p:spPr>
          <a:xfrm>
            <a:off x="725019" y="1468816"/>
            <a:ext cx="1103643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干擾電腦或其相關設備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刑法妨害電腦使用罪第 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360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條規定：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如無故以電腦程式或其他電磁方式干擾他人電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腦或其相關設備，導致損害於公眾或他人者，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處 三年以下有期徒刑、拘役或科或併科三十萬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元 以下罰金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zh-TW" altLang="en-US" sz="40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10" name="圖片 5">
            <a:hlinkClick r:id="rId2"/>
            <a:extLst>
              <a:ext uri="{FF2B5EF4-FFF2-40B4-BE49-F238E27FC236}">
                <a16:creationId xmlns:a16="http://schemas.microsoft.com/office/drawing/2014/main" xmlns="" id="{25534DED-999B-63C2-BF64-6286857D4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586048" y="-25918"/>
            <a:ext cx="1576387" cy="95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9CF55957-0B21-E321-B366-A192BDB00E7D}"/>
              </a:ext>
            </a:extLst>
          </p:cNvPr>
          <p:cNvSpPr txBox="1"/>
          <p:nvPr/>
        </p:nvSpPr>
        <p:spPr>
          <a:xfrm>
            <a:off x="10586048" y="964112"/>
            <a:ext cx="1691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TW" sz="1600" b="1" dirty="0" err="1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Ubike</a:t>
            </a:r>
            <a:r>
              <a:rPr lang="en" altLang="zh-TW" sz="16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</a:t>
            </a:r>
            <a:r>
              <a:rPr lang="zh-TW" altLang="en-US" sz="16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駭客</a:t>
            </a:r>
            <a:endParaRPr lang="en-US" altLang="zh-TW" sz="1600" b="1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16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入侵事件</a:t>
            </a:r>
            <a:endParaRPr lang="zh-TW" altLang="en-US" sz="16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1CFEF04D-EFEC-B6C9-53B9-CFC41B41EFDF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26477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0DCFB1E7-E696-5FF8-2555-614650337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96" y="1362513"/>
            <a:ext cx="8241651" cy="4402012"/>
          </a:xfrm>
          <a:prstGeom prst="rect">
            <a:avLst/>
          </a:prstGeom>
        </p:spPr>
      </p:pic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226</a:t>
            </a:r>
          </a:p>
        </p:txBody>
      </p:sp>
      <p:sp>
        <p:nvSpPr>
          <p:cNvPr id="12" name="◎ 電腦輔助學習趨勢…">
            <a:extLst>
              <a:ext uri="{FF2B5EF4-FFF2-40B4-BE49-F238E27FC236}">
                <a16:creationId xmlns:a16="http://schemas.microsoft.com/office/drawing/2014/main" xmlns="" id="{63660326-5879-0F2A-A153-1699ADA7CCC1}"/>
              </a:ext>
            </a:extLst>
          </p:cNvPr>
          <p:cNvSpPr txBox="1">
            <a:spLocks/>
          </p:cNvSpPr>
          <p:nvPr/>
        </p:nvSpPr>
        <p:spPr>
          <a:xfrm>
            <a:off x="5173301" y="4815570"/>
            <a:ext cx="6581346" cy="765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販售隱形眼鏡的行為違反「藥事法」，</a:t>
            </a:r>
            <a:endParaRPr lang="en-US" altLang="zh-TW" sz="2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依法得處新臺幣三萬元以上、 十五萬元以下罰鍰。</a:t>
            </a:r>
            <a:endParaRPr lang="en-US" altLang="zh-TW" sz="2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◎ 電腦輔助學習趨勢…">
            <a:extLst>
              <a:ext uri="{FF2B5EF4-FFF2-40B4-BE49-F238E27FC236}">
                <a16:creationId xmlns:a16="http://schemas.microsoft.com/office/drawing/2014/main" xmlns="" id="{6591B82B-0448-2F3A-D096-2741AF33BFAF}"/>
              </a:ext>
            </a:extLst>
          </p:cNvPr>
          <p:cNvSpPr txBox="1">
            <a:spLocks/>
          </p:cNvSpPr>
          <p:nvPr/>
        </p:nvSpPr>
        <p:spPr>
          <a:xfrm>
            <a:off x="321605" y="1974915"/>
            <a:ext cx="3437799" cy="392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鈴鈴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第一次嘗試戴隱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形眼鏡，戴了半天後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感覺很不舒服就決定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不戴了，但剩下的隱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形眼鏡覺得很浪費，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於是就到拍賣網站上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販售，不過很快就被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網站下架。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7108979D-746F-D6E8-5038-1107BF40A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7" y="1067881"/>
            <a:ext cx="2772297" cy="83559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07E0E8B-17D6-482B-C82E-00A8DC259C28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92154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453BD3AF-1218-4568-1FB3-4FBC8C5420C3}"/>
              </a:ext>
            </a:extLst>
          </p:cNvPr>
          <p:cNvSpPr txBox="1">
            <a:spLocks/>
          </p:cNvSpPr>
          <p:nvPr/>
        </p:nvSpPr>
        <p:spPr>
          <a:xfrm>
            <a:off x="577785" y="890169"/>
            <a:ext cx="11036430" cy="324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 algn="ctr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藥  事  法</a:t>
            </a:r>
            <a:endParaRPr lang="en-US" altLang="zh-TW" sz="4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隱形眼鏡屬於第二級或第三級醫療器材，依據衛福部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食藥署規定，禁止透過網路販售。若未經核准於虛擬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通路販賣，將違反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藥事法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27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條，可處新臺幣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萬元至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萬元罰鍰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zh-TW" altLang="en-US" sz="40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C3A465A9-35A8-BDE9-DB2D-0DF67EB7C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226</a:t>
            </a:r>
          </a:p>
        </p:txBody>
      </p:sp>
      <p:pic>
        <p:nvPicPr>
          <p:cNvPr id="12" name="圖片 5">
            <a:hlinkClick r:id="rId2"/>
            <a:extLst>
              <a:ext uri="{FF2B5EF4-FFF2-40B4-BE49-F238E27FC236}">
                <a16:creationId xmlns:a16="http://schemas.microsoft.com/office/drawing/2014/main" xmlns="" id="{C410D0E9-BAAC-C182-B8C2-028958477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063762" y="4344799"/>
            <a:ext cx="2542202" cy="154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EBAA4E3D-A512-AAE3-5A43-7A9DC3CFECE8}"/>
              </a:ext>
            </a:extLst>
          </p:cNvPr>
          <p:cNvSpPr txBox="1"/>
          <p:nvPr/>
        </p:nvSpPr>
        <p:spPr>
          <a:xfrm>
            <a:off x="1741905" y="5974971"/>
            <a:ext cx="31859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網拍隱形眼鏡盒</a:t>
            </a:r>
            <a:endParaRPr lang="en-US" altLang="zh-TW" sz="2400" b="1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 恐遭罰</a:t>
            </a:r>
            <a:endParaRPr lang="zh-TW" altLang="en-US" sz="2400" b="1" dirty="0"/>
          </a:p>
        </p:txBody>
      </p:sp>
      <p:pic>
        <p:nvPicPr>
          <p:cNvPr id="14" name="圖片 5">
            <a:hlinkClick r:id="rId4"/>
            <a:extLst>
              <a:ext uri="{FF2B5EF4-FFF2-40B4-BE49-F238E27FC236}">
                <a16:creationId xmlns:a16="http://schemas.microsoft.com/office/drawing/2014/main" xmlns="" id="{13126A35-940B-A32E-AA0A-B59F9DE4F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5993080" y="4344799"/>
            <a:ext cx="2542202" cy="154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BCDABAE3-C84E-D9EA-12D5-347EF67B3F42}"/>
              </a:ext>
            </a:extLst>
          </p:cNvPr>
          <p:cNvSpPr txBox="1"/>
          <p:nvPr/>
        </p:nvSpPr>
        <p:spPr>
          <a:xfrm>
            <a:off x="5671223" y="5974971"/>
            <a:ext cx="31859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網購隱形眼鏡</a:t>
            </a:r>
            <a:endParaRPr lang="en-US" altLang="zh-TW" sz="2400" b="1" dirty="0">
              <a:solidFill>
                <a:schemeClr val="tx1"/>
              </a:solidFill>
              <a:latin typeface="Times New Roman" pitchFamily="18" charset="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</a:rPr>
              <a:t>需注意</a:t>
            </a:r>
            <a:endParaRPr lang="zh-TW" altLang="en-US" sz="2400" b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89F77B8D-AA59-5741-B2B3-B5DD0F0B0C0F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47872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227</a:t>
            </a:r>
          </a:p>
        </p:txBody>
      </p:sp>
      <p:sp>
        <p:nvSpPr>
          <p:cNvPr id="14" name="◎ 電腦輔助學習趨勢…">
            <a:extLst>
              <a:ext uri="{FF2B5EF4-FFF2-40B4-BE49-F238E27FC236}">
                <a16:creationId xmlns:a16="http://schemas.microsoft.com/office/drawing/2014/main" xmlns="" id="{6591B82B-0448-2F3A-D096-2741AF33BFAF}"/>
              </a:ext>
            </a:extLst>
          </p:cNvPr>
          <p:cNvSpPr txBox="1">
            <a:spLocks/>
          </p:cNvSpPr>
          <p:nvPr/>
        </p:nvSpPr>
        <p:spPr>
          <a:xfrm>
            <a:off x="261255" y="2211990"/>
            <a:ext cx="4855350" cy="392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ts val="36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一名網友將色情卡通漫畫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36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上傳至公開網路相簿，並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36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隨機分享連結供人瀏覽與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36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下載。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36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國中生</a:t>
            </a:r>
            <a:r>
              <a:rPr lang="zh-TW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蓁蓁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收到後感到不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36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適，向家長反映後報警，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36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警方循線查獲該網友並依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36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法送辦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4572FD39-C872-5646-E4CB-A8EB0FF40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97" y="1188887"/>
            <a:ext cx="2836598" cy="91726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571DC460-1800-991C-DE08-F03CE5B1B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" r="1003" b="1106"/>
          <a:stretch/>
        </p:blipFill>
        <p:spPr>
          <a:xfrm>
            <a:off x="5467627" y="767182"/>
            <a:ext cx="5011468" cy="6000361"/>
          </a:xfrm>
          <a:prstGeom prst="rect">
            <a:avLst/>
          </a:prstGeom>
        </p:spPr>
      </p:pic>
      <p:sp>
        <p:nvSpPr>
          <p:cNvPr id="12" name="◎ 電腦輔助學習趨勢…">
            <a:extLst>
              <a:ext uri="{FF2B5EF4-FFF2-40B4-BE49-F238E27FC236}">
                <a16:creationId xmlns:a16="http://schemas.microsoft.com/office/drawing/2014/main" xmlns="" id="{63660326-5879-0F2A-A153-1699ADA7CCC1}"/>
              </a:ext>
            </a:extLst>
          </p:cNvPr>
          <p:cNvSpPr txBox="1">
            <a:spLocks/>
          </p:cNvSpPr>
          <p:nvPr/>
        </p:nvSpPr>
        <p:spPr>
          <a:xfrm>
            <a:off x="6391901" y="6260688"/>
            <a:ext cx="4352302" cy="765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ts val="18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1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此行為恐觸犯刑法第 </a:t>
            </a:r>
            <a:r>
              <a:rPr lang="en-US" altLang="zh-TW" sz="1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235 </a:t>
            </a:r>
            <a:r>
              <a:rPr lang="zh-TW" altLang="en-US" sz="1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條「散布、</a:t>
            </a:r>
            <a:endParaRPr lang="en-US" altLang="zh-TW" sz="1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18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1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播送或販賣而製造猥褻物品」 。</a:t>
            </a:r>
            <a:endParaRPr lang="en-US" altLang="zh-TW" sz="1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1F68FC0-9BA1-80FB-5F49-7F65CC41DCE7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46646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453BD3AF-1218-4568-1FB3-4FBC8C5420C3}"/>
              </a:ext>
            </a:extLst>
          </p:cNvPr>
          <p:cNvSpPr txBox="1">
            <a:spLocks/>
          </p:cNvSpPr>
          <p:nvPr/>
        </p:nvSpPr>
        <p:spPr>
          <a:xfrm>
            <a:off x="717485" y="1726942"/>
            <a:ext cx="1103643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 algn="ctr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散布、播送或販賣而製造猥褻物品</a:t>
            </a:r>
            <a:endParaRPr lang="en-US" altLang="zh-TW" sz="44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透過網路設立成人網站、傳送猥褻圖文，或以電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郵販售色情光碟等行為，不僅違反善良風俗，也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危害青少年身心健康，可能觸犯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刑法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235</a:t>
            </a: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條第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項猥褻物品罪。若內容涉及兒童或少年猥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褻影像，則可能構成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兒童及少年性剝削防制條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38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條所列之犯罪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zh-TW" altLang="en-US" sz="40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B1CE8E8-45AC-E0BA-0D94-832A522D4860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xmlns="" id="{6FE435CF-DF00-A63A-FCFE-BEDEA501C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227</a:t>
            </a:r>
          </a:p>
        </p:txBody>
      </p:sp>
    </p:spTree>
    <p:extLst>
      <p:ext uri="{BB962C8B-B14F-4D97-AF65-F5344CB8AC3E}">
        <p14:creationId xmlns:p14="http://schemas.microsoft.com/office/powerpoint/2010/main" val="249117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A6E71AEC-D658-D3F2-956C-49E9A2BCD3A9}"/>
              </a:ext>
            </a:extLst>
          </p:cNvPr>
          <p:cNvSpPr txBox="1">
            <a:spLocks/>
          </p:cNvSpPr>
          <p:nvPr/>
        </p:nvSpPr>
        <p:spPr>
          <a:xfrm>
            <a:off x="2394838" y="-204063"/>
            <a:ext cx="4188841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         錄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D8781CC6-A459-DE1E-DF77-9E36C880D132}"/>
              </a:ext>
            </a:extLst>
          </p:cNvPr>
          <p:cNvSpPr/>
          <p:nvPr/>
        </p:nvSpPr>
        <p:spPr>
          <a:xfrm>
            <a:off x="10844784" y="0"/>
            <a:ext cx="1347216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AD8DED2-BB80-7BD9-D278-75114686147C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62C9401D-E8B7-7D13-809E-E9FCD9943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"/>
          <a:stretch/>
        </p:blipFill>
        <p:spPr>
          <a:xfrm>
            <a:off x="1242218" y="985291"/>
            <a:ext cx="8168522" cy="56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97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DF54ABF6-A3A5-13F8-8063-C726426633A7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228</a:t>
            </a:r>
          </a:p>
        </p:txBody>
      </p:sp>
      <p:sp>
        <p:nvSpPr>
          <p:cNvPr id="14" name="◎ 電腦輔助學習趨勢…">
            <a:extLst>
              <a:ext uri="{FF2B5EF4-FFF2-40B4-BE49-F238E27FC236}">
                <a16:creationId xmlns:a16="http://schemas.microsoft.com/office/drawing/2014/main" xmlns="" id="{6591B82B-0448-2F3A-D096-2741AF33BFAF}"/>
              </a:ext>
            </a:extLst>
          </p:cNvPr>
          <p:cNvSpPr txBox="1">
            <a:spLocks/>
          </p:cNvSpPr>
          <p:nvPr/>
        </p:nvSpPr>
        <p:spPr>
          <a:xfrm>
            <a:off x="278742" y="1648923"/>
            <a:ext cx="4050371" cy="392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小明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收到一封電信簡訊，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提醒積分即將到期，點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擊連結後進入一個網站，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看到可用積分兌換新手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機。他依指示輸入個資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與手機驗證碼後，卻沒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收到手機。直到下個月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收到帳單，才發現當時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輸入的驗證碼其實是小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額付款，他因此損失了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一筆錢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en-US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571DC460-1800-991C-DE08-F03CE5B1BD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8" r="1220"/>
          <a:stretch/>
        </p:blipFill>
        <p:spPr>
          <a:xfrm>
            <a:off x="4200088" y="1083054"/>
            <a:ext cx="5281100" cy="5576345"/>
          </a:xfrm>
          <a:prstGeom prst="rect">
            <a:avLst/>
          </a:prstGeom>
        </p:spPr>
      </p:pic>
      <p:sp>
        <p:nvSpPr>
          <p:cNvPr id="12" name="◎ 電腦輔助學習趨勢…">
            <a:extLst>
              <a:ext uri="{FF2B5EF4-FFF2-40B4-BE49-F238E27FC236}">
                <a16:creationId xmlns:a16="http://schemas.microsoft.com/office/drawing/2014/main" xmlns="" id="{63660326-5879-0F2A-A153-1699ADA7CCC1}"/>
              </a:ext>
            </a:extLst>
          </p:cNvPr>
          <p:cNvSpPr txBox="1">
            <a:spLocks/>
          </p:cNvSpPr>
          <p:nvPr/>
        </p:nvSpPr>
        <p:spPr>
          <a:xfrm>
            <a:off x="5159091" y="6119600"/>
            <a:ext cx="6161264" cy="765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ct val="7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利用假訊息讓他人提供個資， 恐觸犯刑法第 </a:t>
            </a:r>
            <a:r>
              <a:rPr lang="en-US" altLang="zh-TW" sz="2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339</a:t>
            </a: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2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zh-TW" altLang="en-US" sz="2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條「普通詐欺」和第 </a:t>
            </a:r>
            <a:r>
              <a:rPr lang="en-US" altLang="zh-TW" sz="2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339-3 </a:t>
            </a:r>
            <a:r>
              <a:rPr lang="zh-TW" altLang="en-US" sz="2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條「電腦設備詐欺」</a:t>
            </a:r>
            <a:endParaRPr lang="en-US" altLang="zh-TW" sz="20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AD2735E9-B8CD-0CF0-1B75-46ED6D93F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01" y="817982"/>
            <a:ext cx="2455205" cy="8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20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453BD3AF-1218-4568-1FB3-4FBC8C5420C3}"/>
              </a:ext>
            </a:extLst>
          </p:cNvPr>
          <p:cNvSpPr txBox="1">
            <a:spLocks/>
          </p:cNvSpPr>
          <p:nvPr/>
        </p:nvSpPr>
        <p:spPr>
          <a:xfrm>
            <a:off x="639292" y="1803974"/>
            <a:ext cx="1103643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普通詐欺</a:t>
            </a:r>
            <a:endParaRPr lang="en-US" altLang="zh-TW" sz="44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刑法第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339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條規定：以詐術騙取他人或第三人財物，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意圖不法占為己有者，處五年以下有期徒刑、拘役，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或併科五十萬元以下罰金。若因此獲得財產利益，或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使第三人獲利者，亦同。未遂犯亦處罰。</a:t>
            </a:r>
            <a:endParaRPr lang="zh-TW" altLang="en-US" sz="36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xmlns="" id="{1BB1E885-7D18-9067-92E4-2FBEFB4ED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228</a:t>
            </a:r>
          </a:p>
        </p:txBody>
      </p:sp>
    </p:spTree>
    <p:extLst>
      <p:ext uri="{BB962C8B-B14F-4D97-AF65-F5344CB8AC3E}">
        <p14:creationId xmlns:p14="http://schemas.microsoft.com/office/powerpoint/2010/main" val="577171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807397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228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ABA9765D-8C41-8555-FD15-9198ADA0CE40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5">
            <a:hlinkClick r:id="rId2"/>
            <a:extLst>
              <a:ext uri="{FF2B5EF4-FFF2-40B4-BE49-F238E27FC236}">
                <a16:creationId xmlns:a16="http://schemas.microsoft.com/office/drawing/2014/main" xmlns="" id="{3D93313A-82CF-5490-E4A7-45BE9258F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523328" y="1931650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D123EFE1-92E8-1475-23E5-6EAD7785D1CF}"/>
              </a:ext>
            </a:extLst>
          </p:cNvPr>
          <p:cNvSpPr txBox="1"/>
          <p:nvPr/>
        </p:nvSpPr>
        <p:spPr>
          <a:xfrm>
            <a:off x="4211422" y="1679047"/>
            <a:ext cx="79805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數位無線匿名傳輸圖文</a:t>
            </a:r>
            <a:endParaRPr lang="en-US" altLang="zh-TW" sz="4800" b="1" dirty="0">
              <a:latin typeface="Microsoft JhengHei" panose="020B0604030504040204" pitchFamily="34" charset="-120"/>
              <a:ea typeface="Microsoft JhengHei" panose="020B0604030504040204" pitchFamily="34" charset="-120"/>
              <a:hlinkClick r:id="rId4"/>
            </a:endParaRPr>
          </a:p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資訊性騷擾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5">
            <a:hlinkClick r:id="rId2"/>
            <a:extLst>
              <a:ext uri="{FF2B5EF4-FFF2-40B4-BE49-F238E27FC236}">
                <a16:creationId xmlns:a16="http://schemas.microsoft.com/office/drawing/2014/main" xmlns="" id="{A74CF10A-EEC8-B5C2-ED3D-FBAB02B2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523331" y="4323830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C792CF08-FE4B-4C76-E2B7-4BCCCAAD6DBE}"/>
              </a:ext>
            </a:extLst>
          </p:cNvPr>
          <p:cNvSpPr txBox="1"/>
          <p:nvPr/>
        </p:nvSpPr>
        <p:spPr>
          <a:xfrm>
            <a:off x="4211425" y="4415997"/>
            <a:ext cx="51189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認證碼詐騙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1188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453BD3AF-1218-4568-1FB3-4FBC8C5420C3}"/>
              </a:ext>
            </a:extLst>
          </p:cNvPr>
          <p:cNvSpPr txBox="1">
            <a:spLocks/>
          </p:cNvSpPr>
          <p:nvPr/>
        </p:nvSpPr>
        <p:spPr>
          <a:xfrm>
            <a:off x="577785" y="1662458"/>
            <a:ext cx="10725215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 algn="ctr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電腦設備詐欺</a:t>
            </a:r>
            <a:endParaRPr lang="en-US" altLang="zh-TW" sz="44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刑法第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339-3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條規定：以不正手段將虛偽資料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或指令輸入電腦系統，製作財產權變更紀錄而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取得他人財產者，處七年以下有期徒刑，並得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併科七十萬元以下罰金。若因此取得不法財產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利益或使第三人獲利者亦同，上述未遂犯者也要受罰。</a:t>
            </a:r>
            <a:endParaRPr lang="zh-TW" altLang="en-US" sz="40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xmlns="" id="{6109F61D-8100-E471-3F1F-29DC29911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229</a:t>
            </a:r>
          </a:p>
        </p:txBody>
      </p:sp>
    </p:spTree>
    <p:extLst>
      <p:ext uri="{BB962C8B-B14F-4D97-AF65-F5344CB8AC3E}">
        <p14:creationId xmlns:p14="http://schemas.microsoft.com/office/powerpoint/2010/main" val="3106549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 dirty="0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7198405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著作權法及個資法罰則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9371402-29D7-0EEC-824A-1A2077449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253" y="2101759"/>
            <a:ext cx="5831690" cy="116053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著作權法罰則</a:t>
            </a:r>
            <a:endParaRPr lang="zh-TW" altLang="en-US" sz="5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B5CEB4A3-15D4-07C4-6245-81E8B0E97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293" y="3882575"/>
            <a:ext cx="5831650" cy="116053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個資法罰則</a:t>
            </a:r>
            <a:endParaRPr lang="zh-TW" altLang="en-US" sz="5400" dirty="0">
              <a:solidFill>
                <a:srgbClr val="FFC000"/>
              </a:solidFill>
              <a:latin typeface="DFHeiStd-W5"/>
              <a:ea typeface="標楷體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2171637-DEEB-4F87-4871-105A425CEFFD}"/>
              </a:ext>
            </a:extLst>
          </p:cNvPr>
          <p:cNvSpPr txBox="1"/>
          <p:nvPr/>
        </p:nvSpPr>
        <p:spPr>
          <a:xfrm>
            <a:off x="1309816" y="16310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3C60E90-52B4-C996-179B-B1941DED5D1B}"/>
              </a:ext>
            </a:extLst>
          </p:cNvPr>
          <p:cNvSpPr/>
          <p:nvPr/>
        </p:nvSpPr>
        <p:spPr>
          <a:xfrm>
            <a:off x="10844784" y="0"/>
            <a:ext cx="1347216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1265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◎ 電腦輔助學習趨勢…">
            <a:extLst>
              <a:ext uri="{FF2B5EF4-FFF2-40B4-BE49-F238E27FC236}">
                <a16:creationId xmlns:a16="http://schemas.microsoft.com/office/drawing/2014/main" xmlns="" id="{DA505FF5-84F6-6166-F88D-FE4CBB4B88B5}"/>
              </a:ext>
            </a:extLst>
          </p:cNvPr>
          <p:cNvSpPr txBox="1">
            <a:spLocks/>
          </p:cNvSpPr>
          <p:nvPr/>
        </p:nvSpPr>
        <p:spPr>
          <a:xfrm>
            <a:off x="710731" y="1083055"/>
            <a:ext cx="11036430" cy="802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著作權法罰則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7" y="-177421"/>
            <a:ext cx="6264275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著作權法及個資法罰則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229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0E0E5A9C-A753-C278-B8D9-A5175B1274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3"/>
          <a:stretch/>
        </p:blipFill>
        <p:spPr>
          <a:xfrm>
            <a:off x="13691" y="2033589"/>
            <a:ext cx="11935598" cy="362426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2DBFE2A-CC6C-4C38-2B5C-E5CC6D6B9111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Rectangle 11">
            <a:hlinkClick r:id="rId3"/>
          </p:cNvPr>
          <p:cNvSpPr>
            <a:spLocks noChangeArrowheads="1"/>
          </p:cNvSpPr>
          <p:nvPr/>
        </p:nvSpPr>
        <p:spPr bwMode="auto">
          <a:xfrm>
            <a:off x="10250389" y="759888"/>
            <a:ext cx="1941611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 eaLnBrk="1"/>
            <a:r>
              <a:rPr lang="zh-TW" altLang="en-US" sz="1800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歐盟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新著作權</a:t>
            </a:r>
            <a:r>
              <a:rPr lang="zh-TW" altLang="en-US" sz="1800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endParaRPr lang="en-US" altLang="zh-TW" sz="1800" u="sng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(03:19)</a:t>
            </a:r>
            <a:endParaRPr lang="zh-TW" altLang="en-US" sz="1800" u="sng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0" name="AutoShape 12">
            <a:hlinkClick r:id="rId3"/>
          </p:cNvPr>
          <p:cNvSpPr>
            <a:spLocks noChangeArrowheads="1"/>
          </p:cNvSpPr>
          <p:nvPr/>
        </p:nvSpPr>
        <p:spPr bwMode="auto">
          <a:xfrm>
            <a:off x="9297893" y="830642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eaLnBrk="1"/>
            <a:r>
              <a:rPr lang="zh-TW" altLang="en-US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影片</a:t>
            </a:r>
            <a:endParaRPr lang="zh-TW" altLang="en-US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284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7" y="-177421"/>
            <a:ext cx="6264275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著作權法及個資法罰則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6" name="◎ 電腦輔助學習趨勢…">
            <a:extLst>
              <a:ext uri="{FF2B5EF4-FFF2-40B4-BE49-F238E27FC236}">
                <a16:creationId xmlns:a16="http://schemas.microsoft.com/office/drawing/2014/main" xmlns="" id="{DA505FF5-84F6-6166-F88D-FE4CBB4B88B5}"/>
              </a:ext>
            </a:extLst>
          </p:cNvPr>
          <p:cNvSpPr txBox="1">
            <a:spLocks/>
          </p:cNvSpPr>
          <p:nvPr/>
        </p:nvSpPr>
        <p:spPr>
          <a:xfrm>
            <a:off x="710731" y="1083055"/>
            <a:ext cx="11036430" cy="802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著作權法罰則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AD6EBD39-83A9-9AD1-27F8-6B31A5091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7" y="1739206"/>
            <a:ext cx="11780553" cy="357574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2831F54-0057-9660-1524-D07E8E64E1B5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12183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6595229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著作權法及個資法罰則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ABA9765D-8C41-8555-FD15-9198ADA0CE40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8C59B953-4435-7446-2F44-F651CE349FB7}"/>
              </a:ext>
            </a:extLst>
          </p:cNvPr>
          <p:cNvSpPr txBox="1"/>
          <p:nvPr/>
        </p:nvSpPr>
        <p:spPr>
          <a:xfrm>
            <a:off x="4191510" y="211077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xmlns="" id="{C5C3F176-3633-9C86-6F23-5FD71220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848772" y="202084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00727649-D28D-0FAA-BA05-C7008926A98C}"/>
              </a:ext>
            </a:extLst>
          </p:cNvPr>
          <p:cNvSpPr txBox="1"/>
          <p:nvPr/>
        </p:nvSpPr>
        <p:spPr>
          <a:xfrm>
            <a:off x="3536866" y="2113012"/>
            <a:ext cx="51189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  <a:hlinkClick r:id="rId3"/>
              </a:rPr>
              <a:t>著作權侵害的責任</a:t>
            </a:r>
            <a:endParaRPr lang="zh-TW" altLang="en-US" sz="4800" b="1" dirty="0"/>
          </a:p>
        </p:txBody>
      </p:sp>
      <p:pic>
        <p:nvPicPr>
          <p:cNvPr id="7" name="圖片 5">
            <a:extLst>
              <a:ext uri="{FF2B5EF4-FFF2-40B4-BE49-F238E27FC236}">
                <a16:creationId xmlns:a16="http://schemas.microsoft.com/office/drawing/2014/main" xmlns="" id="{EE27C507-3F9E-0B09-85E4-2EA92F2A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848775" y="342242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0D90A1B0-2902-3DBD-04EE-3F9D140231A4}"/>
              </a:ext>
            </a:extLst>
          </p:cNvPr>
          <p:cNvSpPr txBox="1"/>
          <p:nvPr/>
        </p:nvSpPr>
        <p:spPr>
          <a:xfrm>
            <a:off x="3536869" y="3514592"/>
            <a:ext cx="6784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著作權保護基本概念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5">
            <a:extLst>
              <a:ext uri="{FF2B5EF4-FFF2-40B4-BE49-F238E27FC236}">
                <a16:creationId xmlns:a16="http://schemas.microsoft.com/office/drawing/2014/main" xmlns="" id="{CB71BBA0-2796-C951-7DF6-5977E6E7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870549" y="4802231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1A1CB54F-57F0-50A9-B42F-0FCC27802648}"/>
              </a:ext>
            </a:extLst>
          </p:cNvPr>
          <p:cNvSpPr txBox="1"/>
          <p:nvPr/>
        </p:nvSpPr>
        <p:spPr>
          <a:xfrm>
            <a:off x="3558643" y="4894398"/>
            <a:ext cx="7594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盜版猖獗－小心著作權侵犯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6263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3C8690B-E9D2-8121-47B7-DC2C33216A75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7" y="-177421"/>
            <a:ext cx="6078537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著作權法及個資法罰則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453BD3AF-1218-4568-1FB3-4FBC8C5420C3}"/>
              </a:ext>
            </a:extLst>
          </p:cNvPr>
          <p:cNvSpPr txBox="1">
            <a:spLocks/>
          </p:cNvSpPr>
          <p:nvPr/>
        </p:nvSpPr>
        <p:spPr>
          <a:xfrm>
            <a:off x="749241" y="1331118"/>
            <a:ext cx="1103643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著作財產權與著作人格權</a:t>
            </a:r>
            <a:endParaRPr lang="en-US" altLang="zh-TW" sz="44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xmlns="" id="{1BB1E885-7D18-9067-92E4-2FBEFB4ED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229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2B96BD4C-A52E-2915-B4B2-1B3171010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" y="2087285"/>
            <a:ext cx="10516099" cy="41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76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294465A-B4F3-9C7D-6230-91B1137FBC45}"/>
              </a:ext>
            </a:extLst>
          </p:cNvPr>
          <p:cNvSpPr/>
          <p:nvPr/>
        </p:nvSpPr>
        <p:spPr>
          <a:xfrm flipV="1">
            <a:off x="10044114" y="4929187"/>
            <a:ext cx="2147886" cy="1933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7" y="-177421"/>
            <a:ext cx="6264275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著作權法及個資法罰則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230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1B274C72-FA1A-237F-6C75-47911935F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31" y="1025904"/>
            <a:ext cx="2912497" cy="760034"/>
          </a:xfrm>
          <a:prstGeom prst="rect">
            <a:avLst/>
          </a:prstGeom>
        </p:spPr>
      </p:pic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353AD51C-5787-4BED-0830-FAE1C1E3D28C}"/>
              </a:ext>
            </a:extLst>
          </p:cNvPr>
          <p:cNvSpPr txBox="1">
            <a:spLocks/>
          </p:cNvSpPr>
          <p:nvPr/>
        </p:nvSpPr>
        <p:spPr>
          <a:xfrm>
            <a:off x="585831" y="1911514"/>
            <a:ext cx="4329074" cy="392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小波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喜歡機器人電影，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便將最新預告片下載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剪輯，加入頻道 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logo </a:t>
            </a: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和介紹後上傳，並在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社群媒體上宣傳且開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啟收益。若未經著作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財產權人同意，這類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行為原則上屬於未經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授權的著作權侵害。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5E2B277F-7226-78D1-45D0-B05049BC87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5" y="881062"/>
            <a:ext cx="5607503" cy="597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39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 dirty="0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3748047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資訊與法律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9371402-29D7-0EEC-824A-1A2077449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253" y="2101759"/>
            <a:ext cx="4661544" cy="116053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5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法律與倫理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B5CEB4A3-15D4-07C4-6245-81E8B0E97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293" y="3730178"/>
            <a:ext cx="4661493" cy="116053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電腦犯罪</a:t>
            </a:r>
            <a:endParaRPr lang="zh-TW" altLang="en-US" sz="5400" dirty="0">
              <a:solidFill>
                <a:srgbClr val="FFC000"/>
              </a:solidFill>
              <a:latin typeface="DFHeiStd-W5"/>
              <a:ea typeface="標楷體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2171637-DEEB-4F87-4871-105A425CEFFD}"/>
              </a:ext>
            </a:extLst>
          </p:cNvPr>
          <p:cNvSpPr txBox="1"/>
          <p:nvPr/>
        </p:nvSpPr>
        <p:spPr>
          <a:xfrm>
            <a:off x="1309816" y="16310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3C60E90-52B4-C996-179B-B1941DED5D1B}"/>
              </a:ext>
            </a:extLst>
          </p:cNvPr>
          <p:cNvSpPr/>
          <p:nvPr/>
        </p:nvSpPr>
        <p:spPr>
          <a:xfrm>
            <a:off x="10844784" y="0"/>
            <a:ext cx="1347216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7326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6784582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著作權法及個資法罰則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230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ABA9765D-8C41-8555-FD15-9198ADA0CE40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8C59B953-4435-7446-2F44-F651CE349FB7}"/>
              </a:ext>
            </a:extLst>
          </p:cNvPr>
          <p:cNvSpPr txBox="1"/>
          <p:nvPr/>
        </p:nvSpPr>
        <p:spPr>
          <a:xfrm>
            <a:off x="4191510" y="211077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5" name="圖片 5">
            <a:hlinkClick r:id="rId2"/>
            <a:extLst>
              <a:ext uri="{FF2B5EF4-FFF2-40B4-BE49-F238E27FC236}">
                <a16:creationId xmlns:a16="http://schemas.microsoft.com/office/drawing/2014/main" xmlns="" id="{C5C3F176-3633-9C86-6F23-5FD71220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848772" y="202084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00727649-D28D-0FAA-BA05-C7008926A98C}"/>
              </a:ext>
            </a:extLst>
          </p:cNvPr>
          <p:cNvSpPr txBox="1"/>
          <p:nvPr/>
        </p:nvSpPr>
        <p:spPr>
          <a:xfrm>
            <a:off x="3536866" y="2113012"/>
            <a:ext cx="77834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  <a:hlinkClick r:id="rId4"/>
              </a:rPr>
              <a:t>違法盜版外國原文書教材</a:t>
            </a:r>
            <a:endParaRPr lang="zh-TW" altLang="en-US" sz="4800" b="1" dirty="0"/>
          </a:p>
        </p:txBody>
      </p:sp>
      <p:pic>
        <p:nvPicPr>
          <p:cNvPr id="7" name="圖片 5">
            <a:hlinkClick r:id="rId2"/>
            <a:extLst>
              <a:ext uri="{FF2B5EF4-FFF2-40B4-BE49-F238E27FC236}">
                <a16:creationId xmlns:a16="http://schemas.microsoft.com/office/drawing/2014/main" xmlns="" id="{EE27C507-3F9E-0B09-85E4-2EA92F2A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848775" y="342242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0D90A1B0-2902-3DBD-04EE-3F9D140231A4}"/>
              </a:ext>
            </a:extLst>
          </p:cNvPr>
          <p:cNvSpPr txBox="1"/>
          <p:nvPr/>
        </p:nvSpPr>
        <p:spPr>
          <a:xfrm>
            <a:off x="3536869" y="3514592"/>
            <a:ext cx="6784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盜版侵權 </a:t>
            </a:r>
            <a:r>
              <a:rPr lang="en-US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6 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億遭逮捕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5">
            <a:hlinkClick r:id="rId2"/>
            <a:extLst>
              <a:ext uri="{FF2B5EF4-FFF2-40B4-BE49-F238E27FC236}">
                <a16:creationId xmlns:a16="http://schemas.microsoft.com/office/drawing/2014/main" xmlns="" id="{CB71BBA0-2796-C951-7DF6-5977E6E7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870549" y="4802231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1A1CB54F-57F0-50A9-B42F-0FCC27802648}"/>
              </a:ext>
            </a:extLst>
          </p:cNvPr>
          <p:cNvSpPr txBox="1"/>
          <p:nvPr/>
        </p:nvSpPr>
        <p:spPr>
          <a:xfrm>
            <a:off x="3558643" y="4894398"/>
            <a:ext cx="7594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盜版 </a:t>
            </a:r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APP 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看球賽違法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6738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294465A-B4F3-9C7D-6230-91B1137FBC45}"/>
              </a:ext>
            </a:extLst>
          </p:cNvPr>
          <p:cNvSpPr/>
          <p:nvPr/>
        </p:nvSpPr>
        <p:spPr>
          <a:xfrm flipV="1">
            <a:off x="10044114" y="6115049"/>
            <a:ext cx="2147886" cy="74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2027240" y="-203335"/>
            <a:ext cx="6264275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個資法罰則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231</a:t>
            </a:r>
          </a:p>
        </p:txBody>
      </p:sp>
      <p:sp>
        <p:nvSpPr>
          <p:cNvPr id="2" name="◎ 電腦輔助學習趨勢…">
            <a:extLst>
              <a:ext uri="{FF2B5EF4-FFF2-40B4-BE49-F238E27FC236}">
                <a16:creationId xmlns:a16="http://schemas.microsoft.com/office/drawing/2014/main" xmlns="" id="{3BE4D030-2846-C9B3-DD3A-4AED6AE9675C}"/>
              </a:ext>
            </a:extLst>
          </p:cNvPr>
          <p:cNvSpPr txBox="1">
            <a:spLocks/>
          </p:cNvSpPr>
          <p:nvPr/>
        </p:nvSpPr>
        <p:spPr>
          <a:xfrm>
            <a:off x="577785" y="1803331"/>
            <a:ext cx="1103643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公務與非公務機構普遍以電腦系統管理個人資料，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雖大幅提升資料處理的方便性與效率，但同時也帶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來更高的資安風險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重大個資外洩案例：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2019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25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日報導指出，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中央機關電腦系統遭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木馬程式攻擊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，導致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59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萬筆文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官個資外洩，突顯資安防護不足的嚴重後果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zh-TW" altLang="en-US" sz="36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9307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294465A-B4F3-9C7D-6230-91B1137FBC45}"/>
              </a:ext>
            </a:extLst>
          </p:cNvPr>
          <p:cNvSpPr/>
          <p:nvPr/>
        </p:nvSpPr>
        <p:spPr>
          <a:xfrm flipV="1">
            <a:off x="10044114" y="6115049"/>
            <a:ext cx="2147886" cy="74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2027240" y="-203335"/>
            <a:ext cx="6264275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個資法罰則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231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C90CB058-75BF-82FB-CE21-108F4F1D3F53}"/>
              </a:ext>
            </a:extLst>
          </p:cNvPr>
          <p:cNvSpPr txBox="1">
            <a:spLocks/>
          </p:cNvSpPr>
          <p:nvPr/>
        </p:nvSpPr>
        <p:spPr>
          <a:xfrm>
            <a:off x="577785" y="1662458"/>
            <a:ext cx="1135457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木馬病毒（</a:t>
            </a:r>
            <a:r>
              <a:rPr lang="en" altLang="zh-TW" sz="4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Trojan Horse</a:t>
            </a:r>
            <a:r>
              <a:rPr lang="zh-TW" altLang="en" sz="4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）</a:t>
            </a:r>
            <a:endParaRPr lang="en-US" altLang="zh-TW" sz="4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特洛伊木馬（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Trojan horse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惡意程式屬於典型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的後門程式（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backdoor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）；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駭客可利用它 竊取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個資或遠端操控受害者電腦。</a:t>
            </a: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木馬程式具備高度隱匿性，會隨作業系統（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OS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啟動自動執行，並透過社交工程或多種傳播途徑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誘使目標使用者啟動。</a:t>
            </a:r>
            <a:endParaRPr lang="zh-TW" altLang="en-US" sz="40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869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294465A-B4F3-9C7D-6230-91B1137FBC45}"/>
              </a:ext>
            </a:extLst>
          </p:cNvPr>
          <p:cNvSpPr/>
          <p:nvPr/>
        </p:nvSpPr>
        <p:spPr>
          <a:xfrm flipV="1">
            <a:off x="10044114" y="6115049"/>
            <a:ext cx="2147886" cy="74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2027240" y="-203335"/>
            <a:ext cx="6264275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個資法罰則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231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C90CB058-75BF-82FB-CE21-108F4F1D3F53}"/>
              </a:ext>
            </a:extLst>
          </p:cNvPr>
          <p:cNvSpPr txBox="1">
            <a:spLocks/>
          </p:cNvSpPr>
          <p:nvPr/>
        </p:nvSpPr>
        <p:spPr>
          <a:xfrm>
            <a:off x="471425" y="1331118"/>
            <a:ext cx="1135457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木馬病毒命名緣由</a:t>
            </a:r>
            <a:endParaRPr lang="en-US" altLang="zh-TW" sz="4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取材自希臘神話的「特洛伊木馬屠城記」：希臘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聯軍佯退，留下大木馬作為「戰利品」；特洛伊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人將其拖入城內後，木馬內隱藏的士兵夜間突襲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而攻陷城池。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木馬病毒與古典木馬同樣表面無害、偽裝性強，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內部卻暗藏攻擊程式，故以「特洛伊木馬」命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名。</a:t>
            </a:r>
          </a:p>
        </p:txBody>
      </p:sp>
    </p:spTree>
    <p:extLst>
      <p:ext uri="{BB962C8B-B14F-4D97-AF65-F5344CB8AC3E}">
        <p14:creationId xmlns:p14="http://schemas.microsoft.com/office/powerpoint/2010/main" val="2833370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294465A-B4F3-9C7D-6230-91B1137FBC45}"/>
              </a:ext>
            </a:extLst>
          </p:cNvPr>
          <p:cNvSpPr/>
          <p:nvPr/>
        </p:nvSpPr>
        <p:spPr>
          <a:xfrm flipV="1">
            <a:off x="10044114" y="6115049"/>
            <a:ext cx="2147886" cy="74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2027240" y="-203335"/>
            <a:ext cx="6264275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個資法罰則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231</a:t>
            </a:r>
          </a:p>
        </p:txBody>
      </p:sp>
      <p:sp>
        <p:nvSpPr>
          <p:cNvPr id="2" name="◎ 電腦輔助學習趨勢…">
            <a:extLst>
              <a:ext uri="{FF2B5EF4-FFF2-40B4-BE49-F238E27FC236}">
                <a16:creationId xmlns:a16="http://schemas.microsoft.com/office/drawing/2014/main" xmlns="" id="{3BE4D030-2846-C9B3-DD3A-4AED6AE9675C}"/>
              </a:ext>
            </a:extLst>
          </p:cNvPr>
          <p:cNvSpPr txBox="1">
            <a:spLocks/>
          </p:cNvSpPr>
          <p:nvPr/>
        </p:nvSpPr>
        <p:spPr>
          <a:xfrm>
            <a:off x="577785" y="1173094"/>
            <a:ext cx="1103643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公務機關與人員的法律責任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1.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機關若違反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《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個人資料保護法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》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而侵害當事人權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 益，須依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《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國家賠償法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》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負損害賠償責任。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2.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公務人員若利用職務之便故意違法蒐集、處理或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 利用個資，刑責可加重二分之一，最重可處有期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 徒刑。</a:t>
            </a:r>
          </a:p>
        </p:txBody>
      </p:sp>
    </p:spTree>
    <p:extLst>
      <p:ext uri="{BB962C8B-B14F-4D97-AF65-F5344CB8AC3E}">
        <p14:creationId xmlns:p14="http://schemas.microsoft.com/office/powerpoint/2010/main" val="820903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294465A-B4F3-9C7D-6230-91B1137FBC45}"/>
              </a:ext>
            </a:extLst>
          </p:cNvPr>
          <p:cNvSpPr/>
          <p:nvPr/>
        </p:nvSpPr>
        <p:spPr>
          <a:xfrm flipV="1">
            <a:off x="10044114" y="6115049"/>
            <a:ext cx="2147886" cy="74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256B7BF1-1CE5-4712-5DDF-3970E777F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3453255"/>
            <a:ext cx="8205680" cy="3419033"/>
          </a:xfrm>
          <a:prstGeom prst="rect">
            <a:avLst/>
          </a:prstGeom>
        </p:spPr>
      </p:pic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765988" y="-203335"/>
            <a:ext cx="6264275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公務機關對個資的責任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231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1B274C72-FA1A-237F-6C75-47911935F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578" y="891794"/>
            <a:ext cx="3194909" cy="908432"/>
          </a:xfrm>
          <a:prstGeom prst="rect">
            <a:avLst/>
          </a:prstGeom>
        </p:spPr>
      </p:pic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353AD51C-5787-4BED-0830-FAE1C1E3D28C}"/>
              </a:ext>
            </a:extLst>
          </p:cNvPr>
          <p:cNvSpPr txBox="1">
            <a:spLocks/>
          </p:cNvSpPr>
          <p:nvPr/>
        </p:nvSpPr>
        <p:spPr>
          <a:xfrm>
            <a:off x="585831" y="1840074"/>
            <a:ext cx="11201357" cy="392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一名民眾在網路搜尋友人姓名時，意外發現某國中新生的個資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外洩，內容包含姓名、身分證字號、出生年月日及住址等。校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方調查發現，校務系統匯入新生資料後會自動產生暫存檔案，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該檔案未即時刪除導致外洩，學校已緊急移除並通報縣府，請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系統廠商改善。</a:t>
            </a: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080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A9EC0DA-7C60-4404-1E47-750DC106603B}"/>
              </a:ext>
            </a:extLst>
          </p:cNvPr>
          <p:cNvSpPr/>
          <p:nvPr/>
        </p:nvSpPr>
        <p:spPr>
          <a:xfrm flipV="1">
            <a:off x="10044114" y="6115049"/>
            <a:ext cx="2147886" cy="74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24C93A54-00C7-6782-1762-04375C160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3453255"/>
            <a:ext cx="8205680" cy="3419033"/>
          </a:xfrm>
          <a:prstGeom prst="rect">
            <a:avLst/>
          </a:prstGeom>
        </p:spPr>
      </p:pic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7" y="-177421"/>
            <a:ext cx="6264275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公務機關對個資的責任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231</a:t>
            </a: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353AD51C-5787-4BED-0830-FAE1C1E3D28C}"/>
              </a:ext>
            </a:extLst>
          </p:cNvPr>
          <p:cNvSpPr txBox="1">
            <a:spLocks/>
          </p:cNvSpPr>
          <p:nvPr/>
        </p:nvSpPr>
        <p:spPr>
          <a:xfrm>
            <a:off x="585831" y="1797210"/>
            <a:ext cx="11201357" cy="392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個人資料保護法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，每位受影響學生可向校方請求新臺幣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500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萬元賠償。若受害人數超過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人，得提出團體訴訟，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最高賠償總額達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億元。另依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國家賠償法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，公務員執行職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務時若因故意或過失侵害人民權益，國家應負賠償責任。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825134B0-0968-27B5-DFDE-BF3ABDEAC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578" y="834642"/>
            <a:ext cx="3309210" cy="83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43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A9EC0DA-7C60-4404-1E47-750DC106603B}"/>
              </a:ext>
            </a:extLst>
          </p:cNvPr>
          <p:cNvSpPr/>
          <p:nvPr/>
        </p:nvSpPr>
        <p:spPr>
          <a:xfrm flipV="1">
            <a:off x="10044114" y="6115049"/>
            <a:ext cx="2147886" cy="74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117601" y="-177421"/>
            <a:ext cx="6526212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非公務機關對個資的責任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36848C4D-2CB2-76E7-E54C-0F4BC4E36053}"/>
              </a:ext>
            </a:extLst>
          </p:cNvPr>
          <p:cNvSpPr txBox="1">
            <a:spLocks/>
          </p:cNvSpPr>
          <p:nvPr/>
        </p:nvSpPr>
        <p:spPr>
          <a:xfrm>
            <a:off x="577785" y="1173094"/>
            <a:ext cx="1103643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非公務機關違反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《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個資法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》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被罰，負責人同步受相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同金額罰鍰，除非證明已盡充分監督與防範義務。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◼︎ 難以舉證損害時，每名受害者得請求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500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元至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萬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元；同案總額上限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億元。若能證實實際損害超過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上述數額，依實際金額全額賠償。</a:t>
            </a:r>
          </a:p>
        </p:txBody>
      </p:sp>
    </p:spTree>
    <p:extLst>
      <p:ext uri="{BB962C8B-B14F-4D97-AF65-F5344CB8AC3E}">
        <p14:creationId xmlns:p14="http://schemas.microsoft.com/office/powerpoint/2010/main" val="1748721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A9EC0DA-7C60-4404-1E47-750DC106603B}"/>
              </a:ext>
            </a:extLst>
          </p:cNvPr>
          <p:cNvSpPr/>
          <p:nvPr/>
        </p:nvSpPr>
        <p:spPr>
          <a:xfrm flipV="1">
            <a:off x="10044114" y="6115049"/>
            <a:ext cx="2147886" cy="74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117601" y="-177421"/>
            <a:ext cx="6526212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非公務機關對個資的責任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36848C4D-2CB2-76E7-E54C-0F4BC4E36053}"/>
              </a:ext>
            </a:extLst>
          </p:cNvPr>
          <p:cNvSpPr txBox="1">
            <a:spLocks/>
          </p:cNvSpPr>
          <p:nvPr/>
        </p:nvSpPr>
        <p:spPr>
          <a:xfrm>
            <a:off x="577785" y="1173094"/>
            <a:ext cx="1103643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違法可處有期徒刑或拘役，並得併科罰金；若屬意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圖營利之犯罪，刑責加重。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◼︎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主管機關可處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萬至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50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萬元 罰鍰並限期改善，逾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期未改善者得按次或連續加罰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52281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A9EC0DA-7C60-4404-1E47-750DC106603B}"/>
              </a:ext>
            </a:extLst>
          </p:cNvPr>
          <p:cNvSpPr/>
          <p:nvPr/>
        </p:nvSpPr>
        <p:spPr>
          <a:xfrm flipV="1">
            <a:off x="10044114" y="6115049"/>
            <a:ext cx="2147886" cy="74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FF2EDA37-504B-3DF9-AF73-659CA390C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07" y="3821615"/>
            <a:ext cx="8166242" cy="2967732"/>
          </a:xfrm>
          <a:prstGeom prst="rect">
            <a:avLst/>
          </a:prstGeom>
        </p:spPr>
      </p:pic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117601" y="-177421"/>
            <a:ext cx="6526212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非公務機關對個資的責任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353AD51C-5787-4BED-0830-FAE1C1E3D28C}"/>
              </a:ext>
            </a:extLst>
          </p:cNvPr>
          <p:cNvSpPr txBox="1">
            <a:spLocks/>
          </p:cNvSpPr>
          <p:nvPr/>
        </p:nvSpPr>
        <p:spPr>
          <a:xfrm>
            <a:off x="500771" y="1697194"/>
            <a:ext cx="11201357" cy="392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小惠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</a:t>
            </a:r>
            <a:r>
              <a:rPr lang="zh-TW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阿賢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吵架後想和好，卻被對方拒絕。因無</a:t>
            </a:r>
            <a:r>
              <a:rPr lang="zh-TW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阿賢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住址，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小惠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請在電信公司工作的</a:t>
            </a:r>
            <a:r>
              <a:rPr lang="zh-TW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托比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，透過手機號碼查詢</a:t>
            </a:r>
            <a:r>
              <a:rPr lang="zh-TW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阿賢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的個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資，</a:t>
            </a:r>
            <a:r>
              <a:rPr lang="zh-TW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托比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也將查得資料提供給她。</a:t>
            </a: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本案中，電信公司蒐集</a:t>
            </a:r>
            <a:r>
              <a:rPr lang="zh-TW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阿賢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個資的目的僅限於辦理業務，</a:t>
            </a:r>
            <a:r>
              <a:rPr lang="zh-TW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托比</a:t>
            </a:r>
            <a:endParaRPr lang="en-US" altLang="zh-TW" sz="3200" b="1" u="sng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卻為他人私用，已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違反個資法，須要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負民、刑事責任。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若公司未落實管理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，如未要求簽署保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密切結書，也可能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連帶賠償。</a:t>
            </a: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C4F9E3D9-A980-4E75-9498-08843A457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31" y="868736"/>
            <a:ext cx="2912497" cy="7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4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3748047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資訊與法律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2171637-DEEB-4F87-4871-105A425CEFFD}"/>
              </a:ext>
            </a:extLst>
          </p:cNvPr>
          <p:cNvSpPr txBox="1"/>
          <p:nvPr/>
        </p:nvSpPr>
        <p:spPr>
          <a:xfrm>
            <a:off x="1309816" y="16310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58D55086-5552-B1C6-8695-3A0689529358}"/>
              </a:ext>
            </a:extLst>
          </p:cNvPr>
          <p:cNvSpPr txBox="1">
            <a:spLocks/>
          </p:cNvSpPr>
          <p:nvPr/>
        </p:nvSpPr>
        <p:spPr>
          <a:xfrm>
            <a:off x="616857" y="1631092"/>
            <a:ext cx="10958285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資訊科技已深刻影響人類生活與工作，一旦電</a:t>
            </a:r>
            <a:endParaRPr lang="en-US" altLang="zh-TW" sz="4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腦或相關設備遭干擾或破壞，將帶來嚴重不便</a:t>
            </a:r>
            <a:endParaRPr lang="en-US" altLang="zh-TW" sz="4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與損害。</a:t>
            </a:r>
            <a:endParaRPr lang="en-US" altLang="zh-TW" sz="4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我國刑法第</a:t>
            </a:r>
            <a:r>
              <a:rPr lang="en-US" altLang="zh-TW" sz="4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36</a:t>
            </a: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章設有「</a:t>
            </a:r>
            <a:r>
              <a:rPr lang="zh-TW" altLang="en-US" sz="4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妨害電腦使用罪</a:t>
            </a: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」，</a:t>
            </a:r>
            <a:endParaRPr lang="en-US" altLang="zh-TW" sz="4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而刑法第</a:t>
            </a:r>
            <a:r>
              <a:rPr lang="en-US" altLang="zh-TW" sz="4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318-1</a:t>
            </a: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lang="en-US" altLang="zh-TW" sz="4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318-2</a:t>
            </a: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條則針對透過資訊設</a:t>
            </a:r>
            <a:endParaRPr lang="en-US" altLang="zh-TW" sz="4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備取得或持有他人秘密設有罰則，這些皆屬電</a:t>
            </a:r>
            <a:endParaRPr lang="en-US" altLang="zh-TW" sz="4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腦犯罪之法律規範。</a:t>
            </a:r>
            <a:endParaRPr lang="zh-TW" altLang="en-US" sz="4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222</a:t>
            </a:r>
          </a:p>
        </p:txBody>
      </p:sp>
    </p:spTree>
    <p:extLst>
      <p:ext uri="{BB962C8B-B14F-4D97-AF65-F5344CB8AC3E}">
        <p14:creationId xmlns:p14="http://schemas.microsoft.com/office/powerpoint/2010/main" val="187324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A9EC0DA-7C60-4404-1E47-750DC106603B}"/>
              </a:ext>
            </a:extLst>
          </p:cNvPr>
          <p:cNvSpPr/>
          <p:nvPr/>
        </p:nvSpPr>
        <p:spPr>
          <a:xfrm flipV="1">
            <a:off x="10044114" y="6115049"/>
            <a:ext cx="2147886" cy="74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7" y="-177421"/>
            <a:ext cx="6735763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非公務機關對個資的責任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353AD51C-5787-4BED-0830-FAE1C1E3D28C}"/>
              </a:ext>
            </a:extLst>
          </p:cNvPr>
          <p:cNvSpPr txBox="1">
            <a:spLocks/>
          </p:cNvSpPr>
          <p:nvPr/>
        </p:nvSpPr>
        <p:spPr>
          <a:xfrm>
            <a:off x="476976" y="1914904"/>
            <a:ext cx="11599519" cy="392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ts val="4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民事方面，法院可視侵害情節裁處每案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500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元至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萬元；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4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刑事部分，最重可處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年徒刑，並併科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100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萬元以下罰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ts val="4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金賠償。</a:t>
            </a:r>
          </a:p>
          <a:p>
            <a:pPr marL="179387" indent="-358775">
              <a:lnSpc>
                <a:spcPts val="28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FF2EDA37-504B-3DF9-AF73-659CA390C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60" y="3388845"/>
            <a:ext cx="9357090" cy="340050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C4F9E3D9-A980-4E75-9498-08843A457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31" y="868736"/>
            <a:ext cx="2912497" cy="7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21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2308928" y="-203335"/>
            <a:ext cx="6784582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 資 法 罰 責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ABA9765D-8C41-8555-FD15-9198ADA0CE40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8C59B953-4435-7446-2F44-F651CE349FB7}"/>
              </a:ext>
            </a:extLst>
          </p:cNvPr>
          <p:cNvSpPr txBox="1"/>
          <p:nvPr/>
        </p:nvSpPr>
        <p:spPr>
          <a:xfrm>
            <a:off x="4191510" y="211077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xmlns="" id="{C5C3F176-3633-9C86-6F23-5FD71220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848772" y="202084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00727649-D28D-0FAA-BA05-C7008926A98C}"/>
              </a:ext>
            </a:extLst>
          </p:cNvPr>
          <p:cNvSpPr txBox="1"/>
          <p:nvPr/>
        </p:nvSpPr>
        <p:spPr>
          <a:xfrm>
            <a:off x="3536866" y="2113012"/>
            <a:ext cx="77834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  <a:hlinkClick r:id="rId3"/>
              </a:rPr>
              <a:t>對話紀錄截圖公審恐觸法</a:t>
            </a:r>
            <a:endParaRPr lang="zh-TW" altLang="en-US" sz="4800" b="1" dirty="0"/>
          </a:p>
        </p:txBody>
      </p:sp>
      <p:pic>
        <p:nvPicPr>
          <p:cNvPr id="7" name="圖片 5">
            <a:extLst>
              <a:ext uri="{FF2B5EF4-FFF2-40B4-BE49-F238E27FC236}">
                <a16:creationId xmlns:a16="http://schemas.microsoft.com/office/drawing/2014/main" xmlns="" id="{EE27C507-3F9E-0B09-85E4-2EA92F2A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848775" y="342242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0D90A1B0-2902-3DBD-04EE-3F9D140231A4}"/>
              </a:ext>
            </a:extLst>
          </p:cNvPr>
          <p:cNvSpPr txBox="1"/>
          <p:nvPr/>
        </p:nvSpPr>
        <p:spPr>
          <a:xfrm>
            <a:off x="3536869" y="3514592"/>
            <a:ext cx="6784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損害賠償相關規定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5">
            <a:extLst>
              <a:ext uri="{FF2B5EF4-FFF2-40B4-BE49-F238E27FC236}">
                <a16:creationId xmlns:a16="http://schemas.microsoft.com/office/drawing/2014/main" xmlns="" id="{CB71BBA0-2796-C951-7DF6-5977E6E7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870549" y="4802231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1A1CB54F-57F0-50A9-B42F-0FCC27802648}"/>
              </a:ext>
            </a:extLst>
          </p:cNvPr>
          <p:cNvSpPr txBox="1"/>
          <p:nvPr/>
        </p:nvSpPr>
        <p:spPr>
          <a:xfrm>
            <a:off x="3558643" y="4894398"/>
            <a:ext cx="7594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侵權行為損害賠償請求權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0337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75E3E5B4-E7A8-AEF3-ADEF-1C85D57EB3AD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2478236" y="-203335"/>
            <a:ext cx="3617764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法律小知識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2171637-DEEB-4F87-4871-105A425CEFFD}"/>
              </a:ext>
            </a:extLst>
          </p:cNvPr>
          <p:cNvSpPr txBox="1"/>
          <p:nvPr/>
        </p:nvSpPr>
        <p:spPr>
          <a:xfrm>
            <a:off x="1309816" y="10870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233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xmlns="" id="{16FB1238-D283-AEEB-A511-E3C0E0438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576658"/>
              </p:ext>
            </p:extLst>
          </p:nvPr>
        </p:nvGraphicFramePr>
        <p:xfrm>
          <a:off x="924215" y="1317913"/>
          <a:ext cx="10218706" cy="4510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53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33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71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solidFill>
                            <a:schemeClr val="tx1"/>
                          </a:solidFill>
                          <a:latin typeface="HEITI SC MEDIUM" pitchFamily="2" charset="-128"/>
                          <a:ea typeface="HEITI SC MEDIUM" pitchFamily="2" charset="-128"/>
                        </a:rPr>
                        <a:t>條文概念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solidFill>
                            <a:schemeClr val="tx1"/>
                          </a:solidFill>
                          <a:latin typeface="HEITI SC MEDIUM" pitchFamily="2" charset="-128"/>
                          <a:ea typeface="HEITI SC MEDIUM" pitchFamily="2" charset="-128"/>
                        </a:rPr>
                        <a:t>說明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04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刑法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規定哪些行為是犯罪，以及如何處罰的法律。</a:t>
                      </a:r>
                      <a:endParaRPr lang="zh-TW" altLang="en-US" sz="26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59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民法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規範私人空間的法律，包含財產與身分關係。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7513212"/>
                  </a:ext>
                </a:extLst>
              </a:tr>
              <a:tr h="56354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告訴乃論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必須受害人提告，檢察官才可調查。</a:t>
                      </a:r>
                      <a:endParaRPr lang="zh-TW" altLang="en-US" sz="26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10496232"/>
                  </a:ext>
                </a:extLst>
              </a:tr>
              <a:tr h="56354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非告訴乃論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不需受害人提告，檢察官可直接偵查。</a:t>
                      </a:r>
                      <a:endParaRPr lang="zh-TW" altLang="en-US" sz="26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354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併科罰金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判刑時，同時需服刑與繳罰金，</a:t>
                      </a:r>
                      <a:endParaRPr lang="en-US" altLang="zh-TW" sz="2600" b="1" i="0" kern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algn="l"/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如：三個月徒刑</a:t>
                      </a:r>
                      <a:r>
                        <a:rPr lang="en-US" altLang="zh-TW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罰金</a:t>
                      </a:r>
                      <a:r>
                        <a:rPr lang="en-US" altLang="zh-TW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90,000</a:t>
                      </a:r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元。</a:t>
                      </a:r>
                      <a:endParaRPr lang="zh-TW" altLang="en-US" sz="26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354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易科罰金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可用繳罰金代替服刑，如：三個月徒刑可繳</a:t>
                      </a:r>
                      <a:r>
                        <a:rPr lang="en-US" altLang="zh-TW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90,000</a:t>
                      </a:r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元</a:t>
                      </a:r>
                      <a:endParaRPr lang="en-US" altLang="zh-TW" sz="2600" b="1" i="0" kern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（每日</a:t>
                      </a:r>
                      <a:r>
                        <a:rPr lang="en-US" altLang="zh-TW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1,000</a:t>
                      </a:r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元</a:t>
                      </a:r>
                      <a:r>
                        <a:rPr lang="en-US" altLang="zh-TW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×90</a:t>
                      </a:r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天）代替入獄。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973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75E3E5B4-E7A8-AEF3-ADEF-1C85D57EB3AD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2478236" y="-203335"/>
            <a:ext cx="3617764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法律小知識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2171637-DEEB-4F87-4871-105A425CEFFD}"/>
              </a:ext>
            </a:extLst>
          </p:cNvPr>
          <p:cNvSpPr txBox="1"/>
          <p:nvPr/>
        </p:nvSpPr>
        <p:spPr>
          <a:xfrm>
            <a:off x="1309816" y="10870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233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xmlns="" id="{16FB1238-D283-AEEB-A511-E3C0E0438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552567"/>
              </p:ext>
            </p:extLst>
          </p:nvPr>
        </p:nvGraphicFramePr>
        <p:xfrm>
          <a:off x="1051806" y="1317913"/>
          <a:ext cx="10083818" cy="4857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96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9607">
                  <a:extLst>
                    <a:ext uri="{9D8B030D-6E8A-4147-A177-3AD203B41FA5}">
                      <a16:colId xmlns:a16="http://schemas.microsoft.com/office/drawing/2014/main" xmlns="" val="1532274333"/>
                    </a:ext>
                  </a:extLst>
                </a:gridCol>
                <a:gridCol w="63846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952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solidFill>
                            <a:schemeClr val="tx1"/>
                          </a:solidFill>
                          <a:latin typeface="HEITI SC MEDIUM" pitchFamily="2" charset="-128"/>
                          <a:ea typeface="HEITI SC MEDIUM" pitchFamily="2" charset="-128"/>
                        </a:rPr>
                        <a:t>項目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solidFill>
                            <a:schemeClr val="tx1"/>
                          </a:solidFill>
                          <a:latin typeface="HEITI SC MEDIUM" pitchFamily="2" charset="-128"/>
                          <a:ea typeface="HEITI SC MEDIUM" pitchFamily="2" charset="-128"/>
                        </a:rPr>
                        <a:t>類別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solidFill>
                            <a:schemeClr val="tx1"/>
                          </a:solidFill>
                          <a:latin typeface="HEITI SC MEDIUM" pitchFamily="2" charset="-128"/>
                          <a:ea typeface="HEITI SC MEDIUM" pitchFamily="2" charset="-128"/>
                        </a:rPr>
                        <a:t>說明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65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拘役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刑罰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短期剝奪自由，須就近執行勞動，刑期</a:t>
                      </a:r>
                      <a:r>
                        <a:rPr lang="en-US" altLang="zh-TW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至</a:t>
                      </a:r>
                      <a:r>
                        <a:rPr lang="en-US" altLang="zh-TW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26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個月。比有期徒刑輕、罰金重。</a:t>
                      </a:r>
                      <a:endParaRPr lang="zh-TW" altLang="en-US" sz="26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351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罰鍰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行政罰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由行政機關處分，如交通違規罰</a:t>
                      </a:r>
                      <a:r>
                        <a:rPr lang="en-US" altLang="zh-TW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3000</a:t>
                      </a:r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元。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7513212"/>
                  </a:ext>
                </a:extLst>
              </a:tr>
              <a:tr h="128329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罰金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刑罰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由法院判決處罰，例如酒駕可判有期徒刑、拘役或</a:t>
                      </a:r>
                      <a:r>
                        <a:rPr lang="en-US" altLang="zh-TW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</a:t>
                      </a:r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萬元以下罰金，並留下刑事前科。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10496232"/>
                  </a:ext>
                </a:extLst>
              </a:tr>
              <a:tr h="13446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民事責任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民事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6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與賠償有關，例如信用卡被盜刷，可對盜刷者求償。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633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2308928" y="-203335"/>
            <a:ext cx="6784582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 資 法 罰 責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233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ABA9765D-8C41-8555-FD15-9198ADA0CE40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8C59B953-4435-7446-2F44-F651CE349FB7}"/>
              </a:ext>
            </a:extLst>
          </p:cNvPr>
          <p:cNvSpPr txBox="1"/>
          <p:nvPr/>
        </p:nvSpPr>
        <p:spPr>
          <a:xfrm>
            <a:off x="3352062" y="211077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xmlns="" id="{C5C3F176-3633-9C86-6F23-5FD71220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09324" y="202084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00727649-D28D-0FAA-BA05-C7008926A98C}"/>
              </a:ext>
            </a:extLst>
          </p:cNvPr>
          <p:cNvSpPr txBox="1"/>
          <p:nvPr/>
        </p:nvSpPr>
        <p:spPr>
          <a:xfrm>
            <a:off x="2697418" y="2113012"/>
            <a:ext cx="8545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  <a:hlinkClick r:id="rId3"/>
              </a:rPr>
              <a:t>看</a:t>
            </a:r>
            <a:r>
              <a:rPr lang="zh-TW" altLang="en-US" sz="48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  <a:hlinkClick r:id="rId4"/>
              </a:rPr>
              <a:t>懂告訴乃論跟公訴罪差在哪？</a:t>
            </a:r>
            <a:endParaRPr lang="zh-TW" altLang="en-US" sz="4800" b="1" dirty="0"/>
          </a:p>
        </p:txBody>
      </p:sp>
      <p:pic>
        <p:nvPicPr>
          <p:cNvPr id="7" name="圖片 5">
            <a:extLst>
              <a:ext uri="{FF2B5EF4-FFF2-40B4-BE49-F238E27FC236}">
                <a16:creationId xmlns:a16="http://schemas.microsoft.com/office/drawing/2014/main" xmlns="" id="{EE27C507-3F9E-0B09-85E4-2EA92F2A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09327" y="342242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0D90A1B0-2902-3DBD-04EE-3F9D140231A4}"/>
              </a:ext>
            </a:extLst>
          </p:cNvPr>
          <p:cNvSpPr txBox="1"/>
          <p:nvPr/>
        </p:nvSpPr>
        <p:spPr>
          <a:xfrm>
            <a:off x="2697420" y="3514592"/>
            <a:ext cx="8859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告訴乃論與非告訴乃論的差別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5">
            <a:extLst>
              <a:ext uri="{FF2B5EF4-FFF2-40B4-BE49-F238E27FC236}">
                <a16:creationId xmlns:a16="http://schemas.microsoft.com/office/drawing/2014/main" xmlns="" id="{CB71BBA0-2796-C951-7DF6-5977E6E7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31101" y="4802231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1A1CB54F-57F0-50A9-B42F-0FCC27802648}"/>
              </a:ext>
            </a:extLst>
          </p:cNvPr>
          <p:cNvSpPr txBox="1"/>
          <p:nvPr/>
        </p:nvSpPr>
        <p:spPr>
          <a:xfrm>
            <a:off x="2719195" y="4894398"/>
            <a:ext cx="7594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盜用帳號發文批評店家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4030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75E3E5B4-E7A8-AEF3-ADEF-1C85D57EB3AD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妨害電腦使用罪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2171637-DEEB-4F87-4871-105A425CEFFD}"/>
              </a:ext>
            </a:extLst>
          </p:cNvPr>
          <p:cNvSpPr txBox="1"/>
          <p:nvPr/>
        </p:nvSpPr>
        <p:spPr>
          <a:xfrm>
            <a:off x="1309816" y="10870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234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26A95E8-1F78-E575-709E-158B5AA61307}"/>
              </a:ext>
            </a:extLst>
          </p:cNvPr>
          <p:cNvSpPr/>
          <p:nvPr/>
        </p:nvSpPr>
        <p:spPr>
          <a:xfrm>
            <a:off x="492612" y="920716"/>
            <a:ext cx="11439743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2800" dirty="0"/>
              <a:t>《</a:t>
            </a:r>
            <a:r>
              <a:rPr lang="zh-TW" altLang="en-US" sz="2800" dirty="0"/>
              <a:t>刑法</a:t>
            </a:r>
            <a:r>
              <a:rPr lang="en-US" altLang="zh-TW" sz="2800" dirty="0"/>
              <a:t>》</a:t>
            </a:r>
            <a:r>
              <a:rPr lang="zh-TW" altLang="en-US" sz="2800" dirty="0"/>
              <a:t>第三十六章規範「妨害電腦使用罪」處理對資訊設備之干擾與</a:t>
            </a:r>
            <a:endParaRPr lang="en-US" altLang="zh-TW" sz="2800" dirty="0"/>
          </a:p>
          <a:p>
            <a:pPr marL="179387" indent="-358775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2800" dirty="0"/>
              <a:t>  破壞；在</a:t>
            </a:r>
            <a:r>
              <a:rPr lang="en-US" altLang="zh-TW" sz="2800" dirty="0"/>
              <a:t>318-1</a:t>
            </a:r>
            <a:r>
              <a:rPr lang="zh-TW" altLang="en-US" sz="2800" dirty="0"/>
              <a:t>與</a:t>
            </a:r>
            <a:r>
              <a:rPr lang="en-US" altLang="zh-TW" sz="2800" dirty="0"/>
              <a:t>318-2</a:t>
            </a:r>
            <a:r>
              <a:rPr lang="zh-TW" altLang="en-US" sz="2800" dirty="0"/>
              <a:t>條則明定透過資訊設備窺探或他人秘密的刑責。</a:t>
            </a:r>
            <a:endParaRPr lang="zh-TW" altLang="en-US" sz="28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xmlns="" id="{16FB1238-D283-AEEB-A511-E3C0E0438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400208"/>
              </p:ext>
            </p:extLst>
          </p:nvPr>
        </p:nvGraphicFramePr>
        <p:xfrm>
          <a:off x="1281562" y="2124214"/>
          <a:ext cx="10184051" cy="4547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4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522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654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63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HEITI SC MEDIUM" pitchFamily="2" charset="-128"/>
                          <a:ea typeface="HEITI SC MEDIUM" pitchFamily="2" charset="-128"/>
                        </a:rPr>
                        <a:t>刑法條號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HEITI SC MEDIUM" pitchFamily="2" charset="-128"/>
                          <a:ea typeface="HEITI SC MEDIUM" pitchFamily="2" charset="-128"/>
                        </a:rPr>
                        <a:t>罪名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 dirty="0">
                          <a:solidFill>
                            <a:schemeClr val="tx1"/>
                          </a:solidFill>
                          <a:latin typeface="HEITI SC MEDIUM" pitchFamily="2" charset="-128"/>
                          <a:ea typeface="HEITI SC MEDIUM" pitchFamily="2" charset="-128"/>
                          <a:cs typeface="+mn-cs"/>
                        </a:rPr>
                        <a:t>偵辦</a:t>
                      </a: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latin typeface="HEITI SC MEDIUM" pitchFamily="2" charset="-128"/>
                          <a:ea typeface="HEITI SC MEDIUM" pitchFamily="2" charset="-128"/>
                          <a:cs typeface="+mn-cs"/>
                        </a:rPr>
                        <a:t>/</a:t>
                      </a:r>
                      <a:r>
                        <a:rPr lang="zh-TW" altLang="en-US" sz="2400" b="1" kern="1200" dirty="0">
                          <a:solidFill>
                            <a:schemeClr val="tx1"/>
                          </a:solidFill>
                          <a:latin typeface="HEITI SC MEDIUM" pitchFamily="2" charset="-128"/>
                          <a:ea typeface="HEITI SC MEDIUM" pitchFamily="2" charset="-128"/>
                          <a:cs typeface="+mn-cs"/>
                        </a:rPr>
                        <a:t>查方式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HEITI SC MEDIUM" pitchFamily="2" charset="-128"/>
                        <a:ea typeface="HEITI SC MEDIUM" pitchFamily="2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881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318 - 1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無故洩漏因利用電腦或其他相關設備</a:t>
                      </a:r>
                      <a:endParaRPr lang="en-US" altLang="zh-TW" sz="2400" b="1" i="0" kern="1200" dirty="0">
                        <a:solidFill>
                          <a:schemeClr val="dk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algn="l"/>
                      <a:r>
                        <a:rPr lang="zh-TW" altLang="en-US" sz="24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知悉或持有他人之秘密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rgbClr val="C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告訴乃論</a:t>
                      </a:r>
                      <a:endParaRPr lang="zh-TW" altLang="en-US" sz="2400" b="1" i="0" baseline="-25000" dirty="0">
                        <a:solidFill>
                          <a:srgbClr val="C0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881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318 - 2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利用電腦或其相關設備犯第三百十六條至第三百十八條之罪者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i="0" kern="1200" dirty="0">
                          <a:solidFill>
                            <a:srgbClr val="C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告訴乃論</a:t>
                      </a:r>
                      <a:endParaRPr lang="zh-TW" altLang="en-US" sz="2400" b="1" i="0" baseline="-25000" dirty="0">
                        <a:solidFill>
                          <a:srgbClr val="C0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7513212"/>
                  </a:ext>
                </a:extLst>
              </a:tr>
              <a:tr h="48881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358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入侵電腦或其相關設備罪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i="0" kern="1200" dirty="0">
                          <a:solidFill>
                            <a:srgbClr val="C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告訴乃論</a:t>
                      </a:r>
                      <a:endParaRPr lang="zh-TW" altLang="en-US" sz="2400" b="1" i="0" baseline="-25000" dirty="0">
                        <a:solidFill>
                          <a:srgbClr val="C0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10496232"/>
                  </a:ext>
                </a:extLst>
              </a:tr>
              <a:tr h="48881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359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破壞電磁紀錄罪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rgbClr val="C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告訴乃論</a:t>
                      </a:r>
                      <a:endParaRPr lang="zh-TW" altLang="en-US" sz="2400" b="1" i="0" baseline="-25000" dirty="0">
                        <a:solidFill>
                          <a:srgbClr val="C0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881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360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干擾電腦或其相關設備罪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rgbClr val="C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告訴乃論</a:t>
                      </a:r>
                      <a:endParaRPr lang="zh-TW" altLang="en-US" sz="2400" b="1" i="0" baseline="-25000" dirty="0">
                        <a:solidFill>
                          <a:srgbClr val="C0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881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361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入侵公務機關電腦或其相關設備罪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b="1" i="0" kern="1200" dirty="0">
                          <a:solidFill>
                            <a:srgbClr val="C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非告訴乃論</a:t>
                      </a:r>
                      <a:endParaRPr lang="zh-TW" altLang="en-US" sz="2400" b="1" i="0" kern="1200" baseline="-25000" dirty="0">
                        <a:solidFill>
                          <a:srgbClr val="C0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881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362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製作犯罪電腦程式罪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b="1" i="0" kern="1200" dirty="0">
                          <a:solidFill>
                            <a:srgbClr val="C00000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非告訴乃論</a:t>
                      </a:r>
                      <a:endParaRPr lang="zh-TW" altLang="en-US" sz="2400" b="1" i="0" kern="1200" baseline="-25000" dirty="0">
                        <a:solidFill>
                          <a:srgbClr val="C00000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189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75E3E5B4-E7A8-AEF3-ADEF-1C85D57EB3AD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2171637-DEEB-4F87-4871-105A425CEFFD}"/>
              </a:ext>
            </a:extLst>
          </p:cNvPr>
          <p:cNvSpPr txBox="1"/>
          <p:nvPr/>
        </p:nvSpPr>
        <p:spPr>
          <a:xfrm>
            <a:off x="1309816" y="10870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235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xmlns="" id="{3CA044FA-5DA9-E2A1-16B1-8ED9B250AD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444319"/>
              </p:ext>
            </p:extLst>
          </p:nvPr>
        </p:nvGraphicFramePr>
        <p:xfrm>
          <a:off x="531628" y="1317912"/>
          <a:ext cx="10603996" cy="4674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23684">
                  <a:extLst>
                    <a:ext uri="{9D8B030D-6E8A-4147-A177-3AD203B41FA5}">
                      <a16:colId xmlns:a16="http://schemas.microsoft.com/office/drawing/2014/main" xmlns="" val="1532274333"/>
                    </a:ext>
                  </a:extLst>
                </a:gridCol>
                <a:gridCol w="47986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3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i="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違法行為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可能違反法條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法條內容簡述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701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盜用他人帳號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刑法第 </a:t>
                      </a:r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358 </a:t>
                      </a:r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條</a:t>
                      </a:r>
                      <a:endParaRPr lang="en-US" altLang="zh-TW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〈</a:t>
                      </a:r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入侵電腦設備罪</a:t>
                      </a:r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〉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未經許可入侵他人電腦或設備</a:t>
                      </a:r>
                      <a:r>
                        <a:rPr lang="zh-TW" altLang="en-US" sz="2400" b="1" i="0" kern="1200" dirty="0">
                          <a:solidFill>
                            <a:schemeClr val="dk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。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20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竄改他人電腦</a:t>
                      </a:r>
                      <a:endParaRPr lang="en-US" altLang="zh-TW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資料或檔案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刑法第 </a:t>
                      </a:r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359 </a:t>
                      </a:r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條</a:t>
                      </a:r>
                      <a:endParaRPr lang="en-US" altLang="zh-TW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〈</a:t>
                      </a:r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破壞電磁紀錄罪</a:t>
                      </a:r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〉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未經允許修改或刪除電腦資料。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7513212"/>
                  </a:ext>
                </a:extLst>
              </a:tr>
              <a:tr h="144188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竄改無線網路密</a:t>
                      </a:r>
                      <a:endParaRPr lang="en-US" altLang="zh-TW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碼或干擾設備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刑法第 </a:t>
                      </a:r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360 </a:t>
                      </a:r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條</a:t>
                      </a:r>
                      <a:endParaRPr lang="en-US" altLang="zh-TW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〈</a:t>
                      </a:r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干擾電腦設備運作罪</a:t>
                      </a:r>
                      <a:r>
                        <a:rPr lang="en-US" altLang="zh-TW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〉</a:t>
                      </a:r>
                      <a:endParaRPr lang="zh-TW" altLang="en-US" sz="24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妨礙他人網路或電腦正常運作。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10496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572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75E3E5B4-E7A8-AEF3-ADEF-1C85D57EB3AD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電腦與網路犯罪概述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2171637-DEEB-4F87-4871-105A425CEFFD}"/>
              </a:ext>
            </a:extLst>
          </p:cNvPr>
          <p:cNvSpPr txBox="1"/>
          <p:nvPr/>
        </p:nvSpPr>
        <p:spPr>
          <a:xfrm>
            <a:off x="1309816" y="10870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1620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235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xmlns="" id="{3CA044FA-5DA9-E2A1-16B1-8ED9B250AD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456956"/>
              </p:ext>
            </p:extLst>
          </p:nvPr>
        </p:nvGraphicFramePr>
        <p:xfrm>
          <a:off x="531628" y="1317912"/>
          <a:ext cx="10603996" cy="4674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18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53563">
                  <a:extLst>
                    <a:ext uri="{9D8B030D-6E8A-4147-A177-3AD203B41FA5}">
                      <a16:colId xmlns:a16="http://schemas.microsoft.com/office/drawing/2014/main" xmlns="" val="1532274333"/>
                    </a:ext>
                  </a:extLst>
                </a:gridCol>
                <a:gridCol w="47986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3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i="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違法行為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可能違反法條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2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i="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可能處罰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701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販賣醫療</a:t>
                      </a:r>
                      <a:endParaRPr lang="en-US" altLang="zh-TW" sz="28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相關器材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《</a:t>
                      </a:r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藥事法</a:t>
                      </a:r>
                      <a:r>
                        <a:rPr lang="en-US" altLang="zh-TW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》</a:t>
                      </a:r>
                      <a:endParaRPr lang="zh-TW" altLang="en-US" sz="28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罰鍰新臺幣</a:t>
                      </a:r>
                      <a:r>
                        <a:rPr lang="en-US" altLang="zh-TW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</a:t>
                      </a:r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萬至</a:t>
                      </a:r>
                      <a:r>
                        <a:rPr lang="en-US" altLang="zh-TW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15</a:t>
                      </a:r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萬元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20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散布猥褻影像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刑法第</a:t>
                      </a:r>
                      <a:r>
                        <a:rPr lang="en-US" altLang="zh-TW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235</a:t>
                      </a:r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條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有期徒刑、</a:t>
                      </a:r>
                      <a:endParaRPr lang="en-US" altLang="zh-TW" sz="28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拘役或併科罰金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7513212"/>
                  </a:ext>
                </a:extLst>
              </a:tr>
              <a:tr h="144188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網路詐欺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刑法第</a:t>
                      </a:r>
                      <a:r>
                        <a:rPr lang="en-US" altLang="zh-TW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339</a:t>
                      </a:r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條、</a:t>
                      </a:r>
                      <a:endParaRPr lang="en-US" altLang="zh-TW" sz="28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339-3</a:t>
                      </a:r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條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有期徒刑、</a:t>
                      </a:r>
                      <a:endParaRPr lang="en-US" altLang="zh-TW" sz="2800" b="1" i="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2800" b="1" i="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拘役或科或併科罰金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C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10496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908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25" y="3238500"/>
            <a:ext cx="2907062" cy="8712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67609" y="1643896"/>
            <a:ext cx="76033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章已經全部學習完畢，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點擊速測派按鈕進行第 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章的題目練習！</a:t>
            </a:r>
          </a:p>
        </p:txBody>
      </p:sp>
      <p:sp>
        <p:nvSpPr>
          <p:cNvPr id="4" name="電腦輔助教學的趨勢"/>
          <p:cNvSpPr txBox="1">
            <a:spLocks/>
          </p:cNvSpPr>
          <p:nvPr/>
        </p:nvSpPr>
        <p:spPr>
          <a:xfrm>
            <a:off x="2567608" y="-123825"/>
            <a:ext cx="8100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</a:rPr>
              <a:t>線上派卷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24" y="4109701"/>
            <a:ext cx="5297864" cy="107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>
            <a:extLst>
              <a:ext uri="{FF2B5EF4-FFF2-40B4-BE49-F238E27FC236}">
                <a16:creationId xmlns:a16="http://schemas.microsoft.com/office/drawing/2014/main" xmlns="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236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:a16="http://schemas.microsoft.com/office/drawing/2014/main" xmlns="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665950" y="-154063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探照燈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AB02A7A2-5158-07F9-F24A-E829016A1D43}"/>
              </a:ext>
            </a:extLst>
          </p:cNvPr>
          <p:cNvSpPr txBox="1"/>
          <p:nvPr/>
        </p:nvSpPr>
        <p:spPr>
          <a:xfrm>
            <a:off x="1524003" y="1005902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D9C36439-B1D3-4274-8B00-486C8F9733BA}"/>
              </a:ext>
            </a:extLst>
          </p:cNvPr>
          <p:cNvSpPr txBox="1"/>
          <p:nvPr/>
        </p:nvSpPr>
        <p:spPr>
          <a:xfrm>
            <a:off x="661554" y="1636131"/>
            <a:ext cx="10868891" cy="4580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40"/>
              </a:lnSpc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歐盟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人工智慧法案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於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2024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日上路，為全球首部 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專法。它全面規範 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供應鏈，從供應商、開發與經銷商，到組織高層和部署人員皆須負責。法案將 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系統界定為「具不同自主程度，能依既定或隱含目標，從輸入推論並輸出預測、資訊、建議或決策的機器式系統」，並以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風險導向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管理，分成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四級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風險。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ts val="3540"/>
              </a:lnSpc>
              <a:buNone/>
            </a:pP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Rectangle 11">
            <a:hlinkClick r:id="rId2"/>
          </p:cNvPr>
          <p:cNvSpPr>
            <a:spLocks noChangeArrowheads="1"/>
          </p:cNvSpPr>
          <p:nvPr/>
        </p:nvSpPr>
        <p:spPr bwMode="auto">
          <a:xfrm>
            <a:off x="9941669" y="621389"/>
            <a:ext cx="2250332" cy="923330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/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歐洲議會通過</a:t>
            </a:r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監管法案 料將成全球首例</a:t>
            </a:r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(01:23)</a:t>
            </a:r>
          </a:p>
        </p:txBody>
      </p:sp>
      <p:sp>
        <p:nvSpPr>
          <p:cNvPr id="8" name="AutoShape 12">
            <a:hlinkClick r:id="rId2"/>
          </p:cNvPr>
          <p:cNvSpPr>
            <a:spLocks noChangeArrowheads="1"/>
          </p:cNvSpPr>
          <p:nvPr/>
        </p:nvSpPr>
        <p:spPr bwMode="auto">
          <a:xfrm>
            <a:off x="9027569" y="807709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eaLnBrk="1"/>
            <a:r>
              <a:rPr lang="zh-TW" altLang="en-US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影片</a:t>
            </a:r>
            <a:endParaRPr lang="zh-TW" altLang="en-US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76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3748047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資訊與法律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222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ABA9765D-8C41-8555-FD15-9198ADA0CE40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xmlns="" id="{9CE98BE6-90CA-6773-0D0E-CC6104758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84275" y="1796283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A029373E-F5DA-5C9B-9588-A3A8E0211325}"/>
              </a:ext>
            </a:extLst>
          </p:cNvPr>
          <p:cNvSpPr txBox="1"/>
          <p:nvPr/>
        </p:nvSpPr>
        <p:spPr>
          <a:xfrm>
            <a:off x="2772369" y="1888450"/>
            <a:ext cx="75108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未成年犯罪法律責任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5">
            <a:extLst>
              <a:ext uri="{FF2B5EF4-FFF2-40B4-BE49-F238E27FC236}">
                <a16:creationId xmlns:a16="http://schemas.microsoft.com/office/drawing/2014/main" xmlns="" id="{493D0BBE-2D91-C3A1-6AE1-229DDEF98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84278" y="3167883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EF1E19DF-E898-AAF0-B58A-1F856054B3AB}"/>
              </a:ext>
            </a:extLst>
          </p:cNvPr>
          <p:cNvSpPr txBox="1"/>
          <p:nvPr/>
        </p:nvSpPr>
        <p:spPr>
          <a:xfrm>
            <a:off x="2772372" y="3260050"/>
            <a:ext cx="9009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網路犯罪很多樣，你中了幾項？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圖片 5">
            <a:extLst>
              <a:ext uri="{FF2B5EF4-FFF2-40B4-BE49-F238E27FC236}">
                <a16:creationId xmlns:a16="http://schemas.microsoft.com/office/drawing/2014/main" xmlns="" id="{14F055AC-D4AB-9646-B784-373A9D159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106052" y="4532699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5A0823B0-1744-0433-1604-401FBA8D8B9F}"/>
              </a:ext>
            </a:extLst>
          </p:cNvPr>
          <p:cNvSpPr txBox="1"/>
          <p:nvPr/>
        </p:nvSpPr>
        <p:spPr>
          <a:xfrm>
            <a:off x="2780699" y="4448428"/>
            <a:ext cx="90098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打擊網路犯罪</a:t>
            </a:r>
            <a:r>
              <a:rPr lang="en-US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-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除了檢舉還可以</a:t>
            </a:r>
            <a:endParaRPr lang="en-US" altLang="zh-TW" sz="4800" b="1" dirty="0">
              <a:latin typeface="Microsoft JhengHei" panose="020B0604030504040204" pitchFamily="34" charset="-120"/>
              <a:ea typeface="Microsoft JhengHei" panose="020B0604030504040204" pitchFamily="34" charset="-120"/>
              <a:hlinkClick r:id="rId5"/>
            </a:endParaRPr>
          </a:p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這樣做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827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xmlns="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236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:a16="http://schemas.microsoft.com/office/drawing/2014/main" xmlns="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2247009" y="-139084"/>
            <a:ext cx="39781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探照燈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AB02A7A2-5158-07F9-F24A-E829016A1D43}"/>
              </a:ext>
            </a:extLst>
          </p:cNvPr>
          <p:cNvSpPr txBox="1"/>
          <p:nvPr/>
        </p:nvSpPr>
        <p:spPr>
          <a:xfrm>
            <a:off x="1524003" y="826284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24F13A10-DF14-A3FE-49D5-AB18C8D3D674}"/>
              </a:ext>
            </a:extLst>
          </p:cNvPr>
          <p:cNvGrpSpPr/>
          <p:nvPr/>
        </p:nvGrpSpPr>
        <p:grpSpPr>
          <a:xfrm>
            <a:off x="429618" y="969351"/>
            <a:ext cx="4958810" cy="707886"/>
            <a:chOff x="664097" y="1799631"/>
            <a:chExt cx="2577406" cy="707886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:a16="http://schemas.microsoft.com/office/drawing/2014/main" xmlns="" id="{C641B73B-DE1E-9D4D-071A-DC58C2C17D86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F5EB7E"/>
            </a:solidFill>
            <a:ln w="38100" cap="rnd">
              <a:solidFill>
                <a:srgbClr val="F5EB7E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xmlns="" id="{E58A49CC-EDBF-EB8D-D3CF-EDF53A7232B9}"/>
                </a:ext>
              </a:extLst>
            </p:cNvPr>
            <p:cNvSpPr txBox="1"/>
            <p:nvPr/>
          </p:nvSpPr>
          <p:spPr>
            <a:xfrm>
              <a:off x="718961" y="1874520"/>
              <a:ext cx="22985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" altLang="zh-TW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AI</a:t>
              </a:r>
              <a:r>
                <a:rPr kumimoji="1" lang="zh-TW" alt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風險等級與使用規範 </a:t>
              </a:r>
            </a:p>
          </p:txBody>
        </p:sp>
      </p:grp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D583F52C-CF85-9E19-22CC-97ACC984B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449451"/>
              </p:ext>
            </p:extLst>
          </p:nvPr>
        </p:nvGraphicFramePr>
        <p:xfrm>
          <a:off x="535174" y="1884358"/>
          <a:ext cx="10613615" cy="4449067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2665046">
                  <a:extLst>
                    <a:ext uri="{9D8B030D-6E8A-4147-A177-3AD203B41FA5}">
                      <a16:colId xmlns:a16="http://schemas.microsoft.com/office/drawing/2014/main" xmlns="" val="3543487843"/>
                    </a:ext>
                  </a:extLst>
                </a:gridCol>
                <a:gridCol w="2397272">
                  <a:extLst>
                    <a:ext uri="{9D8B030D-6E8A-4147-A177-3AD203B41FA5}">
                      <a16:colId xmlns:a16="http://schemas.microsoft.com/office/drawing/2014/main" xmlns="" val="3448518839"/>
                    </a:ext>
                  </a:extLst>
                </a:gridCol>
                <a:gridCol w="5551297">
                  <a:extLst>
                    <a:ext uri="{9D8B030D-6E8A-4147-A177-3AD203B41FA5}">
                      <a16:colId xmlns:a16="http://schemas.microsoft.com/office/drawing/2014/main" xmlns="" val="50486983"/>
                    </a:ext>
                  </a:extLst>
                </a:gridCol>
              </a:tblGrid>
              <a:tr h="599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風險等級</a:t>
                      </a:r>
                      <a:endParaRPr lang="zh-TW" sz="2400" b="1" i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AI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能否使用</a:t>
                      </a:r>
                      <a:endParaRPr lang="zh-TW" sz="2400" b="1" i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系統範例</a:t>
                      </a:r>
                      <a:endParaRPr lang="zh-TW" sz="2400" b="1" i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7747902"/>
                  </a:ext>
                </a:extLst>
              </a:tr>
              <a:tr h="1191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 err="1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不可接受風險</a:t>
                      </a:r>
                      <a: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(unacceptable risk)</a:t>
                      </a:r>
                      <a:endParaRPr lang="zh-TW" sz="2000" b="1" i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 err="1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禁止</a:t>
                      </a:r>
                      <a:endParaRPr lang="zh-TW" sz="2000" b="1" i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• </a:t>
                      </a:r>
                      <a:r>
                        <a:rPr lang="zh-TW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操控人類行為</a:t>
                      </a: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• </a:t>
                      </a:r>
                      <a:r>
                        <a:rPr lang="zh-TW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剝削弱勢群體</a:t>
                      </a: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• </a:t>
                      </a:r>
                      <a:r>
                        <a:rPr lang="zh-TW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政府機關的社會評分系統</a:t>
                      </a: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• </a:t>
                      </a:r>
                      <a:r>
                        <a:rPr lang="zh-TW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公共場所即時遠端生物識別系統</a:t>
                      </a:r>
                      <a:endParaRPr lang="zh-TW" sz="1600" b="1" i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3584100"/>
                  </a:ext>
                </a:extLst>
              </a:tr>
              <a:tr h="888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 err="1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高風險</a:t>
                      </a:r>
                      <a: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(high risk)</a:t>
                      </a:r>
                      <a:endParaRPr lang="zh-TW" sz="2000" b="1" i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 err="1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需合格評定</a:t>
                      </a:r>
                      <a:endParaRPr lang="zh-TW" sz="2000" b="1" i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• </a:t>
                      </a:r>
                      <a:r>
                        <a:rPr lang="zh-TW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評估健康、人壽保險或公共福利資格</a:t>
                      </a: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• </a:t>
                      </a:r>
                      <a:r>
                        <a:rPr lang="zh-TW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分析工作申請或評估候選人</a:t>
                      </a: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• </a:t>
                      </a:r>
                      <a:r>
                        <a:rPr lang="zh-TW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產品安全零組件，如醫療器械、安全防護設備</a:t>
                      </a:r>
                      <a:endParaRPr lang="zh-TW" sz="1600" b="1" i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02282727"/>
                  </a:ext>
                </a:extLst>
              </a:tr>
              <a:tr h="1067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 err="1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有限風險</a:t>
                      </a:r>
                      <a: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(limited risk)</a:t>
                      </a:r>
                      <a:endParaRPr lang="zh-TW" sz="2000" b="1" i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 err="1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透明度義務</a:t>
                      </a:r>
                      <a:endParaRPr lang="zh-TW" sz="2000" b="1" i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• </a:t>
                      </a:r>
                      <a:r>
                        <a:rPr lang="zh-TW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與消費者互動的系統</a:t>
                      </a: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• </a:t>
                      </a:r>
                      <a:r>
                        <a:rPr lang="zh-TW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生成式 </a:t>
                      </a: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AI</a:t>
                      </a:r>
                      <a:r>
                        <a:rPr lang="zh-TW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：如生成的內容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（圖像、音訊或影片）</a:t>
                      </a:r>
                      <a:endParaRPr lang="zh-TW" sz="1600" b="1" i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62624063"/>
                  </a:ext>
                </a:extLst>
              </a:tr>
              <a:tr h="5861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 err="1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最小風險或無風險</a:t>
                      </a:r>
                      <a: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en-US" sz="20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(minimal or no risk)</a:t>
                      </a:r>
                      <a:endParaRPr lang="zh-TW" sz="2000" b="1" i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 err="1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無義務</a:t>
                      </a:r>
                      <a:endParaRPr lang="zh-TW" sz="2000" b="1" i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• </a:t>
                      </a:r>
                      <a:r>
                        <a:rPr lang="zh-TW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垃圾郵件過濾系統</a:t>
                      </a: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• </a:t>
                      </a:r>
                      <a:r>
                        <a:rPr lang="zh-TW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包含</a:t>
                      </a:r>
                      <a:r>
                        <a:rPr lang="en-US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AI </a:t>
                      </a:r>
                      <a:r>
                        <a:rPr lang="zh-TW" sz="16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的遊戲</a:t>
                      </a:r>
                      <a:endParaRPr lang="zh-TW" sz="1600" b="1" i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13724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62160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2811848" y="-203335"/>
            <a:ext cx="4183312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altLang="zh-TW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探照燈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236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ABA9765D-8C41-8555-FD15-9198ADA0CE40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8C59B953-4435-7446-2F44-F651CE349FB7}"/>
              </a:ext>
            </a:extLst>
          </p:cNvPr>
          <p:cNvSpPr txBox="1"/>
          <p:nvPr/>
        </p:nvSpPr>
        <p:spPr>
          <a:xfrm>
            <a:off x="3352062" y="125733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xmlns="" id="{C5C3F176-3633-9C86-6F23-5FD71220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09324" y="116740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00727649-D28D-0FAA-BA05-C7008926A98C}"/>
              </a:ext>
            </a:extLst>
          </p:cNvPr>
          <p:cNvSpPr txBox="1"/>
          <p:nvPr/>
        </p:nvSpPr>
        <p:spPr>
          <a:xfrm>
            <a:off x="2697418" y="1259572"/>
            <a:ext cx="8545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  <a:hlinkClick r:id="rId3"/>
              </a:rPr>
              <a:t>歷史上第一部 </a:t>
            </a:r>
            <a:r>
              <a:rPr lang="en" altLang="zh-TW" sz="48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  <a:hlinkClick r:id="rId3"/>
              </a:rPr>
              <a:t>AI </a:t>
            </a:r>
            <a:r>
              <a:rPr lang="zh-TW" altLang="en-US" sz="4800" b="1" dirty="0">
                <a:solidFill>
                  <a:schemeClr val="tx1"/>
                </a:solidFill>
                <a:latin typeface="Times New Roman" pitchFamily="18" charset="0"/>
                <a:ea typeface="Microsoft JhengHei" panose="020B0604030504040204" pitchFamily="34" charset="-120"/>
                <a:hlinkClick r:id="rId3"/>
              </a:rPr>
              <a:t>法律將登場？</a:t>
            </a:r>
            <a:endParaRPr lang="zh-TW" altLang="en-US" sz="4800" b="1" dirty="0"/>
          </a:p>
        </p:txBody>
      </p:sp>
      <p:pic>
        <p:nvPicPr>
          <p:cNvPr id="7" name="圖片 5">
            <a:extLst>
              <a:ext uri="{FF2B5EF4-FFF2-40B4-BE49-F238E27FC236}">
                <a16:creationId xmlns:a16="http://schemas.microsoft.com/office/drawing/2014/main" xmlns="" id="{EE27C507-3F9E-0B09-85E4-2EA92F2A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09327" y="256898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0D90A1B0-2902-3DBD-04EE-3F9D140231A4}"/>
              </a:ext>
            </a:extLst>
          </p:cNvPr>
          <p:cNvSpPr txBox="1"/>
          <p:nvPr/>
        </p:nvSpPr>
        <p:spPr>
          <a:xfrm>
            <a:off x="2697420" y="2630672"/>
            <a:ext cx="8859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歐盟人工智慧法案將表決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5">
            <a:extLst>
              <a:ext uri="{FF2B5EF4-FFF2-40B4-BE49-F238E27FC236}">
                <a16:creationId xmlns:a16="http://schemas.microsoft.com/office/drawing/2014/main" xmlns="" id="{CB71BBA0-2796-C951-7DF6-5977E6E7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31101" y="3948791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1A1CB54F-57F0-50A9-B42F-0FCC27802648}"/>
              </a:ext>
            </a:extLst>
          </p:cNvPr>
          <p:cNvSpPr txBox="1"/>
          <p:nvPr/>
        </p:nvSpPr>
        <p:spPr>
          <a:xfrm>
            <a:off x="2719195" y="4010478"/>
            <a:ext cx="7594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「智慧醫療」對法律衝擊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5">
            <a:extLst>
              <a:ext uri="{FF2B5EF4-FFF2-40B4-BE49-F238E27FC236}">
                <a16:creationId xmlns:a16="http://schemas.microsoft.com/office/drawing/2014/main" xmlns="" id="{9BF7C2AF-20B7-D99A-B255-C417D9CA0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46341" y="5335631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89C845E1-B818-A010-7C94-E11A98903435}"/>
              </a:ext>
            </a:extLst>
          </p:cNvPr>
          <p:cNvSpPr txBox="1"/>
          <p:nvPr/>
        </p:nvSpPr>
        <p:spPr>
          <a:xfrm>
            <a:off x="2734435" y="5397318"/>
            <a:ext cx="88229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歐洲議會通過</a:t>
            </a:r>
            <a:r>
              <a:rPr lang="en-US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《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人工智慧法</a:t>
            </a:r>
            <a:r>
              <a:rPr lang="en-US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》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26800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xmlns="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237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:a16="http://schemas.microsoft.com/office/drawing/2014/main" xmlns="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 照 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AB02A7A2-5158-07F9-F24A-E829016A1D43}"/>
              </a:ext>
            </a:extLst>
          </p:cNvPr>
          <p:cNvSpPr txBox="1"/>
          <p:nvPr/>
        </p:nvSpPr>
        <p:spPr>
          <a:xfrm>
            <a:off x="1524003" y="826284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24F13A10-DF14-A3FE-49D5-AB18C8D3D674}"/>
              </a:ext>
            </a:extLst>
          </p:cNvPr>
          <p:cNvGrpSpPr/>
          <p:nvPr/>
        </p:nvGrpSpPr>
        <p:grpSpPr>
          <a:xfrm>
            <a:off x="429618" y="969351"/>
            <a:ext cx="4958810" cy="707886"/>
            <a:chOff x="664097" y="1799631"/>
            <a:chExt cx="2577406" cy="707886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:a16="http://schemas.microsoft.com/office/drawing/2014/main" xmlns="" id="{C641B73B-DE1E-9D4D-071A-DC58C2C17D86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F5EB7E"/>
            </a:solidFill>
            <a:ln w="38100" cap="rnd">
              <a:solidFill>
                <a:srgbClr val="F5EB7E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xmlns="" id="{E58A49CC-EDBF-EB8D-D3CF-EDF53A7232B9}"/>
                </a:ext>
              </a:extLst>
            </p:cNvPr>
            <p:cNvSpPr txBox="1"/>
            <p:nvPr/>
          </p:nvSpPr>
          <p:spPr>
            <a:xfrm>
              <a:off x="685013" y="1874520"/>
              <a:ext cx="252254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itchFamily="65" charset="-120"/>
                  <a:ea typeface="標楷體" pitchFamily="65" charset="-120"/>
                </a:rPr>
                <a:t>臺灣人工智慧基本法草案</a:t>
              </a:r>
            </a:p>
          </p:txBody>
        </p:sp>
      </p:grp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D583F52C-CF85-9E19-22CC-97ACC984B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399723"/>
              </p:ext>
            </p:extLst>
          </p:nvPr>
        </p:nvGraphicFramePr>
        <p:xfrm>
          <a:off x="827281" y="1889462"/>
          <a:ext cx="10780526" cy="4726915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4032609">
                  <a:extLst>
                    <a:ext uri="{9D8B030D-6E8A-4147-A177-3AD203B41FA5}">
                      <a16:colId xmlns:a16="http://schemas.microsoft.com/office/drawing/2014/main" xmlns="" val="3543487843"/>
                    </a:ext>
                  </a:extLst>
                </a:gridCol>
                <a:gridCol w="6747917">
                  <a:extLst>
                    <a:ext uri="{9D8B030D-6E8A-4147-A177-3AD203B41FA5}">
                      <a16:colId xmlns:a16="http://schemas.microsoft.com/office/drawing/2014/main" xmlns="" val="50486983"/>
                    </a:ext>
                  </a:extLst>
                </a:gridCol>
              </a:tblGrid>
              <a:tr h="924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altLang="en-US" sz="32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對 </a:t>
                      </a:r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AI </a:t>
                      </a:r>
                      <a:r>
                        <a:rPr lang="zh-TW" altLang="en-US" sz="32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的定義</a:t>
                      </a:r>
                      <a:endParaRPr lang="zh-TW" sz="3200" b="1" i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  <a:spcAft>
                          <a:spcPts val="1000"/>
                        </a:spcAft>
                      </a:pPr>
                      <a:r>
                        <a:rPr lang="zh-TW" altLang="en-US" sz="20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具自主運行能力之機器系統，透過機器學習與演算法</a:t>
                      </a:r>
                      <a:endParaRPr lang="en-US" altLang="zh-TW" sz="2000" b="1" i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>
                        <a:lnSpc>
                          <a:spcPts val="1900"/>
                        </a:lnSpc>
                        <a:spcAft>
                          <a:spcPts val="1000"/>
                        </a:spcAft>
                      </a:pPr>
                      <a:r>
                        <a:rPr lang="zh-TW" altLang="en-US" sz="20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可產生預測、內容、建議與決策。</a:t>
                      </a:r>
                      <a:endParaRPr lang="zh-TW" sz="2000" b="1" i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5841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altLang="en-US" sz="32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七大基本原則</a:t>
                      </a:r>
                      <a:endParaRPr lang="zh-TW" sz="3200" b="1" i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  <a:spcAft>
                          <a:spcPts val="1000"/>
                        </a:spcAft>
                      </a:pPr>
                      <a:r>
                        <a:rPr lang="zh-TW" altLang="en-US" sz="20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永續福祉、人類自主、隱私與資料治理、資安安全、</a:t>
                      </a:r>
                      <a:endParaRPr lang="en-US" altLang="zh-TW" sz="2000" b="1" i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>
                        <a:lnSpc>
                          <a:spcPts val="1900"/>
                        </a:lnSpc>
                        <a:spcAft>
                          <a:spcPts val="1000"/>
                        </a:spcAft>
                      </a:pPr>
                      <a:r>
                        <a:rPr lang="zh-TW" altLang="en-US" sz="20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透明可解釋、公平不歧視、責任歸屬。</a:t>
                      </a:r>
                      <a:endParaRPr lang="en-US" altLang="zh-TW" sz="2000" b="1" i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2282727"/>
                  </a:ext>
                </a:extLst>
              </a:tr>
              <a:tr h="1534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altLang="en-US" sz="32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政府推動獎勵措施</a:t>
                      </a:r>
                      <a:endParaRPr lang="zh-TW" sz="3200" b="1" i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B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19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 Unicode MS"/>
                          <a:sym typeface="Arial Unicode MS"/>
                        </a:rPr>
                        <a:t>◼︎ </a:t>
                      </a:r>
                      <a:r>
                        <a:rPr lang="zh-TW" altLang="en-US" sz="20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政府宜以補助、委託、投資、獎勵、輔導及租稅與</a:t>
                      </a:r>
                      <a:endParaRPr lang="en-US" altLang="zh-TW" sz="2000" b="1" i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marL="0" indent="0">
                        <a:lnSpc>
                          <a:spcPts val="19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   金融優惠扶植 </a:t>
                      </a:r>
                      <a:r>
                        <a:rPr lang="en-US" sz="20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AI </a:t>
                      </a:r>
                      <a:r>
                        <a:rPr lang="zh-TW" altLang="en-US" sz="20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產業。</a:t>
                      </a:r>
                      <a:endParaRPr lang="en-US" altLang="zh-TW" sz="2000" b="1" i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marL="0" indent="0">
                        <a:lnSpc>
                          <a:spcPts val="19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 Unicode MS"/>
                          <a:sym typeface="Arial Unicode MS"/>
                        </a:rPr>
                        <a:t>◼︎</a:t>
                      </a:r>
                      <a:r>
                        <a:rPr lang="zh-TW" altLang="en-US" sz="20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 Unicode MS"/>
                          <a:sym typeface="Arial Unicode MS"/>
                        </a:rPr>
                        <a:t> </a:t>
                      </a:r>
                      <a:r>
                        <a:rPr lang="zh-TW" altLang="en-US" sz="20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政府應積極推動 </a:t>
                      </a:r>
                      <a:r>
                        <a:rPr lang="en-US" sz="20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AI </a:t>
                      </a:r>
                      <a:r>
                        <a:rPr lang="zh-TW" altLang="en-US" sz="20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國際合作，參與全球共同研發。</a:t>
                      </a:r>
                      <a:endParaRPr lang="en-US" altLang="zh-TW" sz="2000" b="1" i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marL="0" indent="0">
                        <a:lnSpc>
                          <a:spcPts val="19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 Unicode MS"/>
                          <a:sym typeface="Arial Unicode MS"/>
                        </a:rPr>
                        <a:t>◼︎ </a:t>
                      </a:r>
                      <a:r>
                        <a:rPr lang="zh-TW" altLang="en-US" sz="20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政府須深化各級學校、產業、社會及公部門之 </a:t>
                      </a:r>
                      <a:r>
                        <a:rPr lang="en-US" sz="20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AI </a:t>
                      </a:r>
                      <a:r>
                        <a:rPr lang="zh-TW" altLang="en-US" sz="2000" b="1" i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教育。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2624063"/>
                  </a:ext>
                </a:extLst>
              </a:tr>
              <a:tr h="1353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altLang="en-US" sz="3200" b="1" i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規範之防止違法應用</a:t>
                      </a:r>
                      <a:endParaRPr lang="zh-TW" sz="3200" b="1" i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 Unicode MS"/>
                          <a:sym typeface="Arial Unicode MS"/>
                        </a:rPr>
                        <a:t>◼︎ 應避免造成利益衝突、 偏差、 歧視、 廣告不實、</a:t>
                      </a:r>
                      <a:endParaRPr kumimoji="0" lang="en-US" altLang="zh-TW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 Unicode MS"/>
                        <a:sym typeface="Arial Unicode M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 Unicode MS"/>
                          <a:sym typeface="Arial Unicode MS"/>
                        </a:rPr>
                        <a:t>    資訊誤導或造假等問題。</a:t>
                      </a:r>
                      <a:endParaRPr kumimoji="0" lang="en-US" altLang="zh-TW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 Unicode MS"/>
                        <a:sym typeface="Arial Unicode M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 Unicode MS"/>
                          <a:sym typeface="Arial Unicode MS"/>
                        </a:rPr>
                        <a:t>◼︎由</a:t>
                      </a:r>
                      <a:r>
                        <a:rPr kumimoji="0" lang="zh-TW" altLang="en-US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 Unicode MS"/>
                          <a:sym typeface="Arial Unicode MS"/>
                        </a:rPr>
                        <a:t>數位發展部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 Unicode MS"/>
                          <a:sym typeface="Arial Unicode MS"/>
                        </a:rPr>
                        <a:t>參考國際標準規範，推動 </a:t>
                      </a:r>
                      <a:r>
                        <a:rPr kumimoji="0" lang="en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 Unicode MS"/>
                          <a:sym typeface="Arial Unicode MS"/>
                        </a:rPr>
                        <a:t>AI 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 Unicode MS"/>
                          <a:sym typeface="Arial Unicode MS"/>
                        </a:rPr>
                        <a:t>風險分級。</a:t>
                      </a:r>
                      <a:endParaRPr kumimoji="0" lang="en-US" altLang="zh-TW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 Unicode MS"/>
                        <a:sym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3724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4748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2811848" y="-203335"/>
            <a:ext cx="4183312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altLang="zh-TW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探照燈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237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ABA9765D-8C41-8555-FD15-9198ADA0CE40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8C59B953-4435-7446-2F44-F651CE349FB7}"/>
              </a:ext>
            </a:extLst>
          </p:cNvPr>
          <p:cNvSpPr txBox="1"/>
          <p:nvPr/>
        </p:nvSpPr>
        <p:spPr>
          <a:xfrm>
            <a:off x="3352062" y="125733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xmlns="" id="{C5C3F176-3633-9C86-6F23-5FD71220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09324" y="116740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00727649-D28D-0FAA-BA05-C7008926A98C}"/>
              </a:ext>
            </a:extLst>
          </p:cNvPr>
          <p:cNvSpPr txBox="1"/>
          <p:nvPr/>
        </p:nvSpPr>
        <p:spPr>
          <a:xfrm>
            <a:off x="2697418" y="1259572"/>
            <a:ext cx="8545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4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AI </a:t>
            </a:r>
            <a:r>
              <a:rPr lang="zh-TW" altLang="en-US" sz="4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法律修訂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5">
            <a:extLst>
              <a:ext uri="{FF2B5EF4-FFF2-40B4-BE49-F238E27FC236}">
                <a16:creationId xmlns:a16="http://schemas.microsoft.com/office/drawing/2014/main" xmlns="" id="{EE27C507-3F9E-0B09-85E4-2EA92F2A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09327" y="2568985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0D90A1B0-2902-3DBD-04EE-3F9D140231A4}"/>
              </a:ext>
            </a:extLst>
          </p:cNvPr>
          <p:cNvSpPr txBox="1"/>
          <p:nvPr/>
        </p:nvSpPr>
        <p:spPr>
          <a:xfrm>
            <a:off x="2697420" y="2630672"/>
            <a:ext cx="8859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臺灣 </a:t>
            </a:r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AI 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專法草案開審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5">
            <a:extLst>
              <a:ext uri="{FF2B5EF4-FFF2-40B4-BE49-F238E27FC236}">
                <a16:creationId xmlns:a16="http://schemas.microsoft.com/office/drawing/2014/main" xmlns="" id="{CB71BBA0-2796-C951-7DF6-5977E6E7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31101" y="3948791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1A1CB54F-57F0-50A9-B42F-0FCC27802648}"/>
              </a:ext>
            </a:extLst>
          </p:cNvPr>
          <p:cNvSpPr txBox="1"/>
          <p:nvPr/>
        </p:nvSpPr>
        <p:spPr>
          <a:xfrm>
            <a:off x="2719195" y="4010478"/>
            <a:ext cx="73053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AI 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主播與 </a:t>
            </a:r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AI 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研議基本法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5">
            <a:extLst>
              <a:ext uri="{FF2B5EF4-FFF2-40B4-BE49-F238E27FC236}">
                <a16:creationId xmlns:a16="http://schemas.microsoft.com/office/drawing/2014/main" xmlns="" id="{9BF7C2AF-20B7-D99A-B255-C417D9CA0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46341" y="5335631"/>
            <a:ext cx="1674647" cy="10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89C845E1-B818-A010-7C94-E11A98903435}"/>
              </a:ext>
            </a:extLst>
          </p:cNvPr>
          <p:cNvSpPr txBox="1"/>
          <p:nvPr/>
        </p:nvSpPr>
        <p:spPr>
          <a:xfrm>
            <a:off x="2734435" y="5397318"/>
            <a:ext cx="7594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歐洲議會通過 </a:t>
            </a:r>
            <a:r>
              <a:rPr lang="en" altLang="zh-TW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AI 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監管法案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8930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常見的網路犯罪行為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2171637-DEEB-4F87-4871-105A425CEFFD}"/>
              </a:ext>
            </a:extLst>
          </p:cNvPr>
          <p:cNvSpPr txBox="1"/>
          <p:nvPr/>
        </p:nvSpPr>
        <p:spPr>
          <a:xfrm>
            <a:off x="1309816" y="16310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223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9344C1F2-F8EF-9480-E766-B1ADA09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31" y="2008046"/>
            <a:ext cx="3918351" cy="391835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4AB9C507-F8A5-E41A-C53F-C50DD9B94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" y="2022583"/>
            <a:ext cx="3625831" cy="372281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2C1D3075-1C88-2692-A6B6-C31838825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099" y="1971626"/>
            <a:ext cx="4617155" cy="389321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C49892AD-B9EB-C551-020D-2FFBE911EE3B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Rectangle 11">
            <a:hlinkClick r:id="rId5"/>
          </p:cNvPr>
          <p:cNvSpPr>
            <a:spLocks noChangeArrowheads="1"/>
          </p:cNvSpPr>
          <p:nvPr/>
        </p:nvSpPr>
        <p:spPr bwMode="auto">
          <a:xfrm>
            <a:off x="9034729" y="940632"/>
            <a:ext cx="3157271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號房之外</a:t>
            </a:r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網路性犯罪是什麼</a:t>
            </a:r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為何難以</a:t>
            </a:r>
            <a:r>
              <a:rPr lang="zh-TW" altLang="en-US" sz="1800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阻止</a:t>
            </a:r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(10:22)</a:t>
            </a:r>
            <a:endParaRPr lang="zh-TW" altLang="en-US" sz="1800" u="sng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2" name="AutoShape 12">
            <a:hlinkClick r:id="rId5"/>
          </p:cNvPr>
          <p:cNvSpPr>
            <a:spLocks noChangeArrowheads="1"/>
          </p:cNvSpPr>
          <p:nvPr/>
        </p:nvSpPr>
        <p:spPr bwMode="auto">
          <a:xfrm>
            <a:off x="8082234" y="1011386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eaLnBrk="1"/>
            <a:r>
              <a:rPr lang="zh-TW" altLang="en-US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影片</a:t>
            </a:r>
            <a:endParaRPr lang="zh-TW" altLang="en-US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76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常見的網路犯罪行為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2171637-DEEB-4F87-4871-105A425CEFFD}"/>
              </a:ext>
            </a:extLst>
          </p:cNvPr>
          <p:cNvSpPr txBox="1"/>
          <p:nvPr/>
        </p:nvSpPr>
        <p:spPr>
          <a:xfrm>
            <a:off x="1309816" y="16310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58D55086-5552-B1C6-8695-3A0689529358}"/>
              </a:ext>
            </a:extLst>
          </p:cNvPr>
          <p:cNvSpPr txBox="1">
            <a:spLocks/>
          </p:cNvSpPr>
          <p:nvPr/>
        </p:nvSpPr>
        <p:spPr>
          <a:xfrm>
            <a:off x="710731" y="1221892"/>
            <a:ext cx="1103643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電腦犯罪可分為狹義與廣義兩類：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狹義電腦犯罪：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是指以電腦、資訊設備或網路為攻擊目標的行為。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廣義電腦犯罪：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利用電腦工具從事各類犯罪，不限於攻擊系統。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現今資訊設備普遍連網，透過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進行的犯罪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多樣，統稱為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網路犯罪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zh-TW" altLang="en-US" sz="36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223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189C3E8-ED6A-EE38-FAD8-ACCEB6AF1737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3364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人工智慧基本法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2171637-DEEB-4F87-4871-105A425CEFFD}"/>
              </a:ext>
            </a:extLst>
          </p:cNvPr>
          <p:cNvSpPr txBox="1"/>
          <p:nvPr/>
        </p:nvSpPr>
        <p:spPr>
          <a:xfrm>
            <a:off x="1309816" y="16310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9B5FF64-09CB-4864-D470-941D98D3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223</a:t>
            </a:r>
          </a:p>
        </p:txBody>
      </p:sp>
      <p:sp>
        <p:nvSpPr>
          <p:cNvPr id="2" name="◎ 電腦輔助學習趨勢…">
            <a:extLst>
              <a:ext uri="{FF2B5EF4-FFF2-40B4-BE49-F238E27FC236}">
                <a16:creationId xmlns:a16="http://schemas.microsoft.com/office/drawing/2014/main" xmlns="" id="{6925AF24-2E62-1C0C-2B0C-3BA9D9FD2914}"/>
              </a:ext>
            </a:extLst>
          </p:cNvPr>
          <p:cNvSpPr txBox="1">
            <a:spLocks/>
          </p:cNvSpPr>
          <p:nvPr/>
        </p:nvSpPr>
        <p:spPr>
          <a:xfrm>
            <a:off x="710731" y="1083054"/>
            <a:ext cx="1103643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人工智慧（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TW" altLang="en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近來快速發展，帶來社會與經濟效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益，也引發新的風險與挑戰。因應技術創新速度，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全球積極尋求在不阻礙發展的前提下，建立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endParaRPr lang="en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治理原則。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我國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發展方向與實施作法，政府已委託國科會於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2024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年擬定「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人工智慧基本法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」草案，從基本的原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原則、推動重點等面向，提出價值觀、治理方針與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施政原則，期能促進創新，同時兼顧人權與風險管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理，強化我國整體競爭力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zh-TW" altLang="en-US" sz="36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2AD78F1-8AC4-5D90-C9CE-64027AC3A60B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0716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280D95F-DE0E-3F74-A416-367805995B93}"/>
              </a:ext>
            </a:extLst>
          </p:cNvPr>
          <p:cNvSpPr txBox="1">
            <a:spLocks/>
          </p:cNvSpPr>
          <p:nvPr/>
        </p:nvSpPr>
        <p:spPr>
          <a:xfrm>
            <a:off x="1379538" y="-177421"/>
            <a:ext cx="5461100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9387" indent="-358775" algn="ctr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人工智慧基本法</a:t>
            </a:r>
            <a:endParaRPr lang="en-US" altLang="zh-TW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2171637-DEEB-4F87-4871-105A425CEFFD}"/>
              </a:ext>
            </a:extLst>
          </p:cNvPr>
          <p:cNvSpPr txBox="1"/>
          <p:nvPr/>
        </p:nvSpPr>
        <p:spPr>
          <a:xfrm>
            <a:off x="1309816" y="16310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58D55086-5552-B1C6-8695-3A0689529358}"/>
              </a:ext>
            </a:extLst>
          </p:cNvPr>
          <p:cNvSpPr txBox="1">
            <a:spLocks/>
          </p:cNvSpPr>
          <p:nvPr/>
        </p:nvSpPr>
        <p:spPr>
          <a:xfrm>
            <a:off x="0" y="1133389"/>
            <a:ext cx="11908971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 algn="ctr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人工智慧基本法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人工智慧（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TW" altLang="e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近年快速發展，帶來社會與經濟效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益，也伴隨潛在風險。各國積極研擬治理原則，以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兼顧創新與安全。為引導我國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技術與應用健康發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展，政府於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2024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年委託國科會制定「人工智慧基本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法」草案，從基本價值、治理原則與施政方針三面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向，建立兼顧人權與風險的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發展框架，提升國家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競爭力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zh-TW" altLang="en-US" sz="40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B24D1104-4551-8939-B57A-198516B1FEFB}"/>
              </a:ext>
            </a:extLst>
          </p:cNvPr>
          <p:cNvSpPr/>
          <p:nvPr/>
        </p:nvSpPr>
        <p:spPr>
          <a:xfrm flipV="1">
            <a:off x="10044114" y="6129337"/>
            <a:ext cx="2147886" cy="733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xmlns="" id="{65829D5D-1F28-91A7-F4BE-B04DBEB4C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355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223</a:t>
            </a:r>
          </a:p>
        </p:txBody>
      </p:sp>
    </p:spTree>
    <p:extLst>
      <p:ext uri="{BB962C8B-B14F-4D97-AF65-F5344CB8AC3E}">
        <p14:creationId xmlns:p14="http://schemas.microsoft.com/office/powerpoint/2010/main" val="305787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3422</TotalTime>
  <Words>3307</Words>
  <Application>Microsoft Office PowerPoint</Application>
  <PresentationFormat>寬螢幕</PresentationFormat>
  <Paragraphs>483</Paragraphs>
  <Slides>53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65" baseType="lpstr">
      <vt:lpstr>Arial Unicode MS</vt:lpstr>
      <vt:lpstr>DFHeiStd-W5</vt:lpstr>
      <vt:lpstr>HEITI SC MEDIUM</vt:lpstr>
      <vt:lpstr>Microsoft JhengHei</vt:lpstr>
      <vt:lpstr>Microsoft JhengHei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HanLin</dc:creator>
  <cp:lastModifiedBy>呂唯楨</cp:lastModifiedBy>
  <cp:revision>177</cp:revision>
  <dcterms:created xsi:type="dcterms:W3CDTF">2024-04-09T07:17:08Z</dcterms:created>
  <dcterms:modified xsi:type="dcterms:W3CDTF">2025-07-30T01:44:51Z</dcterms:modified>
</cp:coreProperties>
</file>