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60" r:id="rId2"/>
    <p:sldId id="372" r:id="rId3"/>
    <p:sldId id="474" r:id="rId4"/>
    <p:sldId id="454" r:id="rId5"/>
    <p:sldId id="453" r:id="rId6"/>
    <p:sldId id="469" r:id="rId7"/>
    <p:sldId id="441" r:id="rId8"/>
    <p:sldId id="437" r:id="rId9"/>
    <p:sldId id="438" r:id="rId10"/>
    <p:sldId id="455" r:id="rId11"/>
    <p:sldId id="456" r:id="rId12"/>
    <p:sldId id="457" r:id="rId13"/>
    <p:sldId id="468" r:id="rId14"/>
    <p:sldId id="442" r:id="rId15"/>
    <p:sldId id="495" r:id="rId16"/>
    <p:sldId id="496" r:id="rId17"/>
    <p:sldId id="497" r:id="rId18"/>
    <p:sldId id="498" r:id="rId19"/>
    <p:sldId id="499" r:id="rId20"/>
    <p:sldId id="500" r:id="rId21"/>
    <p:sldId id="443" r:id="rId22"/>
    <p:sldId id="458" r:id="rId23"/>
    <p:sldId id="459" r:id="rId24"/>
    <p:sldId id="460" r:id="rId25"/>
    <p:sldId id="470" r:id="rId26"/>
    <p:sldId id="445" r:id="rId27"/>
    <p:sldId id="446" r:id="rId28"/>
    <p:sldId id="461" r:id="rId29"/>
    <p:sldId id="462" r:id="rId30"/>
    <p:sldId id="463" r:id="rId31"/>
    <p:sldId id="471" r:id="rId32"/>
    <p:sldId id="448" r:id="rId33"/>
    <p:sldId id="472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449" r:id="rId42"/>
    <p:sldId id="464" r:id="rId43"/>
    <p:sldId id="465" r:id="rId44"/>
    <p:sldId id="466" r:id="rId45"/>
    <p:sldId id="452" r:id="rId46"/>
    <p:sldId id="473" r:id="rId47"/>
    <p:sldId id="451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  <p:sldId id="484" r:id="rId58"/>
    <p:sldId id="485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293" r:id="rId69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49C"/>
    <a:srgbClr val="7F7F7F"/>
    <a:srgbClr val="D9D9D9"/>
    <a:srgbClr val="F17BA2"/>
    <a:srgbClr val="FFFFFF"/>
    <a:srgbClr val="E2E0F0"/>
    <a:srgbClr val="FCD5B5"/>
    <a:srgbClr val="4FC6D8"/>
    <a:srgbClr val="EDA936"/>
    <a:srgbClr val="DD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4" autoAdjust="0"/>
    <p:restoredTop sz="81132" autoAdjust="0"/>
  </p:normalViewPr>
  <p:slideViewPr>
    <p:cSldViewPr>
      <p:cViewPr varScale="1">
        <p:scale>
          <a:sx n="61" d="100"/>
          <a:sy n="61" d="100"/>
        </p:scale>
        <p:origin x="54" y="1086"/>
      </p:cViewPr>
      <p:guideLst>
        <p:guide orient="horz" pos="4156"/>
        <p:guide pos="211"/>
        <p:guide pos="7468"/>
        <p:guide pos="3840"/>
        <p:guide orient="horz" pos="4065"/>
        <p:guide pos="346"/>
        <p:guide pos="7332"/>
        <p:guide pos="2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2443" y="6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2025/6/26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2025/6/26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6B0E-4FCD-1D9C-CC16-D52C2C84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66CCF5CA-C3CB-207B-166B-7D37F80AA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A429192-AA04-4EF5-8070-7BFC3D265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APPLE</a:t>
            </a:r>
            <a:r>
              <a:rPr lang="zh-TW" altLang="en-US" dirty="0"/>
              <a:t>見面原則：結伴同行</a:t>
            </a:r>
            <a:r>
              <a:rPr lang="en-US" altLang="zh-TW" dirty="0"/>
              <a:t>(Accompany)</a:t>
            </a:r>
            <a:r>
              <a:rPr lang="zh-TW" altLang="en-US" dirty="0"/>
              <a:t>、形象端莊</a:t>
            </a:r>
            <a:r>
              <a:rPr lang="en-US" altLang="zh-TW" dirty="0"/>
              <a:t>(Proper)</a:t>
            </a:r>
            <a:r>
              <a:rPr lang="zh-TW" altLang="en-US" dirty="0"/>
              <a:t>、公開場合</a:t>
            </a:r>
            <a:r>
              <a:rPr lang="en-US" altLang="zh-TW" dirty="0"/>
              <a:t>(Public)</a:t>
            </a:r>
            <a:r>
              <a:rPr lang="zh-TW" altLang="en-US" dirty="0"/>
              <a:t>、主導約會</a:t>
            </a:r>
            <a:r>
              <a:rPr lang="en-US" altLang="zh-TW" dirty="0"/>
              <a:t>(Leader)</a:t>
            </a:r>
            <a:r>
              <a:rPr lang="zh-TW" altLang="en-US" dirty="0"/>
              <a:t>、注意飲食</a:t>
            </a:r>
            <a:r>
              <a:rPr lang="en-US" altLang="zh-TW" dirty="0"/>
              <a:t>(Eat)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5ADEF5-56E3-2097-03E6-5743CD249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36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4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4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APPLE</a:t>
            </a:r>
            <a:r>
              <a:rPr lang="zh-TW" altLang="en-US" dirty="0"/>
              <a:t>見面原則：結伴同行</a:t>
            </a:r>
            <a:r>
              <a:rPr lang="en-US" altLang="zh-TW" dirty="0"/>
              <a:t>(Accompany)</a:t>
            </a:r>
            <a:r>
              <a:rPr lang="zh-TW" altLang="en-US" dirty="0"/>
              <a:t>、形象端莊</a:t>
            </a:r>
            <a:r>
              <a:rPr lang="en-US" altLang="zh-TW" dirty="0"/>
              <a:t>(Proper)</a:t>
            </a:r>
            <a:r>
              <a:rPr lang="zh-TW" altLang="en-US" dirty="0"/>
              <a:t>、公開場合</a:t>
            </a:r>
            <a:r>
              <a:rPr lang="en-US" altLang="zh-TW" dirty="0"/>
              <a:t>(Public)</a:t>
            </a:r>
            <a:r>
              <a:rPr lang="zh-TW" altLang="en-US" dirty="0"/>
              <a:t>、主導約會</a:t>
            </a:r>
            <a:r>
              <a:rPr lang="en-US" altLang="zh-TW" dirty="0"/>
              <a:t>(Leader)</a:t>
            </a:r>
            <a:r>
              <a:rPr lang="zh-TW" altLang="en-US" dirty="0"/>
              <a:t>、注意飲食</a:t>
            </a:r>
            <a:r>
              <a:rPr lang="en-US" altLang="zh-TW" dirty="0"/>
              <a:t>(Eat)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65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7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78CB-0A1B-C519-9DB0-2468151EB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4F3CE174-1D54-5A81-392A-0B778FB57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F2B6FA3-5835-1168-0CCC-6F92F46BE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7BBBDB-8016-C6D9-F4D6-3F72D94DC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55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21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76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89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89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22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CA1D863-4A93-179A-BA72-26279AD4FBD3}"/>
              </a:ext>
            </a:extLst>
          </p:cNvPr>
          <p:cNvGrpSpPr/>
          <p:nvPr userDrawn="1"/>
        </p:nvGrpSpPr>
        <p:grpSpPr>
          <a:xfrm>
            <a:off x="332691" y="98610"/>
            <a:ext cx="687353" cy="671345"/>
            <a:chOff x="327391" y="65765"/>
            <a:chExt cx="687353" cy="67134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275DEB0-D90A-B9DA-F001-E63015F1AB28}"/>
                </a:ext>
              </a:extLst>
            </p:cNvPr>
            <p:cNvSpPr/>
            <p:nvPr userDrawn="1"/>
          </p:nvSpPr>
          <p:spPr>
            <a:xfrm>
              <a:off x="464228" y="65765"/>
              <a:ext cx="550516" cy="550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E0F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9B5FCC0-7357-D094-8DA9-703CBA86E2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" y="145815"/>
              <a:ext cx="550516" cy="59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ED38FC-C312-42D8-F333-99B0810B7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5418"/>
            <a:ext cx="76004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A8313243-1121-3A2C-E825-BA7C7645B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法律條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1845618"/>
            <a:ext cx="8640563" cy="44644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條文內文，正黑體、行距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法律條文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63" y="118557"/>
            <a:ext cx="650783" cy="669548"/>
          </a:xfrm>
          <a:prstGeom prst="rect">
            <a:avLst/>
          </a:prstGeom>
        </p:spPr>
      </p:pic>
      <p:sp>
        <p:nvSpPr>
          <p:cNvPr id="10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6129" y="981522"/>
            <a:ext cx="11090276" cy="86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/>
              <a:t>【</a:t>
            </a:r>
            <a:r>
              <a:rPr lang="zh-TW" altLang="en-US" dirty="0"/>
              <a:t>法律條文標題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0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4B49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rgbClr val="04B49C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EDFC9E-B7E5-3868-318C-1AA5301B4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2628"/>
            <a:ext cx="7779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4F3CE73D-C361-4566-6591-278D1F4B47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66" r:id="rId4"/>
    <p:sldLayoutId id="2147483687" r:id="rId5"/>
    <p:sldLayoutId id="2147483690" r:id="rId6"/>
    <p:sldLayoutId id="2147483691" r:id="rId7"/>
    <p:sldLayoutId id="2147483651" r:id="rId8"/>
    <p:sldLayoutId id="2147483663" r:id="rId9"/>
    <p:sldLayoutId id="2147483664" r:id="rId10"/>
    <p:sldLayoutId id="2147483669" r:id="rId11"/>
    <p:sldLayoutId id="2147483692" r:id="rId12"/>
    <p:sldLayoutId id="2147483689" r:id="rId13"/>
    <p:sldLayoutId id="2147483665" r:id="rId14"/>
    <p:sldLayoutId id="2147483693" r:id="rId15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3.xml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.org.tw/" TargetMode="External"/><Relationship Id="rId2" Type="http://schemas.openxmlformats.org/officeDocument/2006/relationships/hyperlink" Target="mailto:watch@win.org.tw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M0VSnejP5c?si=9mQIytiOuQjCrCb7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vtaiwan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join.gov.tw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qrcode.knsh.com.tw/r.asp?QID=K0WY6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38DE608-CEE0-487A-BD21-6156FDF17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4686" y="1398803"/>
            <a:ext cx="3888432" cy="4551271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資訊科技帶來的負面影響</a:t>
            </a:r>
            <a:endParaRPr lang="en-US" altLang="zh-TW" dirty="0">
              <a:hlinkClick r:id="rId2" action="ppaction://hlinksldjump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>
                <a:hlinkClick r:id="rId3" action="ppaction://hlinksldjump"/>
              </a:rPr>
              <a:t>網路成癮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>
                <a:hlinkClick r:id="rId4" action="ppaction://hlinksldjump"/>
              </a:rPr>
              <a:t>網路霸凌</a:t>
            </a:r>
            <a:endParaRPr lang="en-US" altLang="zh-TW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>
                <a:hlinkClick r:id="rId5" action="ppaction://hlinksldjump"/>
              </a:rPr>
              <a:t>網路交友</a:t>
            </a:r>
            <a:endParaRPr lang="en-US" altLang="zh-TW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>
                <a:hlinkClick r:id="rId6" action="ppaction://hlinksldjump"/>
              </a:rPr>
              <a:t>網路詐騙</a:t>
            </a:r>
            <a:endParaRPr lang="en-US" altLang="zh-TW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>
                <a:hlinkClick r:id="rId7" action="ppaction://hlinksldjump"/>
              </a:rPr>
              <a:t>惡意程式</a:t>
            </a:r>
            <a:endParaRPr lang="en-US" altLang="zh-TW" sz="3200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1E6C7B9-8214-4FD5-852E-4A8C505A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822" y="429249"/>
            <a:ext cx="8424936" cy="912313"/>
          </a:xfrm>
        </p:spPr>
        <p:txBody>
          <a:bodyPr/>
          <a:lstStyle/>
          <a:p>
            <a:r>
              <a:rPr lang="zh-TW" altLang="en-US" sz="5400" dirty="0"/>
              <a:t>資訊科技的社會議題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6CDD31E-BD07-4D9C-81E4-66C3F944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82" y="189434"/>
            <a:ext cx="2592287" cy="766142"/>
          </a:xfrm>
        </p:spPr>
        <p:txBody>
          <a:bodyPr/>
          <a:lstStyle/>
          <a:p>
            <a:r>
              <a:rPr lang="en-US" altLang="zh-TW" sz="6000" dirty="0"/>
              <a:t>1-1 </a:t>
            </a:r>
            <a:endParaRPr lang="zh-TW" altLang="en-US" sz="6000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738DE608-CEE0-487A-BD21-6156FDF17D5E}"/>
              </a:ext>
            </a:extLst>
          </p:cNvPr>
          <p:cNvSpPr txBox="1">
            <a:spLocks/>
          </p:cNvSpPr>
          <p:nvPr/>
        </p:nvSpPr>
        <p:spPr>
          <a:xfrm>
            <a:off x="6094413" y="1398803"/>
            <a:ext cx="3240360" cy="4551271"/>
          </a:xfrm>
          <a:prstGeom prst="rect">
            <a:avLst/>
          </a:prstGeom>
        </p:spPr>
        <p:txBody>
          <a:bodyPr vert="horz" lIns="121912" tIns="0" rIns="0" bIns="0" rtlCol="0">
            <a:noAutofit/>
          </a:bodyPr>
          <a:lstStyle>
            <a:lvl1pPr marL="474103" indent="-474103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ts val="8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ts val="8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zh-TW" altLang="en-US" dirty="0">
                <a:hlinkClick r:id="rId8" action="ppaction://hlinksldjump"/>
              </a:rPr>
              <a:t>網路禮儀</a:t>
            </a:r>
            <a:endParaRPr lang="en-US" altLang="zh-TW" dirty="0"/>
          </a:p>
          <a:p>
            <a:pPr>
              <a:buAutoNum type="arabicPeriod" startAt="2"/>
            </a:pPr>
            <a:r>
              <a:rPr lang="zh-TW" altLang="en-US" dirty="0">
                <a:hlinkClick r:id="rId9" action="ppaction://hlinksldjump"/>
              </a:rPr>
              <a:t>資訊倫理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28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6" y="980406"/>
            <a:ext cx="7775520" cy="5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：網路霸凌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015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8" y="2703078"/>
            <a:ext cx="5602214" cy="39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：網路霸凌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如果有人這麼對待自己，你有什麼感覺？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550590" y="2493690"/>
            <a:ext cx="5544616" cy="346302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受到霸凌後，通常容易出現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情緒低落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沒有自信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難過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恐懼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等情緒，更甚者也可能因為心理創傷而產生輕生的念頭。</a:t>
            </a:r>
            <a:b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836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8" y="2703078"/>
            <a:ext cx="5602214" cy="39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：網路霸凌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只是覺得有趣而按讚，可能造成什麼影響？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550590" y="2493690"/>
            <a:ext cx="5544616" cy="3744416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按讚或分享，形同鼓勵霸凌行為，可能對受害者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造成二度傷害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，因而成為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網路霸凌共犯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，嚴重者可能為此觸犯法律。</a:t>
            </a:r>
            <a:b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23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34963" y="1845618"/>
            <a:ext cx="9360643" cy="4464496"/>
          </a:xfrm>
        </p:spPr>
        <p:txBody>
          <a:bodyPr/>
          <a:lstStyle/>
          <a:p>
            <a:pPr algn="just"/>
            <a:r>
              <a:rPr lang="zh-TW" altLang="en-US" dirty="0"/>
              <a:t>意圖散布於眾，而指摘或傳述足以毀損他人名譽之事者，為</a:t>
            </a:r>
            <a:r>
              <a:rPr lang="zh-TW" altLang="en-US" b="1" dirty="0">
                <a:solidFill>
                  <a:schemeClr val="accent1"/>
                </a:solidFill>
              </a:rPr>
              <a:t>誹謗罪</a:t>
            </a:r>
            <a:r>
              <a:rPr lang="zh-TW" altLang="en-US" dirty="0"/>
              <a:t>，處一年以下有期徒刑、拘役或一萬五千元以下罰金。</a:t>
            </a:r>
            <a:endParaRPr lang="en-US" altLang="zh-TW" dirty="0"/>
          </a:p>
          <a:p>
            <a:pPr algn="just"/>
            <a:r>
              <a:rPr lang="zh-TW" altLang="en-US" dirty="0"/>
              <a:t>散布文字、圖畫犯前項之罪者，處二年以下有期徒刑、拘役或三萬元以下罰金。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310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991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面對網路霸凌的處理方式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520487" cy="5306364"/>
          </a:xfrm>
        </p:spPr>
        <p:txBody>
          <a:bodyPr/>
          <a:lstStyle/>
          <a:p>
            <a:r>
              <a:rPr lang="zh-TW" altLang="en-US" dirty="0"/>
              <a:t>減少上網並尋求親友、學校老師或輔導室老師的協助。</a:t>
            </a:r>
          </a:p>
          <a:p>
            <a:r>
              <a:rPr lang="zh-TW" altLang="en-US" dirty="0"/>
              <a:t>向</a:t>
            </a:r>
            <a:r>
              <a:rPr lang="zh-TW" altLang="en-US" b="1" dirty="0">
                <a:solidFill>
                  <a:srgbClr val="0070C0"/>
                </a:solidFill>
              </a:rPr>
              <a:t>「</a:t>
            </a:r>
            <a:r>
              <a:rPr lang="en-US" altLang="zh-TW" b="1" dirty="0" err="1">
                <a:solidFill>
                  <a:srgbClr val="0070C0"/>
                </a:solidFill>
              </a:rPr>
              <a:t>iWIN</a:t>
            </a:r>
            <a:r>
              <a:rPr lang="en-US" altLang="zh-TW" b="1" dirty="0">
                <a:solidFill>
                  <a:srgbClr val="0070C0"/>
                </a:solidFill>
              </a:rPr>
              <a:t> </a:t>
            </a:r>
            <a:r>
              <a:rPr lang="zh-TW" altLang="en-US" b="1" dirty="0">
                <a:solidFill>
                  <a:srgbClr val="0070C0"/>
                </a:solidFill>
              </a:rPr>
              <a:t>網路內容防護機構」</a:t>
            </a:r>
            <a:r>
              <a:rPr lang="zh-TW" altLang="en-US" dirty="0"/>
              <a:t>提出申訴：</a:t>
            </a:r>
            <a:br>
              <a:rPr lang="en-US" altLang="zh-TW" dirty="0"/>
            </a:br>
            <a:r>
              <a:rPr lang="zh-TW" altLang="en-US" sz="3200" dirty="0"/>
              <a:t>信箱：</a:t>
            </a:r>
            <a:r>
              <a:rPr lang="en-US" altLang="zh-TW" sz="3200" dirty="0">
                <a:hlinkClick r:id="rId2"/>
              </a:rPr>
              <a:t>watch@win.org.tw</a:t>
            </a:r>
            <a:r>
              <a:rPr lang="zh-TW" altLang="en-US" sz="3200" dirty="0"/>
              <a:t> 　</a:t>
            </a:r>
            <a:br>
              <a:rPr lang="en-US" altLang="zh-TW" sz="3200" dirty="0"/>
            </a:br>
            <a:r>
              <a:rPr lang="zh-TW" altLang="en-US" sz="3200" dirty="0"/>
              <a:t>網址：</a:t>
            </a:r>
            <a:r>
              <a:rPr lang="en-US" altLang="zh-TW" sz="3200" dirty="0">
                <a:hlinkClick r:id="rId3"/>
              </a:rPr>
              <a:t>www.win.org.tw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r>
              <a:rPr lang="zh-TW" altLang="en-US" dirty="0"/>
              <a:t>求助專業諮商機構：</a:t>
            </a:r>
            <a:br>
              <a:rPr lang="en-US" altLang="zh-TW" dirty="0"/>
            </a:br>
            <a:r>
              <a:rPr lang="zh-TW" altLang="en-US" sz="3200" dirty="0"/>
              <a:t>張老師：電話直撥「</a:t>
            </a:r>
            <a:r>
              <a:rPr lang="en-US" altLang="zh-TW" sz="3200" dirty="0"/>
              <a:t>1980</a:t>
            </a:r>
            <a:r>
              <a:rPr lang="zh-TW" altLang="en-US" sz="3200" dirty="0"/>
              <a:t>」。</a:t>
            </a:r>
            <a:br>
              <a:rPr lang="en-US" altLang="zh-TW" sz="3200" dirty="0"/>
            </a:br>
            <a:r>
              <a:rPr lang="zh-TW" altLang="en-US" sz="3200" dirty="0"/>
              <a:t>生命線：電話直撥「</a:t>
            </a:r>
            <a:r>
              <a:rPr lang="en-US" altLang="zh-TW" sz="3200" dirty="0"/>
              <a:t>1995</a:t>
            </a:r>
            <a:r>
              <a:rPr lang="zh-TW" altLang="en-US" sz="3200" dirty="0"/>
              <a:t>」。</a:t>
            </a:r>
          </a:p>
          <a:p>
            <a:endParaRPr lang="en-US" altLang="zh-TW" dirty="0"/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5279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6491-894F-9A7E-E235-1D59B973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4623A-CA7A-1FD1-16E1-D01301E3E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濫用評論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0F03899-F891-2BF6-FD8D-E5D910EE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文字版面配置區 5">
            <a:extLst>
              <a:ext uri="{FF2B5EF4-FFF2-40B4-BE49-F238E27FC236}">
                <a16:creationId xmlns:a16="http://schemas.microsoft.com/office/drawing/2014/main" id="{967F2F92-18FB-43F1-4EDB-161A78FB9F52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674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1EEEE-C3EB-46CC-598D-7C4097E8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4EEB777-3419-E965-A330-464AD2D8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256" y="989436"/>
            <a:ext cx="7775520" cy="54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7B725DF-C602-A3E3-ADF7-9525F17C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：濫用評論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8805D1-B90A-4743-BCEC-5E04898A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B9DAAF2D-DC2F-CC05-90E3-AF03776BA0E7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210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B7888-D793-6249-8928-31BB50F3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2C453A90-B150-E266-9FF8-028F9569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6376" y="2710225"/>
            <a:ext cx="5587456" cy="39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E073E2B-746D-010C-B24F-D641FAC8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：濫用評論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B8B936-F16A-7F71-A718-793F2724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這些網路評論客觀、正確嗎？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136F8-4D0C-EA54-F6F6-C6EE54F91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690C94E-B32E-9E35-8D00-81798D1BF5AA}"/>
              </a:ext>
            </a:extLst>
          </p:cNvPr>
          <p:cNvSpPr txBox="1">
            <a:spLocks/>
          </p:cNvSpPr>
          <p:nvPr/>
        </p:nvSpPr>
        <p:spPr>
          <a:xfrm>
            <a:off x="478582" y="2493690"/>
            <a:ext cx="5544616" cy="3672408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不一定。有些評論可能來自真實經驗，但若有人濫用評論，可能出現情緒化、惡意攻擊或造假內容，使評論失去客觀性與參考價值。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B795E7CE-1EED-4FE3-60B4-43C6B86E5FF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449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8030-1619-7D8D-2198-491833ABA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74D110EE-CCBF-4520-B97D-8ADEDEB0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6376" y="2710225"/>
            <a:ext cx="5587456" cy="39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47114BB-C30E-6743-5FFC-5CB7C793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：濫用評論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26565A-F141-2795-4E51-82E3E8553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這些網路評論可能對店家、消費者造成什麼影響？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510E35-3E0C-729B-8524-682110E99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712B11C-099A-178C-0F87-5E5EF6C9925D}"/>
              </a:ext>
            </a:extLst>
          </p:cNvPr>
          <p:cNvSpPr txBox="1">
            <a:spLocks/>
          </p:cNvSpPr>
          <p:nvPr/>
        </p:nvSpPr>
        <p:spPr>
          <a:xfrm>
            <a:off x="478582" y="2501355"/>
            <a:ext cx="5544616" cy="381642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對店家而言，負評可能影響聲譽與業績，甚至造成不公平損失； 對消費者來說，若評論不實，可能導致錯誤判斷，影響購買決策與體驗。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316D1A33-94B8-E8E0-069F-ED1729B84E9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47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7876-B919-C846-2DA5-4372AF85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9F1BF93-5F7D-84A7-44D7-EFEBB6C7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45618"/>
            <a:ext cx="9360643" cy="446449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chemeClr val="accent1"/>
                </a:solidFill>
              </a:rPr>
              <a:t>私意圖散布於眾， 而指摘或傳述足以毀損他人名譽之事者，為誹謗罪，處一年以下有期徒刑、拘役或一萬五千元以下罰金。</a:t>
            </a:r>
            <a:r>
              <a:rPr lang="en-US" altLang="zh-TW" b="1" dirty="0">
                <a:solidFill>
                  <a:schemeClr val="accent1"/>
                </a:solidFill>
              </a:rPr>
              <a:t>+</a:t>
            </a:r>
          </a:p>
          <a:p>
            <a:pPr algn="just"/>
            <a:r>
              <a:rPr lang="zh-TW" altLang="en-US" dirty="0"/>
              <a:t>散布文字、圖畫犯前項之罪者， 處二年以下有期徒刑、拘役或三萬元以下罰金。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E9B45F-9FCB-3D11-3C4C-3205FD3BC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49D384-91C1-7058-0E60-DB7D427B12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310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24533FD9-9997-1F75-1CBD-6857B5135672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325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資訊科技帶來的負面影響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992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ED5A2-538C-F4F9-481B-CD1DD652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9406-E4D4-9C11-5C22-158E6D58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善用評論的方法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78795D-5C55-7DC4-180E-C6CB67B61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34271A5-9877-A7B7-D3A8-ADDE7FDBFE4E}"/>
              </a:ext>
            </a:extLst>
          </p:cNvPr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A135C995-30AC-91FF-12D8-C8617FCC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584779" cy="5234356"/>
          </a:xfrm>
        </p:spPr>
        <p:txBody>
          <a:bodyPr/>
          <a:lstStyle/>
          <a:p>
            <a:pPr algn="just"/>
            <a:r>
              <a:rPr lang="zh-TW" altLang="en-US" dirty="0"/>
              <a:t>友善發言，保持理性、良好的互動。</a:t>
            </a:r>
          </a:p>
          <a:p>
            <a:pPr algn="just"/>
            <a:r>
              <a:rPr lang="zh-TW" altLang="en-US" dirty="0"/>
              <a:t>只針對客觀事實評論，勿使用情緒性字眼、或進行人身攻擊。</a:t>
            </a:r>
          </a:p>
          <a:p>
            <a:pPr algn="just"/>
            <a:r>
              <a:rPr lang="zh-TW" altLang="en-US" dirty="0"/>
              <a:t>不在評論中隨意透漏個人或他人的隱私與個資。</a:t>
            </a:r>
          </a:p>
          <a:p>
            <a:pPr algn="just"/>
            <a:r>
              <a:rPr lang="zh-TW" altLang="en-US" dirty="0"/>
              <a:t>查詢評論時，正反兩面的評價都應檢視，確保資訊的完整性。</a:t>
            </a:r>
            <a:endParaRPr lang="en-US" altLang="zh-TW" dirty="0"/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A882264A-CAE0-7B37-BE6E-76C24A0143D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999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zh-TW" altLang="en-US" dirty="0"/>
              <a:t>網路交友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37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6" y="980405"/>
            <a:ext cx="7775520" cy="54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：網路交友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8326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6" y="2703078"/>
            <a:ext cx="5587456" cy="393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：網路交友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網路交友有什麼吸引人的地方？為什麼會讓人沉溺？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478582" y="2493690"/>
            <a:ext cx="5544616" cy="3672408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網路交友跨越時空限制，能結交各式各樣的朋友，加上方便隱匿缺點、彰顯較好的一面，因此容易吸引人沉迷。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3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6" y="2703078"/>
            <a:ext cx="5587456" cy="393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：網路交友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網路交友可能有什麼風險？應如何預防？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478582" y="2501355"/>
            <a:ext cx="5544616" cy="381642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可能會遭遇隱私洩漏、網路詐騙等。預防網路交友風險，應秉持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不沉迷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不曝露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（如隱密個資）、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不私下交往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（見面時協伴同行）。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9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34963" y="1845618"/>
            <a:ext cx="9360643" cy="446449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chemeClr val="accent1"/>
                </a:solidFill>
              </a:rPr>
              <a:t>私行拘禁</a:t>
            </a:r>
            <a:r>
              <a:rPr lang="zh-TW" altLang="en-US" dirty="0"/>
              <a:t>或以其他非法方法，</a:t>
            </a:r>
            <a:r>
              <a:rPr lang="zh-TW" altLang="en-US" b="1" dirty="0">
                <a:solidFill>
                  <a:schemeClr val="accent1"/>
                </a:solidFill>
              </a:rPr>
              <a:t>剝奪人之行動自由者</a:t>
            </a:r>
            <a:r>
              <a:rPr lang="zh-TW" altLang="en-US" dirty="0"/>
              <a:t>，處五年以下有期徒刑、拘役或九千元以下罰金。</a:t>
            </a:r>
            <a:endParaRPr lang="en-US" altLang="zh-TW" dirty="0"/>
          </a:p>
          <a:p>
            <a:pPr algn="just"/>
            <a:r>
              <a:rPr lang="zh-TW" altLang="en-US" dirty="0"/>
              <a:t>因而致人於死者，處無期徒刑或七年以上有期徒刑；致重傷者，處三年以上十年以下有期徒刑。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302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45482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網路交友安全守則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360643" cy="5234356"/>
          </a:xfrm>
        </p:spPr>
        <p:txBody>
          <a:bodyPr/>
          <a:lstStyle/>
          <a:p>
            <a:pPr algn="just"/>
            <a:r>
              <a:rPr lang="zh-TW" altLang="en-US" dirty="0"/>
              <a:t>不輕易將</a:t>
            </a:r>
            <a:r>
              <a:rPr lang="zh-TW" altLang="en-US" b="1" dirty="0">
                <a:solidFill>
                  <a:srgbClr val="0070C0"/>
                </a:solidFill>
              </a:rPr>
              <a:t>個人資料（姓名、電話、地址等）</a:t>
            </a:r>
            <a:r>
              <a:rPr lang="zh-TW" altLang="en-US" dirty="0"/>
              <a:t>告訴網友。</a:t>
            </a:r>
          </a:p>
          <a:p>
            <a:pPr algn="just"/>
            <a:r>
              <a:rPr lang="zh-TW" altLang="en-US" dirty="0"/>
              <a:t>留意手機</a:t>
            </a:r>
            <a:r>
              <a:rPr lang="zh-TW" altLang="en-US" b="1" dirty="0">
                <a:solidFill>
                  <a:srgbClr val="0070C0"/>
                </a:solidFill>
              </a:rPr>
              <a:t>定位功能</a:t>
            </a:r>
            <a:r>
              <a:rPr lang="zh-TW" altLang="en-US" dirty="0"/>
              <a:t>，以免洩漏所在位置。</a:t>
            </a:r>
          </a:p>
          <a:p>
            <a:pPr algn="just"/>
            <a:r>
              <a:rPr lang="zh-TW" altLang="en-US" dirty="0"/>
              <a:t>避免與網友</a:t>
            </a:r>
            <a:r>
              <a:rPr lang="zh-TW" altLang="en-US" b="1" dirty="0">
                <a:solidFill>
                  <a:srgbClr val="0070C0"/>
                </a:solidFill>
              </a:rPr>
              <a:t>單獨邀約</a:t>
            </a:r>
            <a:r>
              <a:rPr lang="zh-TW" altLang="en-US" dirty="0"/>
              <a:t>，必要時請找人同行。</a:t>
            </a:r>
          </a:p>
          <a:p>
            <a:pPr algn="just"/>
            <a:r>
              <a:rPr lang="zh-TW" altLang="en-US" dirty="0"/>
              <a:t>不使用、不回覆具有</a:t>
            </a:r>
            <a:r>
              <a:rPr lang="zh-TW" altLang="en-US" b="1" dirty="0">
                <a:solidFill>
                  <a:schemeClr val="accent1"/>
                </a:solidFill>
              </a:rPr>
              <a:t>攻擊性或不雅的言論</a:t>
            </a:r>
            <a:r>
              <a:rPr lang="zh-TW" altLang="en-US" dirty="0"/>
              <a:t>，必要時請家長或老師協助處理。</a:t>
            </a:r>
            <a:endParaRPr lang="en-US" altLang="zh-TW" dirty="0"/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5053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zh-TW" altLang="en-US" dirty="0"/>
              <a:t>網路詐騙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969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6" y="980404"/>
            <a:ext cx="7775520" cy="54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5</a:t>
            </a:r>
            <a:r>
              <a:rPr lang="zh-TW" altLang="en-US" dirty="0"/>
              <a:t>：網路詐騙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418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6" y="2703078"/>
            <a:ext cx="5587456" cy="39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5</a:t>
            </a:r>
            <a:r>
              <a:rPr lang="zh-TW" altLang="en-US" dirty="0"/>
              <a:t>：網路詐騙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你有親友接過詐騙電話或訊息嗎？有什麼因應之道？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478582" y="2493690"/>
            <a:ext cx="5544616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若收到親友匯款借貸訊息，務必直接與本人聯繫確認。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收到可疑電話或訊息時，可以撥打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165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反詐騙專線求助。</a:t>
            </a: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60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zh-TW" altLang="en-US" dirty="0"/>
              <a:t>網路成癮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9328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6" y="2703078"/>
            <a:ext cx="5587456" cy="39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5</a:t>
            </a:r>
            <a:r>
              <a:rPr lang="zh-TW" altLang="en-US" dirty="0"/>
              <a:t>：網路詐騙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如何保護個人帳號，避免帳號被盜而波及親友被騙？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478582" y="2493690"/>
            <a:ext cx="5184576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indent="-1254125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預防：設定高安全性密碼、不隨意公開個資、</a:t>
            </a:r>
            <a:b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不與陌生人傳訊息。</a:t>
            </a:r>
          </a:p>
          <a:p>
            <a:pPr marL="1254125" indent="-1254125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保護：提高警覺、不貪便宜、不點擊不明的連結。</a:t>
            </a: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46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34963" y="1845618"/>
            <a:ext cx="8784579" cy="4464496"/>
          </a:xfrm>
        </p:spPr>
        <p:txBody>
          <a:bodyPr/>
          <a:lstStyle/>
          <a:p>
            <a:pPr algn="just"/>
            <a:r>
              <a:rPr lang="zh-TW" altLang="en-US" dirty="0"/>
              <a:t>意圖為自己或第三人不法之所有，以詐術使人將本人或第三人之物交付者，處五年以下有期徒刑、拘役或科或併科五十萬元以下罰金。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339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4015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常見網路詐騙手法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212817" cy="5306364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購物詐騙</a:t>
            </a:r>
            <a:r>
              <a:rPr lang="en-US" altLang="zh-TW" dirty="0"/>
              <a:t>】</a:t>
            </a:r>
          </a:p>
          <a:p>
            <a:pPr marL="534988" indent="0" algn="just">
              <a:buNone/>
            </a:pPr>
            <a:r>
              <a:rPr lang="zh-TW" altLang="en-US" dirty="0"/>
              <a:t>付款後</a:t>
            </a:r>
            <a:r>
              <a:rPr lang="zh-TW" altLang="en-US" b="1" dirty="0">
                <a:solidFill>
                  <a:srgbClr val="0070C0"/>
                </a:solidFill>
              </a:rPr>
              <a:t>賣家失聯</a:t>
            </a:r>
            <a:r>
              <a:rPr lang="zh-TW" altLang="en-US" dirty="0"/>
              <a:t>或收到與照片</a:t>
            </a:r>
            <a:r>
              <a:rPr lang="zh-TW" altLang="en-US" b="1" dirty="0">
                <a:solidFill>
                  <a:srgbClr val="0070C0"/>
                </a:solidFill>
              </a:rPr>
              <a:t>不符的商品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14295" indent="0" algn="just">
              <a:buNone/>
            </a:pPr>
            <a:r>
              <a:rPr lang="en-US" altLang="zh-TW" dirty="0"/>
              <a:t>【</a:t>
            </a:r>
            <a:r>
              <a:rPr lang="zh-TW" altLang="en-US" dirty="0"/>
              <a:t>遊戲點數詐騙</a:t>
            </a:r>
            <a:r>
              <a:rPr lang="en-US" altLang="zh-TW" dirty="0"/>
              <a:t>】</a:t>
            </a:r>
          </a:p>
          <a:p>
            <a:pPr marL="534988" indent="0" algn="just">
              <a:buNone/>
            </a:pPr>
            <a:r>
              <a:rPr lang="zh-TW" altLang="en-US" dirty="0"/>
              <a:t>經由</a:t>
            </a:r>
            <a:r>
              <a:rPr lang="zh-TW" altLang="en-US" b="1" dirty="0">
                <a:solidFill>
                  <a:srgbClr val="0070C0"/>
                </a:solidFill>
              </a:rPr>
              <a:t>色誘、詐騙、恐嚇</a:t>
            </a:r>
            <a:r>
              <a:rPr lang="zh-TW" altLang="en-US" dirty="0"/>
              <a:t>等手段，要求利用</a:t>
            </a:r>
            <a:r>
              <a:rPr lang="zh-TW" altLang="en-US" b="1" dirty="0">
                <a:solidFill>
                  <a:schemeClr val="accent1"/>
                </a:solidFill>
              </a:rPr>
              <a:t>遊戲點數</a:t>
            </a:r>
            <a:r>
              <a:rPr lang="zh-TW" altLang="en-US" dirty="0"/>
              <a:t>進行借貸或交易。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95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常見網路詐騙手法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8928595" cy="5306364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分期付款詐騙</a:t>
            </a:r>
            <a:r>
              <a:rPr lang="en-US" altLang="zh-TW" dirty="0"/>
              <a:t>】</a:t>
            </a:r>
          </a:p>
          <a:p>
            <a:pPr marL="627063" indent="0" algn="just">
              <a:buNone/>
            </a:pPr>
            <a:r>
              <a:rPr lang="zh-TW" altLang="en-US" dirty="0"/>
              <a:t>歹徒假冒賣家名義，謊稱訂單發生錯誤，要求操作銀行自動櫃員機</a:t>
            </a:r>
            <a:r>
              <a:rPr lang="zh-TW" altLang="en-US" b="1" dirty="0">
                <a:solidFill>
                  <a:srgbClr val="0070C0"/>
                </a:solidFill>
              </a:rPr>
              <a:t>（</a:t>
            </a:r>
            <a:r>
              <a:rPr lang="en-US" altLang="zh-TW" b="1" dirty="0">
                <a:solidFill>
                  <a:srgbClr val="0070C0"/>
                </a:solidFill>
              </a:rPr>
              <a:t>ATM</a:t>
            </a:r>
            <a:r>
              <a:rPr lang="zh-TW" altLang="en-US" b="1" dirty="0">
                <a:solidFill>
                  <a:srgbClr val="0070C0"/>
                </a:solidFill>
              </a:rPr>
              <a:t>）解除分期付款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14295" indent="0" algn="just">
              <a:buNone/>
            </a:pPr>
            <a:r>
              <a:rPr lang="en-US" altLang="zh-TW" dirty="0"/>
              <a:t>【</a:t>
            </a:r>
            <a:r>
              <a:rPr lang="zh-TW" altLang="en-US" dirty="0"/>
              <a:t>其他常見詐騙模式</a:t>
            </a:r>
            <a:r>
              <a:rPr lang="en-US" altLang="zh-TW" dirty="0"/>
              <a:t>】</a:t>
            </a:r>
          </a:p>
          <a:p>
            <a:pPr marL="627063" indent="0" algn="just">
              <a:buNone/>
            </a:pPr>
            <a:r>
              <a:rPr lang="zh-TW" altLang="en-US" dirty="0"/>
              <a:t>詐騙簡訊、網路購物、網路交友、假中獎、打工陷阱等。</a:t>
            </a:r>
          </a:p>
          <a:p>
            <a:pPr marL="114295" indent="0">
              <a:buNone/>
            </a:pPr>
            <a:endParaRPr lang="zh-TW" altLang="en-US" sz="3200" dirty="0"/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82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838D7-2718-CCAB-6962-F9D5B4B3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C8296-A1E0-448C-8508-89D21D272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en-US" altLang="zh-TW" dirty="0"/>
              <a:t>AI </a:t>
            </a:r>
            <a:r>
              <a:rPr lang="zh-TW" altLang="en-US" dirty="0"/>
              <a:t>換臉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DDA7151-D1AE-AEC5-920F-48662E1FA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4" name="文字版面配置區 5">
            <a:extLst>
              <a:ext uri="{FF2B5EF4-FFF2-40B4-BE49-F238E27FC236}">
                <a16:creationId xmlns:a16="http://schemas.microsoft.com/office/drawing/2014/main" id="{3475122E-5741-78DE-28A4-438106930AD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81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0A98-517A-8F16-3BB6-CE08A67C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BDD0EAB-375E-5A91-E00D-1C995B17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5615" y="980404"/>
            <a:ext cx="7760766" cy="54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7C04FE-DC23-7BDF-2E8F-C9A7D85A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AI </a:t>
            </a:r>
            <a:r>
              <a:rPr lang="zh-TW" altLang="en-US" dirty="0"/>
              <a:t>換臉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779D42-7E6E-5E94-3041-DF14D3877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9B621504-9F11-1AAD-A0BB-98AA2E34B9E1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5643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3028E-2064-E7B7-2145-969086D1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0051244-BD70-27F7-47B5-252EE4AD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773" y="2800830"/>
            <a:ext cx="5567779" cy="39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8C530E-D9B9-CC9A-0B4F-41EEE8F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AI </a:t>
            </a:r>
            <a:r>
              <a:rPr lang="zh-TW" altLang="en-US" dirty="0"/>
              <a:t>換臉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8D56DD-8200-EBBA-6B0F-F3CC22789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使用別人的肖像作為營利可能會違反哪些法律？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5B4D2-D9BD-8A21-1F9F-C122DCBD3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9F8F38D-D1DC-8962-597B-B87AAE9152D9}"/>
              </a:ext>
            </a:extLst>
          </p:cNvPr>
          <p:cNvSpPr txBox="1">
            <a:spLocks/>
          </p:cNvSpPr>
          <p:nvPr/>
        </p:nvSpPr>
        <p:spPr>
          <a:xfrm>
            <a:off x="622598" y="2493338"/>
            <a:ext cx="5184576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可能違反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《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肖像權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》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與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《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個人資料保護法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》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，需負起毀損名譽或散布不實資訊等法律責任。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1DDC0D3B-E59C-DF08-3A93-6C0516A7B9C3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9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230-4D9A-B0A5-7A30-9A5030BB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A181566-77D0-1D95-AC5F-D2056279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1667" y="2709478"/>
            <a:ext cx="5567779" cy="39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2E527F3-6598-92D8-9548-67434979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AI </a:t>
            </a:r>
            <a:r>
              <a:rPr lang="zh-TW" altLang="en-US" dirty="0"/>
              <a:t>換臉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3B6E1F-F956-3AC9-5248-5C3EA43A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/>
              <a:t>AI </a:t>
            </a:r>
            <a:r>
              <a:rPr lang="zh-TW" altLang="en-US" dirty="0"/>
              <a:t>工具應該有哪些使用限制？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AA4C65-CD9A-1B4D-E243-5F473A99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6944E4F-3E12-2E86-4DA4-E305BD2A81E4}"/>
              </a:ext>
            </a:extLst>
          </p:cNvPr>
          <p:cNvSpPr txBox="1">
            <a:spLocks/>
          </p:cNvSpPr>
          <p:nvPr/>
        </p:nvSpPr>
        <p:spPr>
          <a:xfrm>
            <a:off x="334566" y="2493338"/>
            <a:ext cx="5760640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應禁止用於偽造、誤導或侵害他人隱私的行為，特別是在未經同意的換臉、合成聲音等用途上；平臺與使用者都應遵守倫理規範與法律，確保技術被正當使用。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FF40437A-0680-07D9-3045-56DD2E53EA8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8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6082-8901-A242-4789-AF6C64C4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A480A74-D2B6-02AF-D939-28A2F3D2A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8F10DB-4B2B-A893-CFC8-E25759C7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931742"/>
            <a:ext cx="8208515" cy="769860"/>
          </a:xfrm>
        </p:spPr>
        <p:txBody>
          <a:bodyPr/>
          <a:lstStyle/>
          <a:p>
            <a:pPr hangingPunct="0"/>
            <a:r>
              <a:rPr lang="en-US" altLang="zh-TW" dirty="0"/>
              <a:t>Deepfake</a:t>
            </a:r>
            <a:r>
              <a:rPr lang="zh-TW" altLang="en-US" dirty="0"/>
              <a:t>（深度偽造，簡稱深偽）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46EDCB6-C9D2-AC1E-D761-DF97FDA865E4}"/>
              </a:ext>
            </a:extLst>
          </p:cNvPr>
          <p:cNvSpPr txBox="1">
            <a:spLocks/>
          </p:cNvSpPr>
          <p:nvPr/>
        </p:nvSpPr>
        <p:spPr>
          <a:xfrm>
            <a:off x="270397" y="1773610"/>
            <a:ext cx="10865369" cy="34601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 hangingPunct="0">
              <a:buNone/>
            </a:pPr>
            <a:r>
              <a:rPr lang="zh-TW" altLang="en-US" sz="3200" spc="-150" dirty="0"/>
              <a:t>是</a:t>
            </a:r>
            <a:r>
              <a:rPr lang="en-US" altLang="zh-TW" sz="3200" spc="-150" dirty="0"/>
              <a:t>AI </a:t>
            </a:r>
            <a:r>
              <a:rPr lang="zh-TW" altLang="en-US" sz="3200" spc="-150" dirty="0"/>
              <a:t>透過深度學習（</a:t>
            </a:r>
            <a:r>
              <a:rPr lang="en-US" altLang="zh-TW" sz="3200" spc="-150" dirty="0"/>
              <a:t>deep learning</a:t>
            </a:r>
            <a:r>
              <a:rPr lang="zh-TW" altLang="en-US" sz="3200" spc="-150" dirty="0"/>
              <a:t>）生成偽造（</a:t>
            </a:r>
            <a:r>
              <a:rPr lang="en-US" altLang="zh-TW" sz="3200" spc="-150" dirty="0"/>
              <a:t>fake</a:t>
            </a:r>
            <a:r>
              <a:rPr lang="zh-TW" altLang="en-US" sz="3200" spc="-150" dirty="0"/>
              <a:t>）影音的技術。除了</a:t>
            </a:r>
            <a:r>
              <a:rPr lang="en-US" altLang="zh-TW" sz="3200" spc="-150" dirty="0"/>
              <a:t>AI </a:t>
            </a:r>
            <a:r>
              <a:rPr lang="zh-TW" altLang="en-US" sz="3200" spc="-150" dirty="0"/>
              <a:t>換臉， 還可以仿造特定人士的聲音和語調，生成相應的表情與嘴型，產出真假難辨的影片。</a:t>
            </a:r>
            <a:endParaRPr lang="en-US" altLang="zh-TW" sz="3200" spc="-150" dirty="0"/>
          </a:p>
          <a:p>
            <a:pPr marL="177800" indent="0" algn="just" hangingPunct="0">
              <a:buNone/>
            </a:pPr>
            <a:r>
              <a:rPr lang="zh-TW" altLang="en-US" sz="3200" spc="-150" dirty="0"/>
              <a:t>深偽技術若被濫用，將對社會安全構成威脅。世界各國正研擬監管措施，以防止其影響與危害。</a:t>
            </a:r>
            <a:endParaRPr lang="en-US" altLang="zh-TW" sz="3200" spc="-150" dirty="0"/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D9FE4F2C-46A4-FAE0-54F8-B27210FACE8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640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3F31E-FE9B-C8C9-CCD7-D5160C9B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35E0DD-00C0-56A9-6410-218A9D94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45618"/>
            <a:ext cx="8784579" cy="4464496"/>
          </a:xfrm>
        </p:spPr>
        <p:txBody>
          <a:bodyPr/>
          <a:lstStyle/>
          <a:p>
            <a:pPr algn="just"/>
            <a:r>
              <a:rPr lang="zh-TW" altLang="en-US" dirty="0"/>
              <a:t>無故以犯第三百三十九條詐欺罪而有下列情形之一者， 處一年以上七年以下有期徒刑， 得併科一百萬元以下罰金：</a:t>
            </a:r>
            <a:r>
              <a:rPr lang="en-US" altLang="zh-TW" dirty="0"/>
              <a:t>…</a:t>
            </a:r>
            <a:r>
              <a:rPr lang="zh-TW" altLang="en-US" dirty="0"/>
              <a:t>四、以電腦合成或其他科技方法製作關於他人不實影像、聲音或電磁紀錄之方法犯之。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625556-6E7A-DFAB-10B1-37141CAD4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E45C5E63-F0DA-47B8-F83B-27360319B2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339-4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2BA8E4F7-4FB5-62DE-3813-3B1B6A5F258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81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6" y="980406"/>
            <a:ext cx="7775520" cy="5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 dirty="0"/>
              <a:t>：網路成癮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87836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B3AF8-F77C-2A09-8965-2605480C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E1F01-EA29-4412-E76E-678B3A27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良好的</a:t>
            </a:r>
            <a:r>
              <a:rPr lang="en-US" altLang="zh-TW" dirty="0"/>
              <a:t>AI </a:t>
            </a:r>
            <a:r>
              <a:rPr lang="zh-TW" altLang="en-US" dirty="0"/>
              <a:t>工具使用原則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349456-C3F1-5A56-8EDA-FB15602BE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F8E14A0-0698-765A-31C1-F8A491307E8B}"/>
              </a:ext>
            </a:extLst>
          </p:cNvPr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ABA5EABA-0BF0-3618-62C3-D0778DAE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296747" cy="4514276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AI </a:t>
            </a:r>
            <a:r>
              <a:rPr lang="zh-TW" altLang="en-US" dirty="0"/>
              <a:t>工具中輸入的資訊都可能會存入</a:t>
            </a:r>
            <a:r>
              <a:rPr lang="en-US" altLang="zh-TW" dirty="0"/>
              <a:t>AI </a:t>
            </a:r>
            <a:r>
              <a:rPr lang="zh-TW" altLang="en-US" dirty="0"/>
              <a:t>資料庫中，若涉及機密或個資，應小心謹慎。</a:t>
            </a:r>
          </a:p>
          <a:p>
            <a:r>
              <a:rPr lang="zh-TW" altLang="en-US" dirty="0"/>
              <a:t>不盡信</a:t>
            </a:r>
            <a:r>
              <a:rPr lang="en-US" altLang="zh-TW" dirty="0"/>
              <a:t>AI </a:t>
            </a:r>
            <a:r>
              <a:rPr lang="zh-TW" altLang="en-US" dirty="0"/>
              <a:t>產生的內容，應保持自身判斷力，審慎評估與使用。</a:t>
            </a:r>
          </a:p>
          <a:p>
            <a:r>
              <a:rPr lang="zh-TW" altLang="en-US" dirty="0"/>
              <a:t>不將</a:t>
            </a:r>
            <a:r>
              <a:rPr lang="en-US" altLang="zh-TW" dirty="0"/>
              <a:t>AI </a:t>
            </a:r>
            <a:r>
              <a:rPr lang="zh-TW" altLang="en-US" dirty="0"/>
              <a:t>使用於非法用途，不製造虛假內容。</a:t>
            </a: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8155B76C-B8BB-126C-A9F2-86BD7A5A159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4267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zh-TW" altLang="en-US" dirty="0"/>
              <a:t>惡意程式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1002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38" y="980404"/>
            <a:ext cx="7775520" cy="54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7</a:t>
            </a:r>
            <a:r>
              <a:rPr lang="zh-TW" altLang="en-US" dirty="0"/>
              <a:t>：惡意程式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5484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81" y="2800830"/>
            <a:ext cx="5578363" cy="39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7</a:t>
            </a:r>
            <a:r>
              <a:rPr lang="zh-TW" altLang="en-US" dirty="0"/>
              <a:t>：惡意程式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使用盜版軟體可能帶來什麼潛在風險？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622598" y="2493338"/>
            <a:ext cx="5184576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使用盜版軟體可能會讓電腦中毒、個資洩漏、流氓軟體占用儲存空間，還可能因為侵害他人智慧財產，因此觸犯法律。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358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5" y="2709478"/>
            <a:ext cx="5578363" cy="39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7</a:t>
            </a:r>
            <a:r>
              <a:rPr lang="zh-TW" altLang="en-US" dirty="0"/>
              <a:t>：惡意程式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要如何保護我們的資訊安全？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493338"/>
            <a:ext cx="5760640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indent="-1254125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預防：定期更改密碼、資料備份、不隨意留下個資、不安裝不明軟體。</a:t>
            </a:r>
          </a:p>
          <a:p>
            <a:pPr marL="1254125" indent="-1254125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保護：開啟防火牆、安裝防毒、軟體保持更新。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2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467297-28A0-4753-9590-F37088C9E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931742"/>
            <a:ext cx="8208515" cy="769860"/>
          </a:xfrm>
        </p:spPr>
        <p:txBody>
          <a:bodyPr/>
          <a:lstStyle/>
          <a:p>
            <a:pPr hangingPunct="0"/>
            <a:r>
              <a:rPr lang="zh-TW" altLang="en-US" dirty="0"/>
              <a:t>駭客（</a:t>
            </a:r>
            <a:r>
              <a:rPr lang="en-US" altLang="zh-TW" dirty="0"/>
              <a:t>Hacker</a:t>
            </a:r>
            <a:r>
              <a:rPr lang="zh-TW" altLang="en-US" dirty="0"/>
              <a:t>）與劊客（</a:t>
            </a:r>
            <a:r>
              <a:rPr lang="en-US" altLang="zh-TW" dirty="0"/>
              <a:t>Cracker</a:t>
            </a:r>
            <a:r>
              <a:rPr lang="zh-TW" altLang="en-US" dirty="0"/>
              <a:t>）：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334566" y="5518026"/>
            <a:ext cx="11304984" cy="7200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 hangingPunct="0">
              <a:buNone/>
            </a:pPr>
            <a:r>
              <a:rPr lang="zh-TW" altLang="en-US" sz="3200" spc="-150" dirty="0"/>
              <a:t>新聞媒體常將兩者混用， 現今多以「駭客」代表電腦犯罪者。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270397" y="1773610"/>
            <a:ext cx="5104729" cy="34601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 hangingPunct="0">
              <a:buNone/>
            </a:pPr>
            <a:r>
              <a:rPr lang="zh-TW" altLang="en-US" sz="3200" b="1" spc="-150" dirty="0">
                <a:solidFill>
                  <a:schemeClr val="tx2"/>
                </a:solidFill>
              </a:rPr>
              <a:t>駭客</a:t>
            </a:r>
            <a:endParaRPr lang="en-US" altLang="zh-TW" sz="3200" b="1" spc="-150" dirty="0"/>
          </a:p>
          <a:p>
            <a:pPr marL="177800" indent="0" algn="just" hangingPunct="0">
              <a:buNone/>
            </a:pPr>
            <a:r>
              <a:rPr lang="zh-TW" altLang="en-US" sz="3200" b="1" spc="-150" dirty="0">
                <a:solidFill>
                  <a:schemeClr val="accent1"/>
                </a:solidFill>
              </a:rPr>
              <a:t>熱衷鑽研程式</a:t>
            </a:r>
            <a:r>
              <a:rPr lang="zh-TW" altLang="en-US" sz="3200" spc="-150" dirty="0"/>
              <a:t>的人，不一定帶有負面意涵。</a:t>
            </a:r>
            <a:endParaRPr lang="en-US" altLang="zh-TW" sz="3200" spc="-150" dirty="0"/>
          </a:p>
          <a:p>
            <a:pPr marL="177800" indent="0" algn="just" hangingPunct="0">
              <a:buNone/>
            </a:pPr>
            <a:r>
              <a:rPr lang="zh-TW" altLang="en-US" sz="3200" spc="-150" dirty="0"/>
              <a:t>例如「駭客松」是一種駭客共同創作軟體的正向活動。</a:t>
            </a:r>
            <a:endParaRPr lang="en-US" altLang="zh-TW" sz="3200" spc="-15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5771034" y="1773610"/>
            <a:ext cx="6156820" cy="34601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 hangingPunct="0">
              <a:buNone/>
            </a:pPr>
            <a:r>
              <a:rPr lang="zh-TW" altLang="en-US" sz="3200" b="1" spc="-150" dirty="0">
                <a:solidFill>
                  <a:schemeClr val="tx2"/>
                </a:solidFill>
              </a:rPr>
              <a:t>劊客</a:t>
            </a:r>
            <a:endParaRPr lang="en-US" altLang="zh-TW" sz="3200" b="1" spc="-150" dirty="0">
              <a:solidFill>
                <a:schemeClr val="tx2"/>
              </a:solidFill>
            </a:endParaRPr>
          </a:p>
          <a:p>
            <a:pPr marL="177800" indent="0" algn="just" hangingPunct="0">
              <a:buNone/>
            </a:pPr>
            <a:r>
              <a:rPr lang="zh-TW" altLang="en-US" sz="3200" b="1" spc="-150" dirty="0">
                <a:solidFill>
                  <a:schemeClr val="accent1"/>
                </a:solidFill>
              </a:rPr>
              <a:t>蓄意破壞他人系統</a:t>
            </a:r>
            <a:r>
              <a:rPr lang="zh-TW" altLang="en-US" sz="3200" spc="-150" dirty="0"/>
              <a:t>的電腦犯罪者。</a:t>
            </a:r>
            <a:endParaRPr lang="en-US" altLang="zh-TW" sz="3200" spc="-150" dirty="0"/>
          </a:p>
          <a:p>
            <a:pPr marL="177800" indent="0" algn="just" hangingPunct="0">
              <a:buNone/>
            </a:pPr>
            <a:r>
              <a:rPr lang="zh-TW" altLang="en-US" sz="3200" spc="-150" dirty="0"/>
              <a:t>其行為試圖惡意或非法破解程式、系統或網路，進而竊盜、毀損或使其癱瘓。</a:t>
            </a:r>
            <a:endParaRPr lang="en-US" altLang="zh-TW" sz="3200" spc="-15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5591150" y="1773610"/>
            <a:ext cx="0" cy="3460114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07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34963" y="1845618"/>
            <a:ext cx="8784579" cy="4464496"/>
          </a:xfrm>
        </p:spPr>
        <p:txBody>
          <a:bodyPr/>
          <a:lstStyle/>
          <a:p>
            <a:pPr algn="just"/>
            <a:r>
              <a:rPr lang="zh-TW" altLang="en-US" dirty="0"/>
              <a:t>無故以電腦程式或其他電磁方式干擾他人電腦或其相關設備，致生損害於公眾或他人者，處三年以下有期徒刑、拘役或科或併科三十萬元以下罰金。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360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02530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維護資訊安全的使用習慣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296747" cy="4514276"/>
          </a:xfrm>
        </p:spPr>
        <p:txBody>
          <a:bodyPr/>
          <a:lstStyle/>
          <a:p>
            <a:r>
              <a:rPr lang="zh-TW" altLang="en-US" dirty="0"/>
              <a:t>安裝</a:t>
            </a:r>
            <a:r>
              <a:rPr lang="zh-TW" altLang="en-US" b="1" dirty="0">
                <a:solidFill>
                  <a:schemeClr val="accent1"/>
                </a:solidFill>
              </a:rPr>
              <a:t>防毒軟體</a:t>
            </a:r>
            <a:r>
              <a:rPr lang="zh-TW" altLang="en-US" dirty="0"/>
              <a:t>；</a:t>
            </a:r>
            <a:br>
              <a:rPr lang="en-US" altLang="zh-TW" dirty="0"/>
            </a:br>
            <a:r>
              <a:rPr lang="zh-TW" altLang="en-US" dirty="0"/>
              <a:t>下載與開啟檔案前，先以防毒軟體進行掃描。</a:t>
            </a:r>
            <a:endParaRPr lang="en-US" altLang="zh-TW" dirty="0"/>
          </a:p>
          <a:p>
            <a:r>
              <a:rPr lang="zh-TW" altLang="en-US" dirty="0"/>
              <a:t>不下載</a:t>
            </a:r>
            <a:r>
              <a:rPr lang="zh-TW" altLang="en-US" b="1" dirty="0">
                <a:solidFill>
                  <a:schemeClr val="accent1"/>
                </a:solidFill>
              </a:rPr>
              <a:t>來歷不明的檔案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不瀏覽</a:t>
            </a:r>
            <a:r>
              <a:rPr lang="zh-TW" altLang="en-US" b="1" dirty="0">
                <a:solidFill>
                  <a:schemeClr val="accent1"/>
                </a:solidFill>
              </a:rPr>
              <a:t>不明來源</a:t>
            </a:r>
            <a:r>
              <a:rPr lang="zh-TW" altLang="en-US" dirty="0"/>
              <a:t>所傳送的網頁連結。</a:t>
            </a:r>
          </a:p>
          <a:p>
            <a:r>
              <a:rPr lang="zh-TW" altLang="en-US" dirty="0"/>
              <a:t>軟體安裝的過程中應注意</a:t>
            </a:r>
            <a:r>
              <a:rPr lang="zh-TW" altLang="en-US" b="1" dirty="0">
                <a:solidFill>
                  <a:schemeClr val="accent1"/>
                </a:solidFill>
              </a:rPr>
              <a:t>是否附帶安裝其他軟體</a:t>
            </a:r>
            <a:r>
              <a:rPr lang="zh-TW" altLang="en-US" dirty="0"/>
              <a:t>，如不需要，請取消勾選。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90104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網路禮儀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15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00603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A946B-0CC3-4C56-9710-D38ECBE7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網路禮儀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796AE-89F2-4923-AC41-79C827CB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616227" cy="5521446"/>
          </a:xfrm>
        </p:spPr>
        <p:txBody>
          <a:bodyPr/>
          <a:lstStyle/>
          <a:p>
            <a:r>
              <a:rPr lang="zh-TW" altLang="en-US" b="1" dirty="0"/>
              <a:t>尊重他人、謹慎發言</a:t>
            </a:r>
            <a:br>
              <a:rPr lang="en-US" altLang="zh-TW" b="1" dirty="0"/>
            </a:br>
            <a:r>
              <a:rPr lang="zh-TW" altLang="en-US" dirty="0"/>
              <a:t>應</a:t>
            </a:r>
            <a:r>
              <a:rPr lang="zh-TW" altLang="en-US" b="1" dirty="0">
                <a:solidFill>
                  <a:srgbClr val="0070C0"/>
                </a:solidFill>
              </a:rPr>
              <a:t>保持友善理性</a:t>
            </a:r>
            <a:r>
              <a:rPr lang="zh-TW" altLang="en-US" dirty="0"/>
              <a:t>，不隨意謾罵、嘲諷他人，並</a:t>
            </a:r>
            <a:r>
              <a:rPr lang="zh-TW" altLang="en-US" b="1" dirty="0">
                <a:solidFill>
                  <a:srgbClr val="0070C0"/>
                </a:solidFill>
              </a:rPr>
              <a:t>尊重他人不同的意見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zh-TW" altLang="en-US" dirty="0"/>
              <a:t>提問前應先搜尋是否有相關的問題與回答，</a:t>
            </a:r>
            <a:r>
              <a:rPr lang="zh-TW" altLang="en-US" b="1" dirty="0">
                <a:solidFill>
                  <a:srgbClr val="0070C0"/>
                </a:solidFill>
              </a:rPr>
              <a:t>避免重複問答</a:t>
            </a:r>
            <a:r>
              <a:rPr lang="zh-TW" altLang="en-US" dirty="0"/>
              <a:t>，造成網路資源的浪費。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71FD44-EC67-4AD7-8AA3-CE3EFA2E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F6C6A1EB-64FD-4657-9A0C-6C99A407D473}"/>
              </a:ext>
            </a:extLst>
          </p:cNvPr>
          <p:cNvSpPr txBox="1">
            <a:spLocks/>
          </p:cNvSpPr>
          <p:nvPr/>
        </p:nvSpPr>
        <p:spPr>
          <a:xfrm>
            <a:off x="334566" y="2349674"/>
            <a:ext cx="6205885" cy="3679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15</a:t>
            </a:r>
            <a:endParaRPr lang="zh-HK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45" y="1798462"/>
            <a:ext cx="5594400" cy="39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8" y="2703078"/>
            <a:ext cx="5602214" cy="39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/>
              <a:t>：網路成癮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不停滑手機，對我們的身心或人際關係有什麼影響？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421682"/>
            <a:ext cx="5760640" cy="396044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身體影響：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長期低頭使用手機，容易出現不良的前傾姿勢，對脖子造成負擔；而用眼過度，可能引發乾眼症、飛蚊症等眼部疾病。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59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A946B-0CC3-4C56-9710-D38ECBE7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網路禮儀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796AE-89F2-4923-AC41-79C827CB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616000" cy="5521446"/>
          </a:xfrm>
        </p:spPr>
        <p:txBody>
          <a:bodyPr/>
          <a:lstStyle/>
          <a:p>
            <a:r>
              <a:rPr lang="zh-TW" altLang="en-US" b="1" dirty="0"/>
              <a:t>用字精準正確：</a:t>
            </a:r>
            <a:br>
              <a:rPr lang="en-US" altLang="zh-TW" b="1" dirty="0"/>
            </a:br>
            <a:r>
              <a:rPr lang="zh-TW" altLang="en-US" dirty="0"/>
              <a:t>以</a:t>
            </a:r>
            <a:r>
              <a:rPr lang="zh-TW" altLang="en-US" b="1" dirty="0">
                <a:solidFill>
                  <a:srgbClr val="0070C0"/>
                </a:solidFill>
              </a:rPr>
              <a:t>簡潔、正確的文字</a:t>
            </a:r>
            <a:r>
              <a:rPr lang="zh-TW" altLang="en-US" dirty="0"/>
              <a:t>來傳遞訊息。</a:t>
            </a:r>
            <a:br>
              <a:rPr lang="en-US" altLang="zh-TW" dirty="0"/>
            </a:br>
            <a:r>
              <a:rPr lang="zh-TW" altLang="en-US" dirty="0"/>
              <a:t>網路上流行以圖像或符號來取代文字，但使用時應力求</a:t>
            </a:r>
            <a:r>
              <a:rPr lang="zh-TW" altLang="en-US" b="1" dirty="0">
                <a:solidFill>
                  <a:srgbClr val="0070C0"/>
                </a:solidFill>
              </a:rPr>
              <a:t>正確表達內容</a:t>
            </a:r>
            <a:r>
              <a:rPr lang="zh-TW" altLang="en-US" dirty="0"/>
              <a:t>，以免讓對方產生誤解。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71FD44-EC67-4AD7-8AA3-CE3EFA2E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F6C6A1EB-64FD-4657-9A0C-6C99A407D473}"/>
              </a:ext>
            </a:extLst>
          </p:cNvPr>
          <p:cNvSpPr txBox="1">
            <a:spLocks/>
          </p:cNvSpPr>
          <p:nvPr/>
        </p:nvSpPr>
        <p:spPr>
          <a:xfrm>
            <a:off x="334566" y="2349674"/>
            <a:ext cx="6205885" cy="3679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15</a:t>
            </a:r>
            <a:endParaRPr lang="zh-HK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1805917"/>
            <a:ext cx="5594400" cy="38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A946B-0CC3-4C56-9710-D38ECBE7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網路禮儀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796AE-89F2-4923-AC41-79C827CB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616000" cy="5521446"/>
          </a:xfrm>
        </p:spPr>
        <p:txBody>
          <a:bodyPr/>
          <a:lstStyle/>
          <a:p>
            <a:r>
              <a:rPr lang="zh-TW" altLang="en-US" b="1" dirty="0"/>
              <a:t>不隨意轉發訊息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zh-TW" altLang="en-US" dirty="0"/>
              <a:t>通訊軟體上充斥著未經查證的謠言或夾帶惡意連結的訊息，應做到「</a:t>
            </a:r>
            <a:r>
              <a:rPr lang="zh-TW" altLang="en-US" b="1" dirty="0">
                <a:solidFill>
                  <a:srgbClr val="0070C0"/>
                </a:solidFill>
              </a:rPr>
              <a:t>不經查證絕不轉發</a:t>
            </a:r>
            <a:r>
              <a:rPr lang="zh-TW" altLang="en-US" dirty="0"/>
              <a:t>」，以保障自己與親友的資訊安全。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71FD44-EC67-4AD7-8AA3-CE3EFA2E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F6C6A1EB-64FD-4657-9A0C-6C99A407D473}"/>
              </a:ext>
            </a:extLst>
          </p:cNvPr>
          <p:cNvSpPr txBox="1">
            <a:spLocks/>
          </p:cNvSpPr>
          <p:nvPr/>
        </p:nvSpPr>
        <p:spPr>
          <a:xfrm>
            <a:off x="334566" y="2349674"/>
            <a:ext cx="6205885" cy="3679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15</a:t>
            </a:r>
            <a:endParaRPr lang="zh-HK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26" y="1773610"/>
            <a:ext cx="5594400" cy="39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資訊倫理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83850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345924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dirty="0"/>
              <a:t>想一想，你知道哪些新的產品或服務，曾因法律來不及制定、缺乏管理而造成社會問題？</a:t>
            </a:r>
            <a:endParaRPr lang="en-US" altLang="zh-TW" dirty="0"/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334566" y="2349674"/>
            <a:ext cx="9505056" cy="4103514"/>
          </a:xfrm>
        </p:spPr>
        <p:txBody>
          <a:bodyPr/>
          <a:lstStyle/>
          <a:p>
            <a:r>
              <a:rPr lang="zh-TW" altLang="en-US" dirty="0"/>
              <a:t>共享經濟如</a:t>
            </a:r>
            <a:r>
              <a:rPr lang="en-US" altLang="zh-TW" dirty="0"/>
              <a:t>Uber</a:t>
            </a:r>
            <a:r>
              <a:rPr lang="zh-TW" altLang="en-US" dirty="0"/>
              <a:t>、</a:t>
            </a:r>
            <a:r>
              <a:rPr lang="en-US" altLang="zh-TW" dirty="0" err="1"/>
              <a:t>oBike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en-US" altLang="zh-TW" dirty="0" err="1"/>
              <a:t>oBike</a:t>
            </a:r>
            <a:r>
              <a:rPr lang="zh-TW" altLang="en-US" dirty="0"/>
              <a:t>標榜「騎到哪、停到哪」，大量放置可租借的單車，但隨後各地開始出現棄置、違規停車、佔用機車位的亂象。</a:t>
            </a:r>
            <a:br>
              <a:rPr lang="en-US" altLang="zh-TW" dirty="0"/>
            </a:br>
            <a:r>
              <a:rPr lang="zh-TW" altLang="en-US" sz="2800" dirty="0">
                <a:solidFill>
                  <a:srgbClr val="0070C0"/>
                </a:solidFill>
                <a:hlinkClick r:id="rId2"/>
              </a:rPr>
              <a:t>參考新聞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23324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5" y="909514"/>
            <a:ext cx="11450463" cy="1368152"/>
          </a:xfrm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r>
              <a:rPr lang="zh-TW" altLang="en-US" dirty="0"/>
              <a:t>想一想，如果沒有適用的法律，我們應該如何維護社會的秩序？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7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334566" y="2349674"/>
            <a:ext cx="10729192" cy="4103514"/>
          </a:xfrm>
        </p:spPr>
        <p:txBody>
          <a:bodyPr/>
          <a:lstStyle/>
          <a:p>
            <a:pPr algn="just"/>
            <a:r>
              <a:rPr lang="zh-TW" altLang="en-US" dirty="0"/>
              <a:t>社會秩序仰賴全民共同監督及維護，做任何事時不因尚無法律規範就任意妄為，秉持「不侵害他人權利」的想法，就能共同保持穩定的社會秩序。</a:t>
            </a:r>
            <a:endParaRPr lang="en-US" altLang="zh-TW" dirty="0"/>
          </a:p>
          <a:p>
            <a:pPr algn="just"/>
            <a:r>
              <a:rPr lang="zh-TW" altLang="en-US" dirty="0"/>
              <a:t>此外，可利用網路平臺</a:t>
            </a:r>
            <a:r>
              <a:rPr lang="zh-TW" altLang="en-US" sz="2400" dirty="0">
                <a:solidFill>
                  <a:schemeClr val="tx2"/>
                </a:solidFill>
              </a:rPr>
              <a:t>（</a:t>
            </a:r>
            <a:r>
              <a:rPr lang="en-US" altLang="zh-TW" sz="2400" dirty="0" err="1">
                <a:solidFill>
                  <a:schemeClr val="tx2"/>
                </a:solidFill>
                <a:hlinkClick r:id="rId3"/>
              </a:rPr>
              <a:t>vTaiwan</a:t>
            </a:r>
            <a:r>
              <a:rPr lang="zh-TW" altLang="en-US" sz="2400" dirty="0">
                <a:solidFill>
                  <a:schemeClr val="tx2"/>
                </a:solidFill>
              </a:rPr>
              <a:t>、</a:t>
            </a:r>
            <a:r>
              <a:rPr lang="zh-TW" altLang="en-US" sz="2400" dirty="0">
                <a:solidFill>
                  <a:schemeClr val="tx2"/>
                </a:solidFill>
                <a:hlinkClick r:id="rId4"/>
              </a:rPr>
              <a:t>公共政策網路參與平臺網址</a:t>
            </a:r>
            <a:r>
              <a:rPr lang="zh-TW" altLang="en-US" sz="2400" dirty="0">
                <a:solidFill>
                  <a:schemeClr val="tx2"/>
                </a:solidFill>
              </a:rPr>
              <a:t>）</a:t>
            </a:r>
            <a:r>
              <a:rPr lang="zh-TW" altLang="en-US" dirty="0"/>
              <a:t>提案連署，促進執政者修法或立法。</a:t>
            </a:r>
            <a:endParaRPr lang="en-US" altLang="zh-TW" dirty="0"/>
          </a:p>
          <a:p>
            <a:pPr algn="just"/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8091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C31FA-32F3-4E7F-A0CB-9FE0A147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資訊倫理的四大議題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A0243E-8468-4ECA-99F3-26051CD5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76867" cy="5521446"/>
          </a:xfrm>
        </p:spPr>
        <p:txBody>
          <a:bodyPr/>
          <a:lstStyle/>
          <a:p>
            <a:r>
              <a:rPr lang="zh-TW" altLang="en-US" dirty="0"/>
              <a:t>倫理道德是</a:t>
            </a:r>
            <a:r>
              <a:rPr lang="zh-TW" altLang="en-US" b="1" dirty="0">
                <a:solidFill>
                  <a:srgbClr val="0070C0"/>
                </a:solidFill>
              </a:rPr>
              <a:t>社會公認的規範</a:t>
            </a:r>
            <a:r>
              <a:rPr lang="zh-TW" altLang="en-US" dirty="0"/>
              <a:t>，可作為衡量行為是否正當的標準，但倫理道德不像法律具有強制性。</a:t>
            </a:r>
          </a:p>
          <a:p>
            <a:r>
              <a:rPr lang="zh-TW" altLang="en-US" dirty="0"/>
              <a:t>不論是否有法律的約束，都應該</a:t>
            </a:r>
            <a:r>
              <a:rPr lang="zh-TW" altLang="en-US" b="1" dirty="0">
                <a:solidFill>
                  <a:srgbClr val="0070C0"/>
                </a:solidFill>
              </a:rPr>
              <a:t>遵守倫理道德的規範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美國學者理查德．梅森針對資訊科技的使用行為，提出了資訊倫理的四大議題，稱為</a:t>
            </a:r>
            <a:r>
              <a:rPr lang="en-US" altLang="zh-TW" b="1" dirty="0">
                <a:solidFill>
                  <a:srgbClr val="0070C0"/>
                </a:solidFill>
              </a:rPr>
              <a:t>PAPA</a:t>
            </a:r>
            <a:r>
              <a:rPr lang="zh-TW" altLang="en-US" b="1" dirty="0">
                <a:solidFill>
                  <a:srgbClr val="0070C0"/>
                </a:solidFill>
              </a:rPr>
              <a:t>理論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846459-EF58-457D-82D9-8019FEF84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81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792691" cy="5521446"/>
          </a:xfrm>
        </p:spPr>
        <p:txBody>
          <a:bodyPr/>
          <a:lstStyle/>
          <a:p>
            <a:r>
              <a:rPr lang="zh-TW" altLang="en-US" dirty="0"/>
              <a:t>隱私權在法律上屬於</a:t>
            </a:r>
            <a:r>
              <a:rPr lang="zh-TW" altLang="en-US" b="1" dirty="0">
                <a:solidFill>
                  <a:srgbClr val="0070C0"/>
                </a:solidFill>
              </a:rPr>
              <a:t>「人格權」     </a:t>
            </a:r>
            <a:r>
              <a:rPr lang="zh-TW" altLang="en-US" dirty="0"/>
              <a:t>的一種。</a:t>
            </a:r>
            <a:endParaRPr lang="en-US" altLang="zh-TW" dirty="0"/>
          </a:p>
          <a:p>
            <a:r>
              <a:rPr lang="zh-TW" altLang="en-US" dirty="0"/>
              <a:t>每個人都有權決定資料是否被他人收集、處理、利用。</a:t>
            </a:r>
            <a:endParaRPr lang="en-US" altLang="zh-TW" dirty="0"/>
          </a:p>
          <a:p>
            <a:r>
              <a:rPr lang="zh-TW" altLang="en-US" dirty="0"/>
              <a:t>未取得當事人的同意之前，</a:t>
            </a:r>
            <a:r>
              <a:rPr lang="zh-TW" altLang="en-US" b="1" dirty="0">
                <a:solidFill>
                  <a:srgbClr val="0070C0"/>
                </a:solidFill>
              </a:rPr>
              <a:t>不可以隨意使用他人資料</a:t>
            </a:r>
            <a:r>
              <a:rPr lang="zh-TW" altLang="en-US" dirty="0"/>
              <a:t>；他人也必須</a:t>
            </a:r>
            <a:r>
              <a:rPr lang="zh-TW" altLang="en-US" b="1" dirty="0">
                <a:solidFill>
                  <a:srgbClr val="0070C0"/>
                </a:solidFill>
              </a:rPr>
              <a:t>尊重我們的隱私權</a:t>
            </a:r>
            <a:r>
              <a:rPr lang="zh-TW" altLang="en-US" dirty="0"/>
              <a:t>，不得任意侵犯。</a:t>
            </a:r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zh-TW" dirty="0"/>
              <a:t>APA</a:t>
            </a:r>
            <a:r>
              <a:rPr lang="zh-TW" altLang="en-US" dirty="0"/>
              <a:t>理論－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Privacy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資訊隱私權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422884" y="5590033"/>
            <a:ext cx="11211084" cy="732508"/>
            <a:chOff x="428738" y="4857526"/>
            <a:chExt cx="11211084" cy="732508"/>
          </a:xfrm>
        </p:grpSpPr>
        <p:sp>
          <p:nvSpPr>
            <p:cNvPr id="9" name="warning_159060"/>
            <p:cNvSpPr>
              <a:spLocks noChangeAspect="1"/>
            </p:cNvSpPr>
            <p:nvPr/>
          </p:nvSpPr>
          <p:spPr bwMode="auto">
            <a:xfrm>
              <a:off x="428738" y="4959757"/>
              <a:ext cx="609685" cy="528045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38426" y="4857526"/>
              <a:ext cx="10601396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algn="just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3200" dirty="0">
                  <a:solidFill>
                    <a:schemeClr val="accent2">
                      <a:lumMod val="50000"/>
                    </a:schemeClr>
                  </a:solidFill>
                  <a:ea typeface="微軟正黑體" panose="020B0604030504040204" pitchFamily="34" charset="-120"/>
                </a:rPr>
                <a:t>除了要保護自己的隱私，也應尊重他人隱私。</a:t>
              </a:r>
              <a:endParaRPr lang="en-US" altLang="zh-TW" sz="320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endParaRPr>
            </a:p>
          </p:txBody>
        </p:sp>
      </p:grpSp>
      <p:pic>
        <p:nvPicPr>
          <p:cNvPr id="11" name="圖片 10">
            <a:hlinkClick r:id="rId2" action="ppaction://hlinksldjump"/>
            <a:extLst>
              <a:ext uri="{FF2B5EF4-FFF2-40B4-BE49-F238E27FC236}">
                <a16:creationId xmlns:a16="http://schemas.microsoft.com/office/drawing/2014/main" id="{74E954B5-05BB-4138-8F96-49A742BA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210" y="903478"/>
            <a:ext cx="698449" cy="718217"/>
          </a:xfrm>
          <a:prstGeom prst="rect">
            <a:avLst/>
          </a:prstGeom>
        </p:spPr>
      </p:pic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54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467297-28A0-4753-9590-F37088C9E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334963" y="1003750"/>
            <a:ext cx="7344419" cy="336214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buNone/>
              <a:tabLst>
                <a:tab pos="11480800" algn="l"/>
              </a:tabLst>
            </a:pPr>
            <a:r>
              <a:rPr lang="zh-TW" altLang="en-US" dirty="0"/>
              <a:t>人格權是</a:t>
            </a:r>
            <a:r>
              <a:rPr lang="en-US" altLang="zh-TW" dirty="0"/>
              <a:t>《</a:t>
            </a:r>
            <a:r>
              <a:rPr lang="zh-TW" altLang="en-US" dirty="0"/>
              <a:t>民法</a:t>
            </a:r>
            <a:r>
              <a:rPr lang="en-US" altLang="zh-TW" dirty="0"/>
              <a:t>》</a:t>
            </a:r>
            <a:r>
              <a:rPr lang="zh-TW" altLang="en-US" dirty="0"/>
              <a:t>中保障與「人」相關的必要權利，包括生命、健康、名譽、肖像、信用、姓名、隱私等。</a:t>
            </a:r>
            <a:endParaRPr lang="zh-TW" altLang="en-US" sz="3200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4384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Privacy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資訊隱私權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561948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哪些行為會侵害別人的隱私？</a:t>
            </a:r>
            <a:endParaRPr lang="en-US" altLang="zh-TW" dirty="0"/>
          </a:p>
          <a:p>
            <a:pPr marL="114295" indent="0">
              <a:buNone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622598" y="2493338"/>
            <a:ext cx="7632848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未經他人允許便進行偷拍、錄影，甚至公開傳播，都是對他人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資訊自主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的侵害。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此外，網路上有些人會透過病毒侵入主機，再利用網路攝影機偷窺他人生活，也必須格外提防。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69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Privacy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資訊隱私權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633956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如何保護自己的隱私？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622598" y="2493338"/>
            <a:ext cx="7632848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不隨意公開個資、養成良好的網路使用習慣、使用網路時抱持「防人之心不可無」的心態。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702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8" y="2703078"/>
            <a:ext cx="5602214" cy="39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/>
              <a:t>：網路成癮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不停滑手機，對我們的身心或人際關係有什麼影響？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421682"/>
            <a:ext cx="5760640" cy="396044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心理與社交：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沉迷網路容易造成注意力不足、情緒焦慮、憂鬱、社交畏懼等症狀，進而影響生活、家庭、學習，並危及身心健康。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595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dirty="0"/>
              <a:t>PA</a:t>
            </a:r>
            <a:r>
              <a:rPr lang="zh-TW" altLang="en-US" dirty="0"/>
              <a:t>理論－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Accuracy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資訊準確性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75758"/>
            <a:ext cx="7200403" cy="3434156"/>
          </a:xfrm>
        </p:spPr>
        <p:txBody>
          <a:bodyPr/>
          <a:lstStyle/>
          <a:p>
            <a:r>
              <a:rPr lang="zh-TW" altLang="en-US" dirty="0"/>
              <a:t>使用者有權獲得正確的資訊。</a:t>
            </a:r>
            <a:endParaRPr lang="en-US" altLang="zh-TW" dirty="0"/>
          </a:p>
          <a:p>
            <a:r>
              <a:rPr lang="zh-TW" altLang="en-US" dirty="0"/>
              <a:t>資訊提供者應確保</a:t>
            </a:r>
            <a:r>
              <a:rPr lang="zh-TW" altLang="en-US" b="1" dirty="0">
                <a:solidFill>
                  <a:srgbClr val="0070C0"/>
                </a:solidFill>
              </a:rPr>
              <a:t>資料的正確性</a:t>
            </a:r>
            <a:r>
              <a:rPr lang="zh-TW" altLang="en-US" dirty="0"/>
              <a:t>，避免讓他人的權益因錯誤的資訊而受到損害。</a:t>
            </a:r>
            <a:endParaRPr lang="en-US" altLang="zh-TW" dirty="0"/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11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Accuracy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資訊準確性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1.</a:t>
            </a:r>
            <a:r>
              <a:rPr lang="zh-TW" altLang="en-US" dirty="0"/>
              <a:t>接收到資訊時，要怎麼做才能不受錯誤訊息的危害？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2.</a:t>
            </a:r>
            <a:r>
              <a:rPr lang="zh-TW" altLang="en-US" dirty="0"/>
              <a:t>捏造並散布錯誤資訊，是否要負法律責任？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1054646" y="2421682"/>
            <a:ext cx="9073008" cy="79244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培養良好的媒體識讀能力，仔細查證收到的資訊。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1054646" y="3891558"/>
            <a:ext cx="9073008" cy="244827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若所散布之資訊足以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使聽聞者心生畏懼與恐慌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，例如未經查證，便隨意轉發不實的災難、傳染病訊息，進而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影響公共安寧之情形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，就有可能違反社會秩序維護法。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230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zh-TW" dirty="0"/>
              <a:t>A</a:t>
            </a:r>
            <a:r>
              <a:rPr lang="zh-TW" altLang="en-US" dirty="0"/>
              <a:t>理論－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Property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資訊所有權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75758"/>
            <a:ext cx="8496547" cy="3362148"/>
          </a:xfrm>
        </p:spPr>
        <p:txBody>
          <a:bodyPr/>
          <a:lstStyle/>
          <a:p>
            <a:r>
              <a:rPr lang="zh-TW" altLang="en-US" dirty="0"/>
              <a:t>資訊所有權指的是我們應尊重擁有者的持有、處置、利用等相關權利。</a:t>
            </a:r>
            <a:endParaRPr lang="en-US" altLang="zh-TW" dirty="0"/>
          </a:p>
          <a:p>
            <a:r>
              <a:rPr lang="zh-TW" altLang="en-US" dirty="0"/>
              <a:t>使用資訊科技時，必須尊重他人的</a:t>
            </a:r>
            <a:r>
              <a:rPr lang="zh-TW" altLang="en-US" b="1" dirty="0">
                <a:solidFill>
                  <a:srgbClr val="0070C0"/>
                </a:solidFill>
              </a:rPr>
              <a:t>智慧財產權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285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Property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資訊所有權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705964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1.</a:t>
            </a:r>
            <a:r>
              <a:rPr lang="zh-TW" altLang="en-US" dirty="0"/>
              <a:t>哪些行為會侵害他人的資訊所有權？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1054646" y="2709714"/>
            <a:ext cx="7200800" cy="3024336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盜用他人個資或作品、超出合理使用範圍的引用他人作品、重製他人作品後發布營利等。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28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Property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資訊所有權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1633956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2.</a:t>
            </a:r>
            <a:r>
              <a:rPr lang="zh-TW" altLang="en-US" dirty="0"/>
              <a:t>侵害別人的資訊所有權，是否會受到法律制裁？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1054646" y="2493690"/>
            <a:ext cx="9073008" cy="388843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抄襲、剽竊屬於他人的音樂、程式等創作，就是侵害他人的著作權及資訊所有權，會受到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著作權法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等法律的制裁。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個資如身分證號碼、指紋也是個人所擁有的資訊，因此若盜用他人個資即觸犯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個資法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，會受到有期徒刑、拘役或處以罰金等制裁。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692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PAP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zh-TW" altLang="en-US" dirty="0"/>
              <a:t>理論－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Accessibility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資訊可及性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75758"/>
            <a:ext cx="7920483" cy="4226244"/>
          </a:xfrm>
        </p:spPr>
        <p:txBody>
          <a:bodyPr/>
          <a:lstStyle/>
          <a:p>
            <a:r>
              <a:rPr lang="zh-TW" altLang="en-US" dirty="0"/>
              <a:t>每個人都有</a:t>
            </a:r>
            <a:r>
              <a:rPr lang="zh-TW" altLang="en-US" b="1" dirty="0">
                <a:solidFill>
                  <a:srgbClr val="0070C0"/>
                </a:solidFill>
              </a:rPr>
              <a:t>平等</a:t>
            </a:r>
            <a:r>
              <a:rPr lang="zh-TW" altLang="en-US" dirty="0"/>
              <a:t>使用資訊的權利。</a:t>
            </a:r>
            <a:endParaRPr lang="en-US" altLang="zh-TW" dirty="0"/>
          </a:p>
          <a:p>
            <a:r>
              <a:rPr lang="zh-TW" altLang="en-US" dirty="0"/>
              <a:t>使用者</a:t>
            </a:r>
            <a:r>
              <a:rPr lang="zh-TW" altLang="en-US" b="1" dirty="0">
                <a:solidFill>
                  <a:srgbClr val="0070C0"/>
                </a:solidFill>
              </a:rPr>
              <a:t>可依需求存取、使用</a:t>
            </a:r>
            <a:r>
              <a:rPr lang="zh-TW" altLang="en-US" dirty="0"/>
              <a:t>資訊。</a:t>
            </a:r>
            <a:endParaRPr lang="en-US" altLang="zh-TW" dirty="0"/>
          </a:p>
          <a:p>
            <a:r>
              <a:rPr lang="zh-TW" altLang="en-US" dirty="0"/>
              <a:t>人人都應享有</a:t>
            </a:r>
            <a:r>
              <a:rPr lang="zh-TW" altLang="en-US" b="1" dirty="0">
                <a:solidFill>
                  <a:srgbClr val="0070C0"/>
                </a:solidFill>
              </a:rPr>
              <a:t>公平使用資訊</a:t>
            </a:r>
            <a:r>
              <a:rPr lang="zh-TW" altLang="en-US" dirty="0"/>
              <a:t>的權利，避免造成資訊社會中「貧者越貧、富者越富」的現象。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52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Accessibility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資訊可及性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1633956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 marL="622300" indent="-508000">
              <a:tabLst>
                <a:tab pos="723900" algn="l"/>
              </a:tabLst>
            </a:pPr>
            <a:r>
              <a:rPr lang="en-US" altLang="zh-TW" dirty="0"/>
              <a:t>1.</a:t>
            </a:r>
            <a:r>
              <a:rPr lang="zh-TW" altLang="en-US" dirty="0"/>
              <a:t>偏鄉地區與都市地區使用資訊的便利性是否平等？</a:t>
            </a:r>
            <a:endParaRPr lang="en-US" altLang="zh-TW" dirty="0"/>
          </a:p>
          <a:p>
            <a:pPr marL="114295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8FB47DD-D736-4FB2-878F-778907959ED9}"/>
              </a:ext>
            </a:extLst>
          </p:cNvPr>
          <p:cNvSpPr txBox="1">
            <a:spLocks/>
          </p:cNvSpPr>
          <p:nvPr/>
        </p:nvSpPr>
        <p:spPr>
          <a:xfrm>
            <a:off x="1054646" y="2659212"/>
            <a:ext cx="10081120" cy="3794918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許多偏鄉地區與都市相比，網路普及率較低，且網路設備也相對較為老舊、網速較慢。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355600" indent="-355600">
              <a:buNone/>
            </a:pPr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許多展覽集中在都市舉辦，偏鄉地區取得新產品的資訊管道較少，也顯示出城鄉的不平等。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22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Accessibility 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資訊可及性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520883" cy="1633956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 marL="622300" indent="-508000"/>
            <a:r>
              <a:rPr lang="en-US" altLang="zh-TW" dirty="0"/>
              <a:t>2.</a:t>
            </a:r>
            <a:r>
              <a:rPr lang="zh-TW" altLang="en-US" dirty="0"/>
              <a:t>如果你是政府官員，要如何改善各地的資訊可及性？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68FB47DD-D736-4FB2-878F-778907959ED9}"/>
              </a:ext>
            </a:extLst>
          </p:cNvPr>
          <p:cNvSpPr txBox="1">
            <a:spLocks/>
          </p:cNvSpPr>
          <p:nvPr/>
        </p:nvSpPr>
        <p:spPr>
          <a:xfrm>
            <a:off x="1057176" y="2637706"/>
            <a:ext cx="10078590" cy="3744416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建設網路基礎設施時，優先提升偏鄉的有線／無線網路覆蓋率、通信設施。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355600" indent="-355600">
              <a:buNone/>
            </a:pPr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開展交通路線，縮短城鄉之間通勤時間；以補助方式鼓勵各單位前往偏鄉設展。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39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．</a:t>
            </a:r>
            <a:r>
              <a:rPr lang="en-US" altLang="zh-TW" dirty="0"/>
              <a:t>1 </a:t>
            </a:r>
            <a:r>
              <a:rPr lang="zh-TW" altLang="en-US" dirty="0"/>
              <a:t>資訊科技的社會議題</a:t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288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你網路成癮了嗎？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963" y="931742"/>
            <a:ext cx="8640563" cy="5378372"/>
          </a:xfrm>
        </p:spPr>
        <p:txBody>
          <a:bodyPr/>
          <a:lstStyle/>
          <a:p>
            <a:pPr algn="just"/>
            <a:r>
              <a:rPr lang="zh-TW" altLang="en-US" dirty="0"/>
              <a:t>西元</a:t>
            </a:r>
            <a:r>
              <a:rPr lang="en-US" altLang="zh-TW" dirty="0"/>
              <a:t>2018</a:t>
            </a:r>
            <a:r>
              <a:rPr lang="zh-TW" altLang="en-US" dirty="0"/>
              <a:t>年，世界衛生組織正式將網路遊戲成癮症（</a:t>
            </a:r>
            <a:r>
              <a:rPr lang="en-US" altLang="zh-TW" dirty="0"/>
              <a:t>Gaming Disorder</a:t>
            </a:r>
            <a:r>
              <a:rPr lang="zh-TW" altLang="en-US" dirty="0"/>
              <a:t>）列為精神疾病，臺灣的衛福部也已跟進。</a:t>
            </a:r>
            <a:endParaRPr lang="en-US" altLang="zh-TW" dirty="0"/>
          </a:p>
          <a:p>
            <a:pPr algn="just"/>
            <a:r>
              <a:rPr lang="zh-TW" altLang="en-US" dirty="0"/>
              <a:t>若想確認是否已是網路成癮高危險群，可透過線上的網路成癮量表進行評測。</a:t>
            </a:r>
            <a:br>
              <a:rPr lang="en-US" altLang="zh-TW" dirty="0"/>
            </a:br>
            <a:r>
              <a:rPr lang="zh-TW" altLang="en-US" sz="2800" dirty="0">
                <a:hlinkClick r:id="rId2"/>
              </a:rPr>
              <a:t>線上網路成癮量表連結</a:t>
            </a:r>
            <a:endParaRPr lang="en-US" altLang="zh-TW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3285778"/>
            <a:ext cx="2238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832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良好的科技產品使用習慣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11231" y="931742"/>
            <a:ext cx="5544219" cy="552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520487" cy="2498052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吃飯、運動、走路時不使用科技產品。</a:t>
            </a:r>
          </a:p>
          <a:p>
            <a:pPr marL="114295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多與親友面對面的互動，</a:t>
            </a:r>
            <a:r>
              <a:rPr lang="zh-TW" altLang="en-US" b="1" dirty="0">
                <a:solidFill>
                  <a:srgbClr val="0070C0"/>
                </a:solidFill>
              </a:rPr>
              <a:t>勿過度依賴網路通訊</a:t>
            </a:r>
            <a:r>
              <a:rPr lang="zh-TW" altLang="en-US" dirty="0"/>
              <a:t>。</a:t>
            </a:r>
          </a:p>
          <a:p>
            <a:pPr marL="114295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勿長時間使用手機或電腦，須</a:t>
            </a:r>
            <a:r>
              <a:rPr lang="zh-TW" altLang="en-US" b="1" dirty="0">
                <a:solidFill>
                  <a:srgbClr val="0070C0"/>
                </a:solidFill>
              </a:rPr>
              <a:t>定時休息</a:t>
            </a:r>
            <a:r>
              <a:rPr lang="zh-TW" altLang="en-US" dirty="0"/>
              <a:t>一下。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6B6B946-2410-4EAE-8AE8-B772BCD93BDA}"/>
              </a:ext>
            </a:extLst>
          </p:cNvPr>
          <p:cNvSpPr txBox="1">
            <a:spLocks/>
          </p:cNvSpPr>
          <p:nvPr/>
        </p:nvSpPr>
        <p:spPr>
          <a:xfrm>
            <a:off x="321593" y="3572868"/>
            <a:ext cx="7560840" cy="2161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442913" algn="just">
              <a:buNone/>
            </a:pP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zh-TW" dirty="0">
                <a:solidFill>
                  <a:srgbClr val="FF0000"/>
                </a:solidFill>
              </a:rPr>
              <a:t>養成規律生活，參加社團、球隊、戶外活動等，可將生活重心轉移到現實生活的人際互動上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114295" indent="0">
              <a:buFont typeface="Calibri" panose="020F0502020204030204" pitchFamily="34" charset="0"/>
              <a:buNone/>
            </a:pPr>
            <a:endParaRPr lang="en-US" altLang="zh-TW" dirty="0"/>
          </a:p>
          <a:p>
            <a:pPr marL="114295" indent="0"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81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ym typeface="Wingdings"/>
              </a:rPr>
              <a:t></a:t>
            </a:r>
            <a:r>
              <a:rPr lang="zh-TW" altLang="en-US" dirty="0">
                <a:sym typeface="Wingdings"/>
              </a:rPr>
              <a:t> </a:t>
            </a:r>
            <a:r>
              <a:rPr lang="zh-TW" altLang="en-US" dirty="0"/>
              <a:t>網路霸凌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4681162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12998</TotalTime>
  <Words>3290</Words>
  <Application>Microsoft Office PowerPoint</Application>
  <PresentationFormat>自訂</PresentationFormat>
  <Paragraphs>370</Paragraphs>
  <Slides>68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5" baseType="lpstr"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資訊科技的社會議題</vt:lpstr>
      <vt:lpstr>1. 資訊科技帶來的負面影響</vt:lpstr>
      <vt:lpstr> 網路成癮</vt:lpstr>
      <vt:lpstr>案例1：網路成癮</vt:lpstr>
      <vt:lpstr>案例1：網路成癮</vt:lpstr>
      <vt:lpstr>案例1：網路成癮</vt:lpstr>
      <vt:lpstr>你網路成癮了嗎？</vt:lpstr>
      <vt:lpstr>良好的科技產品使用習慣</vt:lpstr>
      <vt:lpstr> 網路霸凌</vt:lpstr>
      <vt:lpstr>案例2：網路霸凌</vt:lpstr>
      <vt:lpstr>案例2：網路霸凌</vt:lpstr>
      <vt:lpstr>案例2：網路霸凌</vt:lpstr>
      <vt:lpstr>PowerPoint 簡報</vt:lpstr>
      <vt:lpstr>面對網路霸凌的處理方式</vt:lpstr>
      <vt:lpstr> 濫用評論</vt:lpstr>
      <vt:lpstr>案例3：濫用評論</vt:lpstr>
      <vt:lpstr>案例3：濫用評論</vt:lpstr>
      <vt:lpstr>案例3：濫用評論</vt:lpstr>
      <vt:lpstr>PowerPoint 簡報</vt:lpstr>
      <vt:lpstr>善用評論的方法</vt:lpstr>
      <vt:lpstr> 網路交友</vt:lpstr>
      <vt:lpstr>案例4：網路交友</vt:lpstr>
      <vt:lpstr>案例4：網路交友</vt:lpstr>
      <vt:lpstr>案例4：網路交友</vt:lpstr>
      <vt:lpstr>PowerPoint 簡報</vt:lpstr>
      <vt:lpstr>網路交友安全守則</vt:lpstr>
      <vt:lpstr> 網路詐騙</vt:lpstr>
      <vt:lpstr>案例5：網路詐騙</vt:lpstr>
      <vt:lpstr>案例5：網路詐騙</vt:lpstr>
      <vt:lpstr>案例5：網路詐騙</vt:lpstr>
      <vt:lpstr>PowerPoint 簡報</vt:lpstr>
      <vt:lpstr>常見網路詐騙手法</vt:lpstr>
      <vt:lpstr>常見網路詐騙手法</vt:lpstr>
      <vt:lpstr> AI 換臉</vt:lpstr>
      <vt:lpstr>案例6：AI 換臉</vt:lpstr>
      <vt:lpstr>案例6：AI 換臉</vt:lpstr>
      <vt:lpstr>案例6：AI 換臉</vt:lpstr>
      <vt:lpstr>PowerPoint 簡報</vt:lpstr>
      <vt:lpstr>PowerPoint 簡報</vt:lpstr>
      <vt:lpstr>良好的AI 工具使用原則</vt:lpstr>
      <vt:lpstr> 惡意程式</vt:lpstr>
      <vt:lpstr>案例7：惡意程式</vt:lpstr>
      <vt:lpstr>案例7：惡意程式</vt:lpstr>
      <vt:lpstr>案例7：惡意程式</vt:lpstr>
      <vt:lpstr>PowerPoint 簡報</vt:lpstr>
      <vt:lpstr>PowerPoint 簡報</vt:lpstr>
      <vt:lpstr>維護資訊安全的使用習慣</vt:lpstr>
      <vt:lpstr>2. 網路禮儀</vt:lpstr>
      <vt:lpstr>網路禮儀</vt:lpstr>
      <vt:lpstr>網路禮儀</vt:lpstr>
      <vt:lpstr>網路禮儀</vt:lpstr>
      <vt:lpstr>3. 資訊倫理</vt:lpstr>
      <vt:lpstr>PowerPoint 簡報</vt:lpstr>
      <vt:lpstr>PowerPoint 簡報</vt:lpstr>
      <vt:lpstr>資訊倫理的四大議題</vt:lpstr>
      <vt:lpstr>PAPA理論－Privacy 資訊隱私權</vt:lpstr>
      <vt:lpstr>PowerPoint 簡報</vt:lpstr>
      <vt:lpstr>Privacy 資訊隱私權</vt:lpstr>
      <vt:lpstr>Privacy 資訊隱私權</vt:lpstr>
      <vt:lpstr>PAPA理論－Accuracy 資訊準確性</vt:lpstr>
      <vt:lpstr>Accuracy 資訊準確性</vt:lpstr>
      <vt:lpstr>PAPA理論－Property 資訊所有權</vt:lpstr>
      <vt:lpstr>Property 資訊所有權</vt:lpstr>
      <vt:lpstr>Property 資訊所有權</vt:lpstr>
      <vt:lpstr>PAPA理論－Accessibility資訊可及性</vt:lpstr>
      <vt:lpstr>Accessibility 資訊可及性</vt:lpstr>
      <vt:lpstr>Accessibility 資訊可及性</vt:lpstr>
      <vt:lpstr>1．1 資訊科技的社會議題 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康育豪</dc:creator>
  <cp:lastModifiedBy>林奕廷</cp:lastModifiedBy>
  <cp:revision>614</cp:revision>
  <cp:lastPrinted>2019-05-27T08:55:00Z</cp:lastPrinted>
  <dcterms:created xsi:type="dcterms:W3CDTF">2019-04-23T05:53:25Z</dcterms:created>
  <dcterms:modified xsi:type="dcterms:W3CDTF">2025-06-27T02:38:38Z</dcterms:modified>
</cp:coreProperties>
</file>