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44"/>
  </p:notesMasterIdLst>
  <p:handoutMasterIdLst>
    <p:handoutMasterId r:id="rId45"/>
  </p:handoutMasterIdLst>
  <p:sldIdLst>
    <p:sldId id="457" r:id="rId3"/>
    <p:sldId id="458" r:id="rId4"/>
    <p:sldId id="459" r:id="rId5"/>
    <p:sldId id="461" r:id="rId6"/>
    <p:sldId id="499" r:id="rId7"/>
    <p:sldId id="474" r:id="rId8"/>
    <p:sldId id="477" r:id="rId9"/>
    <p:sldId id="476" r:id="rId10"/>
    <p:sldId id="491" r:id="rId11"/>
    <p:sldId id="492" r:id="rId12"/>
    <p:sldId id="478" r:id="rId13"/>
    <p:sldId id="479" r:id="rId14"/>
    <p:sldId id="480" r:id="rId15"/>
    <p:sldId id="481" r:id="rId16"/>
    <p:sldId id="482" r:id="rId17"/>
    <p:sldId id="484" r:id="rId18"/>
    <p:sldId id="483" r:id="rId19"/>
    <p:sldId id="485" r:id="rId20"/>
    <p:sldId id="486" r:id="rId21"/>
    <p:sldId id="487" r:id="rId22"/>
    <p:sldId id="488" r:id="rId23"/>
    <p:sldId id="489" r:id="rId24"/>
    <p:sldId id="500" r:id="rId25"/>
    <p:sldId id="462" r:id="rId26"/>
    <p:sldId id="463" r:id="rId27"/>
    <p:sldId id="464" r:id="rId28"/>
    <p:sldId id="493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28" r:id="rId37"/>
    <p:sldId id="429" r:id="rId38"/>
    <p:sldId id="494" r:id="rId39"/>
    <p:sldId id="495" r:id="rId40"/>
    <p:sldId id="498" r:id="rId41"/>
    <p:sldId id="432" r:id="rId42"/>
    <p:sldId id="490" r:id="rId43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6" userDrawn="1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7422">
          <p15:clr>
            <a:srgbClr val="A4A3A4"/>
          </p15:clr>
        </p15:guide>
        <p15:guide id="10" pos="2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679"/>
    <a:srgbClr val="3366FF"/>
    <a:srgbClr val="00B1CD"/>
    <a:srgbClr val="FF7C80"/>
    <a:srgbClr val="FFFFFF"/>
    <a:srgbClr val="4F81BD"/>
    <a:srgbClr val="957E8C"/>
    <a:srgbClr val="88C2B9"/>
    <a:srgbClr val="6EB8B2"/>
    <a:srgbClr val="85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99531" autoAdjust="0"/>
  </p:normalViewPr>
  <p:slideViewPr>
    <p:cSldViewPr>
      <p:cViewPr varScale="1">
        <p:scale>
          <a:sx n="107" d="100"/>
          <a:sy n="107" d="100"/>
        </p:scale>
        <p:origin x="96" y="162"/>
      </p:cViewPr>
      <p:guideLst>
        <p:guide orient="horz" pos="4156"/>
        <p:guide pos="211"/>
        <p:guide pos="7468"/>
        <p:guide pos="3840"/>
        <p:guide orient="horz" pos="4066"/>
        <p:guide pos="346"/>
        <p:guide pos="7332"/>
        <p:guide pos="210"/>
        <p:guide pos="7422"/>
        <p:guide pos="2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741" y="-8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2025/6/15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2025/6/15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7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動腦時間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98F697-18FE-7021-0DDF-668338CE8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5418"/>
            <a:ext cx="76004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4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DG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9842C4-D8E6-F2CD-5E37-59A41A05AA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3" y="77322"/>
            <a:ext cx="695224" cy="6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92647" y="69156"/>
            <a:ext cx="385043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SDGs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56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27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概念加油站_連結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156C73E-A86F-67B8-9966-750FE5AEC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3" y="1220990"/>
            <a:ext cx="4662537" cy="10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6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概念加油站內文">
    <p:bg>
      <p:bgPr>
        <a:solidFill>
          <a:srgbClr val="E7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DC888D8F-D323-E16C-8D54-A2C713A53A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 bwMode="auto">
          <a:xfrm>
            <a:off x="267840" y="0"/>
            <a:ext cx="2510114" cy="8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1054646" y="79995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2845077" y="45418"/>
            <a:ext cx="735458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708D421A-723A-C72A-E276-DFA25A76CB7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35162" y="0"/>
            <a:ext cx="575668" cy="11026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4800" b="1" cap="none" spc="0" baseline="0">
                <a:ln w="1905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5" name="直線接點 14"/>
          <p:cNvCxnSpPr>
            <a:cxnSpLocks/>
          </p:cNvCxnSpPr>
          <p:nvPr userDrawn="1"/>
        </p:nvCxnSpPr>
        <p:spPr>
          <a:xfrm>
            <a:off x="478582" y="828514"/>
            <a:ext cx="11376868" cy="8992"/>
          </a:xfrm>
          <a:prstGeom prst="line">
            <a:avLst/>
          </a:prstGeom>
          <a:ln w="38100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42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021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457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12432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47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55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989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9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7705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1645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8582" y="189434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6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2638822" y="429249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54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818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22798" y="3429794"/>
            <a:ext cx="7272337" cy="100806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68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段標">
    <p:bg>
      <p:bgPr>
        <a:solidFill>
          <a:srgbClr val="B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22798" y="3429794"/>
            <a:ext cx="7272337" cy="100806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78148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350093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4C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00B4C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K1011102\Desktop\1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89224"/>
            <a:ext cx="647675" cy="5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延伸閱讀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pic>
        <p:nvPicPr>
          <p:cNvPr id="10" name="Picture 2" descr="C:\Users\K1011102\Desktop\0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500" r="8007" b="2448"/>
          <a:stretch/>
        </p:blipFill>
        <p:spPr bwMode="auto">
          <a:xfrm>
            <a:off x="327545" y="49033"/>
            <a:ext cx="722933" cy="7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4BE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64BE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pic>
        <p:nvPicPr>
          <p:cNvPr id="2075" name="Picture 27" descr="C:\Users\K1011102\Desktop\2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2" y="-1"/>
            <a:ext cx="841746" cy="8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_通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D44AB1E-031A-F433-C423-0C96DA25B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566" y="1004692"/>
            <a:ext cx="115204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25400">
                  <a:solidFill>
                    <a:srgbClr val="04B49C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C7B5793-6752-44F6-ADA1-8B663BD45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2878" y="117426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262558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6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活動首頁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5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小試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身手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21990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062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活動概述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13019D9-18D4-230E-7D23-96C3EAE67E8C}"/>
              </a:ext>
            </a:extLst>
          </p:cNvPr>
          <p:cNvSpPr/>
          <p:nvPr userDrawn="1"/>
        </p:nvSpPr>
        <p:spPr>
          <a:xfrm>
            <a:off x="333375" y="117172"/>
            <a:ext cx="902031" cy="72858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DB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862528"/>
            <a:ext cx="11522075" cy="56620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BE3ABCD-D280-771C-569F-44DFA94535B0}"/>
              </a:ext>
            </a:extLst>
          </p:cNvPr>
          <p:cNvSpPr txBox="1"/>
          <p:nvPr userDrawn="1"/>
        </p:nvSpPr>
        <p:spPr>
          <a:xfrm>
            <a:off x="316338" y="154642"/>
            <a:ext cx="936103" cy="7078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小試身手</a:t>
            </a:r>
          </a:p>
        </p:txBody>
      </p:sp>
      <p:sp>
        <p:nvSpPr>
          <p:cNvPr id="4" name="標題 7">
            <a:extLst>
              <a:ext uri="{FF2B5EF4-FFF2-40B4-BE49-F238E27FC236}">
                <a16:creationId xmlns:a16="http://schemas.microsoft.com/office/drawing/2014/main" id="{E80A2151-E038-EB0E-DEA9-0E8CDBB9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78" y="80521"/>
            <a:ext cx="6192688" cy="728587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4000" b="1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878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380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7695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5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0351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62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016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7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lang="en-US" altLang="zh-TW" sz="7200" b="1" dirty="0">
              <a:solidFill>
                <a:srgbClr val="4F81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19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86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-無頁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574AB77-CE0F-B005-7CD9-9FC3CAED40BD}"/>
              </a:ext>
            </a:extLst>
          </p:cNvPr>
          <p:cNvSpPr/>
          <p:nvPr userDrawn="1"/>
        </p:nvSpPr>
        <p:spPr>
          <a:xfrm>
            <a:off x="7319342" y="3432"/>
            <a:ext cx="294314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1055043" y="100469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圓角矩形 7">
            <a:extLst>
              <a:ext uri="{FF2B5EF4-FFF2-40B4-BE49-F238E27FC236}">
                <a16:creationId xmlns:a16="http://schemas.microsoft.com/office/drawing/2014/main" id="{043FB2E1-F165-4B96-9E2D-4A237BBA4660}"/>
              </a:ext>
            </a:extLst>
          </p:cNvPr>
          <p:cNvSpPr/>
          <p:nvPr userDrawn="1"/>
        </p:nvSpPr>
        <p:spPr>
          <a:xfrm>
            <a:off x="334963" y="1053530"/>
            <a:ext cx="596325" cy="57888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</a:t>
            </a:r>
            <a:endParaRPr lang="zh-HK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BA45822-9586-432F-8679-AAA7141A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4A331A-8136-165D-ECCD-0B23087268A2}"/>
              </a:ext>
            </a:extLst>
          </p:cNvPr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09FD4B-CF7C-CC48-19F3-F6DBBD01F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D641436F-50EF-98A9-9636-7974003FF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6C946DE-5B69-0EC3-4106-66D2173A87E0}"/>
              </a:ext>
            </a:extLst>
          </p:cNvPr>
          <p:cNvCxnSpPr/>
          <p:nvPr userDrawn="1"/>
        </p:nvCxnSpPr>
        <p:spPr>
          <a:xfrm>
            <a:off x="334963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2487A46-7845-233B-3370-8CD84DB2CD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19050">
                  <a:solidFill>
                    <a:srgbClr val="04B49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6305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EDA9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8" name="圖片 7">
            <a:hlinkClick r:id="" action="ppaction://noaction"/>
            <a:extLst>
              <a:ext uri="{FF2B5EF4-FFF2-40B4-BE49-F238E27FC236}">
                <a16:creationId xmlns:a16="http://schemas.microsoft.com/office/drawing/2014/main" id="{9E552A6D-83AE-4630-979C-36EDD74F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3" y="90273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7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746D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ACB55B2-0A98-4717-B5E2-7F975316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1" b="89552" l="9769" r="43445"/>
                    </a14:imgEffect>
                  </a14:imgLayer>
                </a14:imgProps>
              </a:ext>
            </a:extLst>
          </a:blip>
          <a:srcRect l="9717" t="11283" r="57245" b="15374"/>
          <a:stretch/>
        </p:blipFill>
        <p:spPr>
          <a:xfrm>
            <a:off x="187429" y="108011"/>
            <a:ext cx="864097" cy="6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4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4FC6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" b="89179" l="10566" r="39325">
                        <a14:foregroundMark x1="32026" y1="23134" x2="33878" y2="24627"/>
                      </a14:backgroundRemoval>
                    </a14:imgEffect>
                  </a14:imgLayer>
                </a14:imgProps>
              </a:ext>
            </a:extLst>
          </a:blip>
          <a:srcRect l="11529" t="5007" r="61901" b="24471"/>
          <a:stretch/>
        </p:blipFill>
        <p:spPr>
          <a:xfrm>
            <a:off x="209753" y="118557"/>
            <a:ext cx="864089" cy="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4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3188583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B8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942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概念加油站_連結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156C73E-A86F-67B8-9966-750FE5AEC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33" y="1220990"/>
            <a:ext cx="4662537" cy="10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56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3163186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關鍵積木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BB9108-B767-1117-60B8-D6BA282CA175}"/>
              </a:ext>
            </a:extLst>
          </p:cNvPr>
          <p:cNvSpPr/>
          <p:nvPr userDrawn="1"/>
        </p:nvSpPr>
        <p:spPr>
          <a:xfrm>
            <a:off x="9551590" y="3432"/>
            <a:ext cx="72008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517C03-016E-629C-FDE0-9DDA45E465BD}"/>
              </a:ext>
            </a:extLst>
          </p:cNvPr>
          <p:cNvSpPr/>
          <p:nvPr userDrawn="1"/>
        </p:nvSpPr>
        <p:spPr>
          <a:xfrm>
            <a:off x="303372" y="327468"/>
            <a:ext cx="2663899" cy="489732"/>
          </a:xfrm>
          <a:prstGeom prst="rect">
            <a:avLst/>
          </a:prstGeom>
          <a:solidFill>
            <a:srgbClr val="DEF1ED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7B1CEE-8B72-BFC1-99D8-3A7ECDFE0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09700"/>
            <a:ext cx="2827030" cy="5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EF45C43E-17F1-816D-CC66-414ED907C7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631" y="56168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EB0C762-C669-98D2-A370-611EEE85799F}"/>
              </a:ext>
            </a:extLst>
          </p:cNvPr>
          <p:cNvCxnSpPr/>
          <p:nvPr userDrawn="1"/>
        </p:nvCxnSpPr>
        <p:spPr>
          <a:xfrm>
            <a:off x="334963" y="861316"/>
            <a:ext cx="11520487" cy="0"/>
          </a:xfrm>
          <a:prstGeom prst="line">
            <a:avLst/>
          </a:prstGeom>
          <a:ln w="28575" cap="rnd">
            <a:solidFill>
              <a:srgbClr val="04B49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CC5B1169-55DB-F3B1-51AF-613ADDDC37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319199" y="-170606"/>
            <a:ext cx="622438" cy="1296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algn="ctr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6200" b="1" cap="none" spc="0" baseline="0">
                <a:ln w="19050">
                  <a:solidFill>
                    <a:srgbClr val="04B49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90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4B49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4B49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rgbClr val="04B49C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rgbClr val="04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7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2ABC5-45E4-A996-8976-E8C9710E9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2628"/>
            <a:ext cx="7779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C2943F84-CD0D-89FA-6BBF-FF17D4909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2647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</p:spTree>
    <p:extLst>
      <p:ext uri="{BB962C8B-B14F-4D97-AF65-F5344CB8AC3E}">
        <p14:creationId xmlns:p14="http://schemas.microsoft.com/office/powerpoint/2010/main" val="368249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延伸學習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7A52955-B392-158F-078A-C1CE7523FFE0}"/>
              </a:ext>
            </a:extLst>
          </p:cNvPr>
          <p:cNvGrpSpPr/>
          <p:nvPr userDrawn="1"/>
        </p:nvGrpSpPr>
        <p:grpSpPr>
          <a:xfrm>
            <a:off x="332691" y="98610"/>
            <a:ext cx="687353" cy="671345"/>
            <a:chOff x="327391" y="65765"/>
            <a:chExt cx="687353" cy="6713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35E89F7-A3CA-BFB1-C743-A44410F0D662}"/>
                </a:ext>
              </a:extLst>
            </p:cNvPr>
            <p:cNvSpPr/>
            <p:nvPr userDrawn="1"/>
          </p:nvSpPr>
          <p:spPr>
            <a:xfrm>
              <a:off x="464228" y="65765"/>
              <a:ext cx="550516" cy="5505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2E0F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419B7B6-FF73-2DE5-3EEE-55B97F10008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91" y="145815"/>
              <a:ext cx="550516" cy="59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7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696" r:id="rId24"/>
    <p:sldLayoutId id="2147483685" r:id="rId25"/>
    <p:sldLayoutId id="2147483688" r:id="rId26"/>
    <p:sldLayoutId id="2147483666" r:id="rId27"/>
    <p:sldLayoutId id="2147483687" r:id="rId28"/>
    <p:sldLayoutId id="2147483695" r:id="rId29"/>
    <p:sldLayoutId id="2147483690" r:id="rId30"/>
    <p:sldLayoutId id="2147483694" r:id="rId31"/>
    <p:sldLayoutId id="2147483691" r:id="rId32"/>
    <p:sldLayoutId id="2147483651" r:id="rId33"/>
    <p:sldLayoutId id="2147483663" r:id="rId34"/>
    <p:sldLayoutId id="2147483664" r:id="rId35"/>
    <p:sldLayoutId id="2147483669" r:id="rId36"/>
    <p:sldLayoutId id="2147483692" r:id="rId37"/>
    <p:sldLayoutId id="2147483689" r:id="rId38"/>
    <p:sldLayoutId id="2147483665" r:id="rId39"/>
    <p:sldLayoutId id="2147483712" r:id="rId40"/>
    <p:sldLayoutId id="2147483713" r:id="rId41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spcBef>
                  <a:spcPts val="800"/>
                </a:spcBef>
                <a:tabLst>
                  <a:tab pos="1430775" algn="l"/>
                </a:tabLst>
                <a:defRPr/>
              </a:pPr>
              <a:endParaRPr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 userDrawn="1"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9025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4" r:id="rId15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5" Type="http://schemas.openxmlformats.org/officeDocument/2006/relationships/slide" Target="slide24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31243;&#24335;&#31684;&#20363;&#24433;&#29255;/1-2-2-&#31243;&#24335;&#31684;&#20363;&#24433;&#29255;-&#26377;&#36259;&#30340;&#24190;&#20309;&#22294;&#24418;.mp4" TargetMode="Externa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2" action="ppaction://hlinksldjump"/>
              </a:rPr>
              <a:t>任務說明</a:t>
            </a:r>
            <a:endParaRPr lang="en-US" altLang="zh-TW" dirty="0"/>
          </a:p>
          <a:p>
            <a:pPr marL="806450" indent="-354013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3" action="ppaction://hlinksldjump"/>
              </a:rPr>
              <a:t>概念加油站</a:t>
            </a:r>
            <a:r>
              <a:rPr lang="zh-TW" altLang="en-US" dirty="0">
                <a:hlinkClick r:id="rId4" action="ppaction://hlinksldjump"/>
              </a:rPr>
              <a:t>：函式積木</a:t>
            </a:r>
            <a:endParaRPr lang="en-US" altLang="zh-TW" dirty="0">
              <a:hlinkClick r:id="rId5" action="ppaction://hlinksldjump"/>
            </a:endParaRPr>
          </a:p>
          <a:p>
            <a:pPr marL="806450" indent="-354013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3" action="ppaction://hlinksldjump"/>
              </a:rPr>
              <a:t>概念加油站</a:t>
            </a:r>
            <a:r>
              <a:rPr lang="zh-TW" altLang="en-US" dirty="0">
                <a:hlinkClick r:id="rId6" action="ppaction://hlinksldjump"/>
              </a:rPr>
              <a:t>：函式的參數</a:t>
            </a:r>
            <a:endParaRPr lang="en-US" altLang="zh-TW" dirty="0">
              <a:hlinkClick r:id="rId5" action="ppaction://hlinksldjump"/>
            </a:endParaRPr>
          </a:p>
          <a:p>
            <a:pPr marL="806450" indent="-354013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5" action="ppaction://hlinksldjump"/>
              </a:rPr>
              <a:t>逐步解析</a:t>
            </a:r>
            <a:r>
              <a:rPr lang="en-US" altLang="zh-TW" dirty="0">
                <a:hlinkClick r:id="rId5" action="ppaction://hlinksldjump"/>
              </a:rPr>
              <a:t>1 </a:t>
            </a:r>
            <a:endParaRPr lang="en-US" altLang="zh-TW" dirty="0"/>
          </a:p>
          <a:p>
            <a:pPr marL="806450" indent="-354013">
              <a:buFont typeface="Arial" panose="020B0604020202020204" pitchFamily="34" charset="0"/>
              <a:buChar char="•"/>
            </a:pPr>
            <a:r>
              <a:rPr lang="zh-TW" altLang="en-US" dirty="0">
                <a:hlinkClick r:id="rId7" action="ppaction://hlinksldjump"/>
              </a:rPr>
              <a:t>逐步解析</a:t>
            </a:r>
            <a:r>
              <a:rPr lang="en-US" altLang="zh-TW" dirty="0">
                <a:hlinkClick r:id="rId7" action="ppaction://hlinksldjump"/>
              </a:rPr>
              <a:t>2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6000" dirty="0"/>
              <a:t>2-2</a:t>
            </a:r>
            <a:endParaRPr lang="zh-TW" altLang="en-US" sz="60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/>
              <a:t>有趣的幾何圖形</a:t>
            </a: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52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1081210\AppData\Local\Temp\SNAGHTMLa610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2" y="3476079"/>
            <a:ext cx="4888633" cy="30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963" y="931742"/>
            <a:ext cx="8208515" cy="2714076"/>
          </a:xfrm>
        </p:spPr>
        <p:txBody>
          <a:bodyPr/>
          <a:lstStyle/>
          <a:p>
            <a:r>
              <a:rPr lang="zh-TW" altLang="en-US" sz="3200" dirty="0"/>
              <a:t>該如何修改程式？可以怎麼簡化？</a:t>
            </a:r>
            <a:endParaRPr lang="en-US" altLang="zh-TW" sz="3200" dirty="0"/>
          </a:p>
          <a:p>
            <a:pPr marL="114295" indent="0"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圖 </a:t>
            </a:r>
            <a:r>
              <a:rPr lang="en-US" altLang="zh-TW" sz="2800" dirty="0">
                <a:solidFill>
                  <a:srgbClr val="C00000"/>
                </a:solidFill>
              </a:rPr>
              <a:t>1 </a:t>
            </a:r>
            <a:r>
              <a:rPr lang="zh-TW" altLang="en-US" sz="2800" dirty="0">
                <a:solidFill>
                  <a:srgbClr val="C00000"/>
                </a:solidFill>
              </a:rPr>
              <a:t>是由 </a:t>
            </a:r>
            <a:r>
              <a:rPr lang="en-US" altLang="zh-TW" sz="2800" dirty="0">
                <a:solidFill>
                  <a:srgbClr val="C00000"/>
                </a:solidFill>
              </a:rPr>
              <a:t>3 </a:t>
            </a:r>
            <a:r>
              <a:rPr lang="zh-TW" altLang="en-US" sz="2800" dirty="0">
                <a:solidFill>
                  <a:srgbClr val="C00000"/>
                </a:solidFill>
              </a:rPr>
              <a:t>個正三角形組成，每完成一個三角形右轉 </a:t>
            </a:r>
            <a:r>
              <a:rPr lang="en-US" altLang="zh-TW" sz="2800" dirty="0">
                <a:solidFill>
                  <a:srgbClr val="C00000"/>
                </a:solidFill>
              </a:rPr>
              <a:t>120 </a:t>
            </a:r>
            <a:r>
              <a:rPr lang="zh-TW" altLang="en-US" sz="2800" dirty="0">
                <a:solidFill>
                  <a:srgbClr val="C00000"/>
                </a:solidFill>
              </a:rPr>
              <a:t>度，重複執行 </a:t>
            </a:r>
            <a:r>
              <a:rPr lang="en-US" altLang="zh-TW" sz="2800" dirty="0">
                <a:solidFill>
                  <a:srgbClr val="C00000"/>
                </a:solidFill>
              </a:rPr>
              <a:t>3 </a:t>
            </a:r>
            <a:r>
              <a:rPr lang="zh-TW" altLang="en-US" sz="2800" dirty="0">
                <a:solidFill>
                  <a:srgbClr val="C00000"/>
                </a:solidFill>
              </a:rPr>
              <a:t>次。因此可利用重複結構重複執行「畫正三角形＋右轉 </a:t>
            </a:r>
            <a:r>
              <a:rPr lang="en-US" altLang="zh-TW" sz="2800" dirty="0">
                <a:solidFill>
                  <a:srgbClr val="C00000"/>
                </a:solidFill>
              </a:rPr>
              <a:t>120 </a:t>
            </a:r>
            <a:r>
              <a:rPr lang="zh-TW" altLang="en-US" sz="2800" dirty="0">
                <a:solidFill>
                  <a:srgbClr val="C00000"/>
                </a:solidFill>
              </a:rPr>
              <a:t>度」。</a:t>
            </a:r>
          </a:p>
          <a:p>
            <a:pPr marL="114295" indent="0"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Picture 2" descr="C:\Users\K1081210\AppData\Local\Temp\SNAGHTMLb6b2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909514"/>
            <a:ext cx="13486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1081210\AppData\Local\Temp\SNAGHTMLb729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02" y="896616"/>
            <a:ext cx="1600554" cy="51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1081210\AppData\Local\Temp\SNAGHTML2bb19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96" y="2862969"/>
            <a:ext cx="2227023" cy="37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40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05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K1081210\AppData\Local\Temp\SNAGHTMLcbd8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2505846"/>
            <a:ext cx="4032000" cy="38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5256584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使用「函式積木」功能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3200" dirty="0"/>
              <a:t>建立函式積木：以函式「畫筆設定」為例。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第一步：建立函式</a:t>
            </a:r>
            <a:br>
              <a:rPr lang="en-US" altLang="zh-TW" sz="3200" dirty="0"/>
            </a:br>
            <a:r>
              <a:rPr lang="en-US" altLang="zh-TW" sz="3200" dirty="0"/>
              <a:t>①</a:t>
            </a:r>
            <a:r>
              <a:rPr lang="zh-TW" altLang="en-US" sz="3200" dirty="0"/>
              <a:t>點擊函式積木。</a:t>
            </a:r>
            <a:br>
              <a:rPr lang="en-US" altLang="zh-TW" sz="3200" dirty="0"/>
            </a:br>
            <a:r>
              <a:rPr lang="en-US" altLang="zh-TW" sz="3200" dirty="0"/>
              <a:t>②</a:t>
            </a:r>
            <a:r>
              <a:rPr lang="zh-TW" altLang="en-US" sz="3200" dirty="0"/>
              <a:t>點擊建立一個積木。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DE54BF4-508B-644E-00C4-B5B1190D25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006974" y="5518026"/>
            <a:ext cx="2808312" cy="432048"/>
          </a:xfrm>
          <a:prstGeom prst="straightConnector1">
            <a:avLst/>
          </a:prstGeom>
          <a:ln w="571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799062" y="3933850"/>
            <a:ext cx="2808312" cy="2168624"/>
          </a:xfrm>
          <a:prstGeom prst="straightConnector1">
            <a:avLst/>
          </a:prstGeom>
          <a:ln w="571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41</a:t>
            </a:r>
          </a:p>
          <a:p>
            <a:endParaRPr lang="zh-HK" altLang="en-US" dirty="0"/>
          </a:p>
        </p:txBody>
      </p:sp>
      <p:pic>
        <p:nvPicPr>
          <p:cNvPr id="7170" name="Picture 2" descr="C:\Users\K1081210\AppData\Local\Temp\SNAGHTMLb563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" y="2349930"/>
            <a:ext cx="23781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2505846"/>
            <a:ext cx="4032000" cy="38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5256584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使用「函式積木」功能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3200" dirty="0"/>
              <a:t>建立函式積木：以函式「畫筆設定」為例。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第二步：設定名稱</a:t>
            </a:r>
            <a:br>
              <a:rPr lang="en-US" altLang="zh-TW" sz="3200" dirty="0"/>
            </a:br>
            <a:r>
              <a:rPr lang="en-US" altLang="zh-TW" sz="3200" dirty="0"/>
              <a:t>①</a:t>
            </a:r>
            <a:r>
              <a:rPr lang="zh-TW" altLang="en-US" sz="3200" dirty="0"/>
              <a:t>輸入名稱。</a:t>
            </a:r>
            <a:br>
              <a:rPr lang="en-US" altLang="zh-TW" sz="3200" dirty="0"/>
            </a:br>
            <a:r>
              <a:rPr lang="en-US" altLang="zh-TW" sz="3200" dirty="0"/>
              <a:t>②</a:t>
            </a:r>
            <a:r>
              <a:rPr lang="zh-TW" altLang="en-US" sz="3200" dirty="0"/>
              <a:t>點擊確定。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B046DDE-7A33-856E-A869-70738D700A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286894" y="3861842"/>
            <a:ext cx="5544616" cy="1656184"/>
          </a:xfrm>
          <a:prstGeom prst="straightConnector1">
            <a:avLst/>
          </a:prstGeom>
          <a:ln w="571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286894" y="6102474"/>
            <a:ext cx="6840760" cy="0"/>
          </a:xfrm>
          <a:prstGeom prst="straightConnector1">
            <a:avLst/>
          </a:prstGeom>
          <a:ln w="571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41</a:t>
            </a:r>
          </a:p>
          <a:p>
            <a:endParaRPr lang="zh-HK" altLang="en-US" dirty="0"/>
          </a:p>
        </p:txBody>
      </p:sp>
      <p:pic>
        <p:nvPicPr>
          <p:cNvPr id="12" name="Picture 2" descr="C:\Users\K1081210\AppData\Local\Temp\SNAGHTMLb563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" y="2349930"/>
            <a:ext cx="23781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1081210\AppData\Local\Temp\SNAGHTMLd0c9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1" y="2505848"/>
            <a:ext cx="4057200" cy="37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5256584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使用「函式積木」功能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3200" dirty="0"/>
              <a:t>建立函式積木：以函式「畫筆設定」為例。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第三步：定義積木</a:t>
            </a:r>
            <a:br>
              <a:rPr lang="en-US" altLang="zh-TW" sz="3200" dirty="0"/>
            </a:br>
            <a:r>
              <a:rPr lang="zh-TW" altLang="en-US" sz="3200" dirty="0"/>
              <a:t>在程式編輯區中，將相關積木</a:t>
            </a:r>
            <a:br>
              <a:rPr lang="en-US" altLang="zh-TW" sz="3200" dirty="0"/>
            </a:br>
            <a:r>
              <a:rPr lang="zh-TW" altLang="en-US" sz="3200" dirty="0"/>
              <a:t>移動到定義積木下方。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B4A7EF9-0748-406C-47B9-63CA8F098E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41</a:t>
            </a:r>
          </a:p>
          <a:p>
            <a:endParaRPr lang="zh-HK" altLang="en-US" dirty="0"/>
          </a:p>
        </p:txBody>
      </p:sp>
      <p:pic>
        <p:nvPicPr>
          <p:cNvPr id="9" name="Picture 2" descr="C:\Users\K1081210\AppData\Local\Temp\SNAGHTMLb563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" y="2349930"/>
            <a:ext cx="23781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1081210\AppData\Local\Temp\SNAGHTMLd21b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1" y="2513291"/>
            <a:ext cx="4057200" cy="37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5256584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使用「函式積木」功能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3200" dirty="0"/>
              <a:t>建立函式積木：以函式「畫筆設定」為例。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第四步：呼叫函式</a:t>
            </a:r>
            <a:br>
              <a:rPr lang="en-US" altLang="zh-TW" sz="3200" dirty="0"/>
            </a:br>
            <a:r>
              <a:rPr lang="zh-TW" altLang="en-US" sz="3200" dirty="0"/>
              <a:t>將定義好的積木，拖曳到要執</a:t>
            </a:r>
            <a:br>
              <a:rPr lang="en-US" altLang="zh-TW" sz="3200" dirty="0"/>
            </a:br>
            <a:r>
              <a:rPr lang="zh-TW" altLang="en-US" sz="3200" dirty="0"/>
              <a:t>行函式功能的地方即可。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BEF0338-8710-2C5C-BB0A-CF4F1E73C2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41</a:t>
            </a:r>
          </a:p>
          <a:p>
            <a:endParaRPr lang="zh-HK" altLang="en-US" dirty="0"/>
          </a:p>
        </p:txBody>
      </p:sp>
      <p:pic>
        <p:nvPicPr>
          <p:cNvPr id="9" name="Picture 2" descr="C:\Users\K1081210\AppData\Local\Temp\SNAGHTMLb563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" y="2349930"/>
            <a:ext cx="23781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241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zh-TW" altLang="en-US" sz="3200" dirty="0"/>
              <a:t>以函式「畫筆設定」為例，若想畫出不同顏色、粗細的正四邊形時，必須進到函式中，一一修改畫筆的顏色、寬度。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 marL="114295" indent="0">
              <a:lnSpc>
                <a:spcPct val="125000"/>
              </a:lnSpc>
              <a:buNone/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 marL="114295" indent="0">
              <a:lnSpc>
                <a:spcPct val="125000"/>
              </a:lnSpc>
              <a:buNone/>
            </a:pP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101B268-305E-AD20-C6FD-78905C087C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3314" name="Picture 2" descr="C:\Users\K1081210\AppData\Local\Temp\SNAGHTMLd432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8" y="2215580"/>
            <a:ext cx="492668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1081210\AppData\Local\Temp\SNAGHTML14887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3789834"/>
            <a:ext cx="3884112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右箭號圖說文字 10"/>
          <p:cNvSpPr/>
          <p:nvPr/>
        </p:nvSpPr>
        <p:spPr>
          <a:xfrm>
            <a:off x="5706938" y="3932398"/>
            <a:ext cx="1872208" cy="830997"/>
          </a:xfrm>
          <a:prstGeom prst="rightArrowCallout">
            <a:avLst>
              <a:gd name="adj1" fmla="val 53480"/>
              <a:gd name="adj2" fmla="val 47007"/>
              <a:gd name="adj3" fmla="val 26344"/>
              <a:gd name="adj4" fmla="val 78598"/>
            </a:avLst>
          </a:prstGeom>
          <a:solidFill>
            <a:srgbClr val="BD96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須修改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函式設定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9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K1081210\AppData\Local\Temp\SNAGHTMLd78d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3357786"/>
            <a:ext cx="5544000" cy="31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252028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11664899" cy="552144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使用參數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/>
              <a:t>參數的功能：將特定</a:t>
            </a:r>
            <a:r>
              <a:rPr lang="zh-TW" altLang="en-US" sz="3200" b="1" dirty="0">
                <a:solidFill>
                  <a:srgbClr val="0070C0"/>
                </a:solidFill>
              </a:rPr>
              <a:t>資料傳入函式中</a:t>
            </a:r>
            <a:r>
              <a:rPr lang="zh-TW" altLang="en-US" sz="3200" dirty="0"/>
              <a:t>執行，以</a:t>
            </a:r>
            <a:r>
              <a:rPr lang="zh-TW" altLang="en-US" sz="3200" b="1" dirty="0">
                <a:solidFill>
                  <a:srgbClr val="0070C0"/>
                </a:solidFill>
              </a:rPr>
              <a:t>獲得不同的結果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>
              <a:lnSpc>
                <a:spcPct val="100000"/>
              </a:lnSpc>
            </a:pPr>
            <a:r>
              <a:rPr lang="zh-TW" altLang="en-US" sz="3200" dirty="0"/>
              <a:t>例如：將畫筆的「顏色」、「寬度」設定為參數，呼叫函式時傳入不同參數值，會畫出不同外觀的正四邊形。</a:t>
            </a:r>
            <a:endParaRPr lang="en-US" altLang="zh-TW" sz="3200" dirty="0"/>
          </a:p>
          <a:p>
            <a:pPr marL="114295" indent="0">
              <a:lnSpc>
                <a:spcPct val="125000"/>
              </a:lnSpc>
              <a:buNone/>
            </a:pP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DE5C6DC-295E-97BF-2AA2-6DD0ED6B4D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4" descr="C:\Users\K1081210\AppData\Local\Temp\SNAGHTML14887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4458610"/>
            <a:ext cx="2952328" cy="8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向右箭號圖說文字 9"/>
          <p:cNvSpPr/>
          <p:nvPr/>
        </p:nvSpPr>
        <p:spPr>
          <a:xfrm>
            <a:off x="6095206" y="4475983"/>
            <a:ext cx="2664296" cy="830997"/>
          </a:xfrm>
          <a:prstGeom prst="rightArrowCallout">
            <a:avLst>
              <a:gd name="adj1" fmla="val 53480"/>
              <a:gd name="adj2" fmla="val 47007"/>
              <a:gd name="adj3" fmla="val 44683"/>
              <a:gd name="adj4" fmla="val 78598"/>
            </a:avLst>
          </a:prstGeom>
          <a:solidFill>
            <a:srgbClr val="BD96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只須傳入參數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不用修改函式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K1081210\AppData\Local\Temp\SNAGHTMLb563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2" y="2997746"/>
            <a:ext cx="3613334" cy="34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1081210\AppData\Local\Temp\SNAGHTMLbba4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2997746"/>
            <a:ext cx="3693334" cy="34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39604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設定參數的方法　</a:t>
            </a:r>
            <a:endParaRPr lang="en-US" altLang="zh-TW" b="1" dirty="0">
              <a:solidFill>
                <a:srgbClr val="FFFFFF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3200" dirty="0"/>
              <a:t>以函式「畫筆設定」為例，將顏色與寬度設定為參數，觀察原函式與修改後函式，找出要修改的部分。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  <a:p>
            <a:pPr>
              <a:lnSpc>
                <a:spcPct val="125000"/>
              </a:lnSpc>
            </a:pP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B882CBA-E29B-B505-2394-1D572B7F35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向右箭號圖說文字 10"/>
          <p:cNvSpPr/>
          <p:nvPr/>
        </p:nvSpPr>
        <p:spPr>
          <a:xfrm>
            <a:off x="5309585" y="4425380"/>
            <a:ext cx="1872208" cy="461665"/>
          </a:xfrm>
          <a:prstGeom prst="rightArrowCallout">
            <a:avLst>
              <a:gd name="adj1" fmla="val 53480"/>
              <a:gd name="adj2" fmla="val 47007"/>
              <a:gd name="adj3" fmla="val 44683"/>
              <a:gd name="adj4" fmla="val 78598"/>
            </a:avLst>
          </a:prstGeom>
          <a:solidFill>
            <a:srgbClr val="BD96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設定參數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20092" y="3141762"/>
            <a:ext cx="1687682" cy="57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42</a:t>
            </a:r>
          </a:p>
          <a:p>
            <a:endParaRPr lang="zh-HK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489682" y="4797946"/>
            <a:ext cx="843841" cy="46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11630" y="5338058"/>
            <a:ext cx="843841" cy="46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13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1773610"/>
            <a:ext cx="5500800" cy="45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39604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設定參數的方法　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第一步：編輯函式</a:t>
            </a:r>
            <a:br>
              <a:rPr lang="en-US" altLang="zh-TW" sz="3200" dirty="0"/>
            </a:br>
            <a:r>
              <a:rPr lang="en-US" altLang="zh-TW" sz="3200" dirty="0"/>
              <a:t>①</a:t>
            </a:r>
            <a:r>
              <a:rPr lang="zh-TW" altLang="en-US" sz="3200" dirty="0"/>
              <a:t>在函式畫筆設定上點擊</a:t>
            </a:r>
            <a:br>
              <a:rPr lang="en-US" altLang="zh-TW" sz="3200" dirty="0"/>
            </a:br>
            <a:r>
              <a:rPr lang="zh-TW" altLang="en-US" sz="3200" dirty="0"/>
              <a:t>滑鼠右鍵。</a:t>
            </a:r>
            <a:br>
              <a:rPr lang="en-US" altLang="zh-TW" sz="3200" dirty="0"/>
            </a:br>
            <a:r>
              <a:rPr lang="en-US" altLang="zh-TW" sz="3200" dirty="0"/>
              <a:t>②</a:t>
            </a:r>
            <a:r>
              <a:rPr lang="zh-TW" altLang="en-US" sz="3200" dirty="0"/>
              <a:t>點擊編輯。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047D698-C926-3A4A-DAAD-15C34F63A6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890850" y="3213770"/>
            <a:ext cx="4284476" cy="1008112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286894" y="3933850"/>
            <a:ext cx="4536504" cy="936104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72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8A9BD-C89D-458B-84C7-0D777169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任務說明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8FB313-C4ED-4415-BEF9-CB8EFC07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48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4" y="1780506"/>
            <a:ext cx="5482800" cy="448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K1081210\AppData\Local\Temp\SNAGHTML16793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84" y="2637706"/>
            <a:ext cx="6286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39604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設定參數的方法　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第二步：設定名稱</a:t>
            </a:r>
            <a:br>
              <a:rPr lang="en-US" altLang="zh-TW" sz="3200" dirty="0"/>
            </a:br>
            <a:r>
              <a:rPr lang="en-US" altLang="zh-TW" sz="3200" dirty="0"/>
              <a:t>①</a:t>
            </a:r>
            <a:r>
              <a:rPr lang="zh-TW" altLang="en-US" sz="3200" dirty="0"/>
              <a:t>點擊添加輸入方塊。</a:t>
            </a:r>
            <a:br>
              <a:rPr lang="en-US" altLang="zh-TW" sz="3200" dirty="0"/>
            </a:br>
            <a:r>
              <a:rPr lang="en-US" altLang="zh-TW" sz="3200" dirty="0"/>
              <a:t>②</a:t>
            </a:r>
            <a:r>
              <a:rPr lang="zh-TW" altLang="en-US" sz="3200" dirty="0"/>
              <a:t>輸入方塊名稱。</a:t>
            </a:r>
            <a:br>
              <a:rPr lang="en-US" altLang="zh-TW" sz="3200" dirty="0"/>
            </a:br>
            <a:r>
              <a:rPr lang="zh-TW" altLang="en-US" sz="3200" dirty="0"/>
              <a:t>③點擊確定。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51E55ED-F90C-BF7D-761D-F4736A7ED7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727054" y="2709714"/>
            <a:ext cx="2448272" cy="1872208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3934966" y="3069754"/>
            <a:ext cx="5328592" cy="224408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934966" y="3294162"/>
            <a:ext cx="5976664" cy="0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070870" y="3861842"/>
            <a:ext cx="7920880" cy="1944216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9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1081210\AppData\Local\Temp\SNAGHTMLdd65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1845618"/>
            <a:ext cx="4975787" cy="46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1081210\AppData\Local\Temp\SNAGHTMLdd76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1845618"/>
            <a:ext cx="4966822" cy="46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39604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4608115" cy="552144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設定參數的方法　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第三步：定義函式</a:t>
            </a:r>
            <a:br>
              <a:rPr lang="en-US" altLang="zh-TW" sz="3200" dirty="0"/>
            </a:br>
            <a:r>
              <a:rPr lang="zh-TW" altLang="en-US" sz="3200" dirty="0"/>
              <a:t>拖曳參數到要傳送數值的地方。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B541D59-8442-D99A-1377-C413248D4A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2296" name="Picture 8" descr="C:\Users\K1081210\AppData\Local\Temp\SNAGHTML1a94f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1845618"/>
            <a:ext cx="4968000" cy="46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>
            <a:off x="8543478" y="2565698"/>
            <a:ext cx="1224136" cy="1944216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8975526" y="2598265"/>
            <a:ext cx="504056" cy="2559721"/>
          </a:xfrm>
          <a:prstGeom prst="straightConnector1">
            <a:avLst/>
          </a:prstGeom>
          <a:ln w="762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68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1081210\AppData\Local\Temp\SNAGHTML1ac13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58" y="1377033"/>
            <a:ext cx="3096000" cy="50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3960440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5436399" cy="552144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設定參數的方法　</a:t>
            </a:r>
            <a:endParaRPr lang="en-US" altLang="zh-TW" sz="3200" dirty="0"/>
          </a:p>
          <a:p>
            <a:pPr>
              <a:lnSpc>
                <a:spcPct val="125000"/>
              </a:lnSpc>
            </a:pPr>
            <a:r>
              <a:rPr lang="zh-TW" altLang="en-US" sz="3200" dirty="0"/>
              <a:t>第四步：呼叫函式</a:t>
            </a:r>
            <a:br>
              <a:rPr lang="en-US" altLang="zh-TW" sz="3200" dirty="0"/>
            </a:br>
            <a:r>
              <a:rPr lang="zh-TW" altLang="en-US" sz="3200" dirty="0"/>
              <a:t>在呼叫函式時，輸入要設定的參數值即可。</a:t>
            </a:r>
            <a:endParaRPr lang="en-US" altLang="zh-TW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函式的參數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5AAF137-1669-F4B5-6FCC-FC32389BB8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39614" y="2133649"/>
            <a:ext cx="1656000" cy="68400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44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2595F-610C-F0A9-0C21-A92588BF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E814BD-0E48-B2BC-A8DE-394DFD7FB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有一程式如附圖，則執行程式並輸入「</a:t>
            </a:r>
            <a:r>
              <a:rPr lang="en-US" altLang="zh-TW" dirty="0"/>
              <a:t>2.54</a:t>
            </a:r>
            <a:r>
              <a:rPr lang="zh-TW" altLang="en-US" dirty="0"/>
              <a:t>」，</a:t>
            </a:r>
            <a:br>
              <a:rPr lang="en-US" altLang="zh-TW" dirty="0"/>
            </a:br>
            <a:r>
              <a:rPr lang="zh-TW" altLang="en-US" dirty="0"/>
              <a:t>下列結果為何？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pPr marL="114295" indent="0">
              <a:buNone/>
            </a:pPr>
            <a:r>
              <a:rPr lang="en-US" altLang="zh-TW" dirty="0"/>
              <a:t>(1) </a:t>
            </a:r>
            <a:r>
              <a:rPr lang="zh-TW" altLang="en-US" dirty="0"/>
              <a:t>參數 </a:t>
            </a:r>
            <a:r>
              <a:rPr lang="en-US" altLang="zh-TW" dirty="0"/>
              <a:t>n </a:t>
            </a:r>
            <a:r>
              <a:rPr lang="zh-TW" altLang="en-US" dirty="0"/>
              <a:t>的值＝</a:t>
            </a:r>
            <a:r>
              <a:rPr lang="zh-TW" altLang="en-US" u="sng" dirty="0"/>
              <a:t> 　　　　</a:t>
            </a:r>
            <a:endParaRPr lang="zh-TW" altLang="en-US" dirty="0"/>
          </a:p>
          <a:p>
            <a:pPr marL="114295" indent="0">
              <a:buNone/>
            </a:pPr>
            <a:r>
              <a:rPr lang="en-US" altLang="zh-TW" dirty="0"/>
              <a:t>(2) </a:t>
            </a:r>
            <a:r>
              <a:rPr lang="zh-TW" altLang="en-US" dirty="0"/>
              <a:t>變數 計算結果 的值＝</a:t>
            </a:r>
            <a:r>
              <a:rPr lang="zh-TW" altLang="en-US" u="sng" dirty="0"/>
              <a:t> 　　　　</a:t>
            </a:r>
            <a:endParaRPr lang="en-US" altLang="zh-TW" dirty="0"/>
          </a:p>
          <a:p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9740434-5B08-0FFD-6E96-B3BFEC988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950" y="4919734"/>
            <a:ext cx="1224137" cy="576064"/>
          </a:xfrm>
        </p:spPr>
        <p:txBody>
          <a:bodyPr/>
          <a:lstStyle/>
          <a:p>
            <a:r>
              <a:rPr lang="en-US" altLang="zh-TW" dirty="0"/>
              <a:t>2.54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79240C-3E08-741C-004E-A037A3FE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9" name="文字版面配置區 5">
            <a:extLst>
              <a:ext uri="{FF2B5EF4-FFF2-40B4-BE49-F238E27FC236}">
                <a16:creationId xmlns:a16="http://schemas.microsoft.com/office/drawing/2014/main" id="{8168A755-42FF-1734-F24E-44F4B0631406}"/>
              </a:ext>
            </a:extLst>
          </p:cNvPr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43</a:t>
            </a:r>
          </a:p>
          <a:p>
            <a:endParaRPr lang="zh-HK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B25A310-E74D-02AC-3E54-8AC46C01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06" y="1701602"/>
            <a:ext cx="66620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95018ABB-1963-A445-2005-19FE6CA6995B}"/>
              </a:ext>
            </a:extLst>
          </p:cNvPr>
          <p:cNvSpPr txBox="1">
            <a:spLocks/>
          </p:cNvSpPr>
          <p:nvPr/>
        </p:nvSpPr>
        <p:spPr>
          <a:xfrm>
            <a:off x="5375187" y="5734050"/>
            <a:ext cx="1224137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8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1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繪製正多邊形：使用函式積木</a:t>
            </a:r>
            <a:endParaRPr lang="zh-HK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8554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5A61C17-B099-9AB2-165B-843289D2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" y="1048544"/>
            <a:ext cx="1003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11BA30-71F6-4AB3-A27A-0F4E2FD37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A020B095-CDC8-1288-F5A4-BB2E5940BC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13FD99F-C987-4664-BCB9-B2AA9AB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910630" y="1162576"/>
            <a:ext cx="3096344" cy="18351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7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1081210\AppData\Local\Temp\SNAGHTML8ff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3388414"/>
            <a:ext cx="3014286" cy="9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1081210\AppData\Local\Temp\SNAGHTML9006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2709714"/>
            <a:ext cx="4428572" cy="21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566" y="1004692"/>
            <a:ext cx="8208911" cy="5521446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sz="3200" dirty="0"/>
              <a:t>將「繪製正多邊形」功能定義為函式，</a:t>
            </a:r>
            <a:br>
              <a:rPr lang="en-US" altLang="zh-TW" sz="3200" dirty="0"/>
            </a:br>
            <a:r>
              <a:rPr lang="zh-TW" altLang="en-US" sz="3200" dirty="0"/>
              <a:t>並將繪製的邊數設定為參數，方便呼叫使用。</a:t>
            </a:r>
            <a:endParaRPr lang="en-US" altLang="zh-TW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2D7878D-BC98-3853-0A41-B35A2A9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9837593" y="1265252"/>
            <a:ext cx="2090261" cy="887254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自定函式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4926269" y="1053530"/>
            <a:ext cx="2088232" cy="504057"/>
          </a:xfrm>
          <a:prstGeom prst="roundRect">
            <a:avLst>
              <a:gd name="adj" fmla="val 697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6716006" y="645246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右箭號圖說文字 13"/>
          <p:cNvSpPr/>
          <p:nvPr/>
        </p:nvSpPr>
        <p:spPr>
          <a:xfrm>
            <a:off x="4945978" y="3462893"/>
            <a:ext cx="1398435" cy="830997"/>
          </a:xfrm>
          <a:prstGeom prst="rightArrowCallout">
            <a:avLst>
              <a:gd name="adj1" fmla="val 53480"/>
              <a:gd name="adj2" fmla="val 47007"/>
              <a:gd name="adj3" fmla="val 26344"/>
              <a:gd name="adj4" fmla="val 78598"/>
            </a:avLst>
          </a:prstGeom>
          <a:solidFill>
            <a:srgbClr val="BD96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改寫為函式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655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 autoUpdateAnimBg="0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1081210\AppData\Local\Temp\SNAGHTML9309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6" y="3437078"/>
            <a:ext cx="4066286" cy="1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1081210\AppData\Local\Temp\SNAGHTML931d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91" y="2601017"/>
            <a:ext cx="3442286" cy="28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566" y="1004692"/>
            <a:ext cx="8136904" cy="5521446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sz="3200" dirty="0"/>
              <a:t>將「繪製正多邊形」功能定義為函式，</a:t>
            </a:r>
            <a:br>
              <a:rPr lang="en-US" altLang="zh-TW" sz="3200" dirty="0"/>
            </a:br>
            <a:r>
              <a:rPr lang="zh-TW" altLang="en-US" sz="3200" dirty="0"/>
              <a:t>並將繪製的邊數設定為參數，方便呼叫使用。</a:t>
            </a:r>
            <a:endParaRPr lang="en-US" altLang="zh-TW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2BE9727-C6F0-F3CB-C2E9-29CBAAE6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14" name="向右箭號圖說文字 13"/>
          <p:cNvSpPr/>
          <p:nvPr/>
        </p:nvSpPr>
        <p:spPr>
          <a:xfrm>
            <a:off x="4562639" y="3437078"/>
            <a:ext cx="1398435" cy="830997"/>
          </a:xfrm>
          <a:prstGeom prst="rightArrowCallout">
            <a:avLst>
              <a:gd name="adj1" fmla="val 53480"/>
              <a:gd name="adj2" fmla="val 47007"/>
              <a:gd name="adj3" fmla="val 26344"/>
              <a:gd name="adj4" fmla="val 78598"/>
            </a:avLst>
          </a:prstGeom>
          <a:solidFill>
            <a:srgbClr val="BD9679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呼叫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函式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9837593" y="1265252"/>
            <a:ext cx="2090261" cy="887254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自定函式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943078" y="1044767"/>
            <a:ext cx="2088232" cy="504057"/>
          </a:xfrm>
          <a:prstGeom prst="roundRect">
            <a:avLst>
              <a:gd name="adj" fmla="val 697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6732815" y="624257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9837592" y="2501160"/>
            <a:ext cx="2090261" cy="887254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HK" b="1" dirty="0" err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b="1" dirty="0" err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呼叫函式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661129" y="1629594"/>
            <a:ext cx="2522309" cy="64807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860934" y="1193902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44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796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9B620796-94DE-4F6F-0317-2880875D07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335784" y="4365898"/>
            <a:ext cx="11421591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4ABE616-1A36-3396-810D-810D0E9079F0}"/>
              </a:ext>
            </a:extLst>
          </p:cNvPr>
          <p:cNvGrpSpPr/>
          <p:nvPr/>
        </p:nvGrpSpPr>
        <p:grpSpPr>
          <a:xfrm>
            <a:off x="2382326" y="964240"/>
            <a:ext cx="7837875" cy="3237139"/>
            <a:chOff x="2382326" y="964240"/>
            <a:chExt cx="7837875" cy="3237139"/>
          </a:xfrm>
        </p:grpSpPr>
        <p:pic>
          <p:nvPicPr>
            <p:cNvPr id="5" name="Picture 2" descr="C:\Users\K1081210\AppData\Local\Temp\SNAGHTML99018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963" y="1472596"/>
              <a:ext cx="3215238" cy="1036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C268A17-66D4-9103-2F96-A52185FB1B02}"/>
                </a:ext>
              </a:extLst>
            </p:cNvPr>
            <p:cNvSpPr txBox="1"/>
            <p:nvPr/>
          </p:nvSpPr>
          <p:spPr>
            <a:xfrm>
              <a:off x="2422798" y="964240"/>
              <a:ext cx="61897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建立函式積木	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166C5E3-61BF-653B-E2A7-CA6BF630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2326" y="1476661"/>
              <a:ext cx="4152620" cy="272471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0C02444-3E33-E325-D817-095308E8C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963" y="2713684"/>
              <a:ext cx="2263090" cy="1036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E425AC81-7056-ADFA-C7DB-1439912FD0CE}"/>
              </a:ext>
            </a:extLst>
          </p:cNvPr>
          <p:cNvGrpSpPr/>
          <p:nvPr/>
        </p:nvGrpSpPr>
        <p:grpSpPr>
          <a:xfrm>
            <a:off x="2382326" y="4520258"/>
            <a:ext cx="6189784" cy="1788039"/>
            <a:chOff x="2382326" y="4520258"/>
            <a:chExt cx="6189784" cy="1788039"/>
          </a:xfrm>
        </p:grpSpPr>
        <p:pic>
          <p:nvPicPr>
            <p:cNvPr id="3082" name="Picture 10" descr="C:\Users\K1081210\AppData\Local\Temp\SNAGHTML9964c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798" y="5066736"/>
              <a:ext cx="2262858" cy="63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K1081210\AppData\Local\Temp\SNAGHTML99996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798" y="5843535"/>
              <a:ext cx="1782858" cy="46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8446BF-E1AB-647A-1173-7E340B8B4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294" y="5066736"/>
              <a:ext cx="1371202" cy="63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6CC841B-6BCF-95BA-C443-F1BEBD0232EE}"/>
                </a:ext>
              </a:extLst>
            </p:cNvPr>
            <p:cNvSpPr txBox="1"/>
            <p:nvPr/>
          </p:nvSpPr>
          <p:spPr>
            <a:xfrm>
              <a:off x="2382326" y="4520258"/>
              <a:ext cx="61897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於原程式處呼叫</a:t>
              </a:r>
              <a:r>
                <a:rPr lang="zh-TW" altLang="en-US" sz="2400" b="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函式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、傳入參數。</a:t>
              </a:r>
              <a:endParaRPr lang="zh-TW" altLang="en-US" sz="2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F4CB14F6-7611-A3D2-75B4-667496A8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4" y="977444"/>
            <a:ext cx="1366934" cy="15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F632B71-B82A-7A4C-D0AE-E3F405C3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4" y="4520258"/>
            <a:ext cx="1366934" cy="15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232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3FD99F-C987-4664-BCB9-B2AA9AB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任務說明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11BA30-71F6-4AB3-A27A-0F4E2FD37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17" name="群組 16"/>
          <p:cNvGrpSpPr/>
          <p:nvPr/>
        </p:nvGrpSpPr>
        <p:grpSpPr>
          <a:xfrm>
            <a:off x="6167214" y="95004"/>
            <a:ext cx="3416320" cy="742502"/>
            <a:chOff x="1798787" y="4797945"/>
            <a:chExt cx="3416320" cy="742502"/>
          </a:xfrm>
        </p:grpSpPr>
        <p:sp>
          <p:nvSpPr>
            <p:cNvPr id="18" name="video-camera_94967"/>
            <p:cNvSpPr>
              <a:spLocks noChangeAspect="1"/>
            </p:cNvSpPr>
            <p:nvPr/>
          </p:nvSpPr>
          <p:spPr bwMode="auto">
            <a:xfrm>
              <a:off x="2062758" y="4797945"/>
              <a:ext cx="792088" cy="663197"/>
            </a:xfrm>
            <a:custGeom>
              <a:avLst/>
              <a:gdLst>
                <a:gd name="T0" fmla="*/ 4532 w 4667"/>
                <a:gd name="T1" fmla="*/ 1805 h 3913"/>
                <a:gd name="T2" fmla="*/ 4452 w 4667"/>
                <a:gd name="T3" fmla="*/ 1826 h 3913"/>
                <a:gd name="T4" fmla="*/ 3715 w 4667"/>
                <a:gd name="T5" fmla="*/ 2211 h 3913"/>
                <a:gd name="T6" fmla="*/ 3693 w 4667"/>
                <a:gd name="T7" fmla="*/ 2224 h 3913"/>
                <a:gd name="T8" fmla="*/ 3693 w 4667"/>
                <a:gd name="T9" fmla="*/ 1941 h 3913"/>
                <a:gd name="T10" fmla="*/ 3497 w 4667"/>
                <a:gd name="T11" fmla="*/ 1740 h 3913"/>
                <a:gd name="T12" fmla="*/ 3056 w 4667"/>
                <a:gd name="T13" fmla="*/ 1740 h 3913"/>
                <a:gd name="T14" fmla="*/ 3512 w 4667"/>
                <a:gd name="T15" fmla="*/ 937 h 3913"/>
                <a:gd name="T16" fmla="*/ 2575 w 4667"/>
                <a:gd name="T17" fmla="*/ 0 h 3913"/>
                <a:gd name="T18" fmla="*/ 1638 w 4667"/>
                <a:gd name="T19" fmla="*/ 936 h 3913"/>
                <a:gd name="T20" fmla="*/ 2094 w 4667"/>
                <a:gd name="T21" fmla="*/ 1740 h 3913"/>
                <a:gd name="T22" fmla="*/ 1203 w 4667"/>
                <a:gd name="T23" fmla="*/ 1740 h 3913"/>
                <a:gd name="T24" fmla="*/ 1524 w 4667"/>
                <a:gd name="T25" fmla="*/ 1154 h 3913"/>
                <a:gd name="T26" fmla="*/ 828 w 4667"/>
                <a:gd name="T27" fmla="*/ 458 h 3913"/>
                <a:gd name="T28" fmla="*/ 132 w 4667"/>
                <a:gd name="T29" fmla="*/ 1154 h 3913"/>
                <a:gd name="T30" fmla="*/ 454 w 4667"/>
                <a:gd name="T31" fmla="*/ 1740 h 3913"/>
                <a:gd name="T32" fmla="*/ 204 w 4667"/>
                <a:gd name="T33" fmla="*/ 1740 h 3913"/>
                <a:gd name="T34" fmla="*/ 0 w 4667"/>
                <a:gd name="T35" fmla="*/ 1941 h 3913"/>
                <a:gd name="T36" fmla="*/ 0 w 4667"/>
                <a:gd name="T37" fmla="*/ 3719 h 3913"/>
                <a:gd name="T38" fmla="*/ 204 w 4667"/>
                <a:gd name="T39" fmla="*/ 3913 h 3913"/>
                <a:gd name="T40" fmla="*/ 3497 w 4667"/>
                <a:gd name="T41" fmla="*/ 3913 h 3913"/>
                <a:gd name="T42" fmla="*/ 3693 w 4667"/>
                <a:gd name="T43" fmla="*/ 3719 h 3913"/>
                <a:gd name="T44" fmla="*/ 3693 w 4667"/>
                <a:gd name="T45" fmla="*/ 3437 h 3913"/>
                <a:gd name="T46" fmla="*/ 3715 w 4667"/>
                <a:gd name="T47" fmla="*/ 3449 h 3913"/>
                <a:gd name="T48" fmla="*/ 4451 w 4667"/>
                <a:gd name="T49" fmla="*/ 3835 h 3913"/>
                <a:gd name="T50" fmla="*/ 4531 w 4667"/>
                <a:gd name="T51" fmla="*/ 3856 h 3913"/>
                <a:gd name="T52" fmla="*/ 4667 w 4667"/>
                <a:gd name="T53" fmla="*/ 3704 h 3913"/>
                <a:gd name="T54" fmla="*/ 4667 w 4667"/>
                <a:gd name="T55" fmla="*/ 1956 h 3913"/>
                <a:gd name="T56" fmla="*/ 4532 w 4667"/>
                <a:gd name="T57" fmla="*/ 1805 h 3913"/>
                <a:gd name="T58" fmla="*/ 2400 w 4667"/>
                <a:gd name="T59" fmla="*/ 3326 h 3913"/>
                <a:gd name="T60" fmla="*/ 2267 w 4667"/>
                <a:gd name="T61" fmla="*/ 3460 h 3913"/>
                <a:gd name="T62" fmla="*/ 693 w 4667"/>
                <a:gd name="T63" fmla="*/ 3460 h 3913"/>
                <a:gd name="T64" fmla="*/ 560 w 4667"/>
                <a:gd name="T65" fmla="*/ 3326 h 3913"/>
                <a:gd name="T66" fmla="*/ 560 w 4667"/>
                <a:gd name="T67" fmla="*/ 2340 h 3913"/>
                <a:gd name="T68" fmla="*/ 693 w 4667"/>
                <a:gd name="T69" fmla="*/ 2206 h 3913"/>
                <a:gd name="T70" fmla="*/ 2267 w 4667"/>
                <a:gd name="T71" fmla="*/ 2206 h 3913"/>
                <a:gd name="T72" fmla="*/ 2400 w 4667"/>
                <a:gd name="T73" fmla="*/ 2340 h 3913"/>
                <a:gd name="T74" fmla="*/ 2400 w 4667"/>
                <a:gd name="T75" fmla="*/ 3326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7" h="3913">
                  <a:moveTo>
                    <a:pt x="4532" y="1805"/>
                  </a:moveTo>
                  <a:cubicBezTo>
                    <a:pt x="4505" y="1805"/>
                    <a:pt x="4479" y="1812"/>
                    <a:pt x="4452" y="1826"/>
                  </a:cubicBezTo>
                  <a:lnTo>
                    <a:pt x="3715" y="2211"/>
                  </a:lnTo>
                  <a:cubicBezTo>
                    <a:pt x="3708" y="2215"/>
                    <a:pt x="3707" y="2219"/>
                    <a:pt x="3693" y="2224"/>
                  </a:cubicBezTo>
                  <a:lnTo>
                    <a:pt x="3693" y="1941"/>
                  </a:lnTo>
                  <a:cubicBezTo>
                    <a:pt x="3693" y="1831"/>
                    <a:pt x="3607" y="1740"/>
                    <a:pt x="3497" y="1740"/>
                  </a:cubicBezTo>
                  <a:lnTo>
                    <a:pt x="3056" y="1740"/>
                  </a:lnTo>
                  <a:cubicBezTo>
                    <a:pt x="3329" y="1580"/>
                    <a:pt x="3512" y="1278"/>
                    <a:pt x="3512" y="937"/>
                  </a:cubicBezTo>
                  <a:cubicBezTo>
                    <a:pt x="3512" y="420"/>
                    <a:pt x="3092" y="0"/>
                    <a:pt x="2575" y="0"/>
                  </a:cubicBezTo>
                  <a:cubicBezTo>
                    <a:pt x="2058" y="0"/>
                    <a:pt x="1638" y="420"/>
                    <a:pt x="1638" y="936"/>
                  </a:cubicBezTo>
                  <a:cubicBezTo>
                    <a:pt x="1638" y="1277"/>
                    <a:pt x="1821" y="1580"/>
                    <a:pt x="2094" y="1740"/>
                  </a:cubicBezTo>
                  <a:lnTo>
                    <a:pt x="1203" y="1740"/>
                  </a:lnTo>
                  <a:cubicBezTo>
                    <a:pt x="1396" y="1620"/>
                    <a:pt x="1524" y="1400"/>
                    <a:pt x="1524" y="1154"/>
                  </a:cubicBezTo>
                  <a:cubicBezTo>
                    <a:pt x="1524" y="770"/>
                    <a:pt x="1212" y="458"/>
                    <a:pt x="828" y="458"/>
                  </a:cubicBezTo>
                  <a:cubicBezTo>
                    <a:pt x="445" y="458"/>
                    <a:pt x="132" y="770"/>
                    <a:pt x="132" y="1154"/>
                  </a:cubicBezTo>
                  <a:cubicBezTo>
                    <a:pt x="132" y="1400"/>
                    <a:pt x="261" y="1620"/>
                    <a:pt x="454" y="1740"/>
                  </a:cubicBezTo>
                  <a:lnTo>
                    <a:pt x="204" y="1740"/>
                  </a:lnTo>
                  <a:cubicBezTo>
                    <a:pt x="94" y="1740"/>
                    <a:pt x="0" y="1831"/>
                    <a:pt x="0" y="1941"/>
                  </a:cubicBezTo>
                  <a:lnTo>
                    <a:pt x="0" y="3719"/>
                  </a:lnTo>
                  <a:cubicBezTo>
                    <a:pt x="0" y="3830"/>
                    <a:pt x="94" y="3913"/>
                    <a:pt x="204" y="3913"/>
                  </a:cubicBezTo>
                  <a:lnTo>
                    <a:pt x="3497" y="3913"/>
                  </a:lnTo>
                  <a:cubicBezTo>
                    <a:pt x="3607" y="3913"/>
                    <a:pt x="3693" y="3830"/>
                    <a:pt x="3693" y="3719"/>
                  </a:cubicBezTo>
                  <a:lnTo>
                    <a:pt x="3693" y="3437"/>
                  </a:lnTo>
                  <a:cubicBezTo>
                    <a:pt x="3707" y="3441"/>
                    <a:pt x="3708" y="3446"/>
                    <a:pt x="3715" y="3449"/>
                  </a:cubicBezTo>
                  <a:lnTo>
                    <a:pt x="4451" y="3835"/>
                  </a:lnTo>
                  <a:cubicBezTo>
                    <a:pt x="4478" y="3849"/>
                    <a:pt x="4505" y="3856"/>
                    <a:pt x="4531" y="3856"/>
                  </a:cubicBezTo>
                  <a:cubicBezTo>
                    <a:pt x="4611" y="3856"/>
                    <a:pt x="4667" y="3794"/>
                    <a:pt x="4667" y="3704"/>
                  </a:cubicBezTo>
                  <a:lnTo>
                    <a:pt x="4667" y="1956"/>
                  </a:lnTo>
                  <a:cubicBezTo>
                    <a:pt x="4667" y="1867"/>
                    <a:pt x="4612" y="1805"/>
                    <a:pt x="4532" y="1805"/>
                  </a:cubicBezTo>
                  <a:close/>
                  <a:moveTo>
                    <a:pt x="2400" y="3326"/>
                  </a:moveTo>
                  <a:cubicBezTo>
                    <a:pt x="2400" y="3400"/>
                    <a:pt x="2340" y="3460"/>
                    <a:pt x="2267" y="3460"/>
                  </a:cubicBezTo>
                  <a:lnTo>
                    <a:pt x="693" y="3460"/>
                  </a:lnTo>
                  <a:cubicBezTo>
                    <a:pt x="620" y="3460"/>
                    <a:pt x="560" y="3400"/>
                    <a:pt x="560" y="3326"/>
                  </a:cubicBezTo>
                  <a:lnTo>
                    <a:pt x="560" y="2340"/>
                  </a:lnTo>
                  <a:cubicBezTo>
                    <a:pt x="560" y="2266"/>
                    <a:pt x="620" y="2206"/>
                    <a:pt x="693" y="2206"/>
                  </a:cubicBezTo>
                  <a:lnTo>
                    <a:pt x="2267" y="2206"/>
                  </a:lnTo>
                  <a:cubicBezTo>
                    <a:pt x="2340" y="2206"/>
                    <a:pt x="2400" y="2266"/>
                    <a:pt x="2400" y="2340"/>
                  </a:cubicBezTo>
                  <a:lnTo>
                    <a:pt x="2400" y="33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9" name="文字方塊 18">
              <a:hlinkClick r:id="rId2" action="ppaction://hlinkfile"/>
            </p:cNvPr>
            <p:cNvSpPr txBox="1"/>
            <p:nvPr/>
          </p:nvSpPr>
          <p:spPr>
            <a:xfrm>
              <a:off x="1798787" y="5017227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程式範例影片</a:t>
              </a:r>
              <a:endParaRPr lang="zh-HK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6B5CE36-4832-46D8-A5F7-2A4ED3E3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931742"/>
            <a:ext cx="7560442" cy="5306364"/>
          </a:xfrm>
        </p:spPr>
        <p:txBody>
          <a:bodyPr/>
          <a:lstStyle/>
          <a:p>
            <a:r>
              <a:rPr lang="zh-TW" altLang="en-US" sz="3200" dirty="0"/>
              <a:t>在本節中，我們要利用多個正多邊形，組合出「萬花筒」的效果：</a:t>
            </a:r>
          </a:p>
          <a:p>
            <a:pPr marL="898525" indent="-449263">
              <a:buAutoNum type="arabicPeriod"/>
            </a:pPr>
            <a:r>
              <a:rPr lang="zh-TW" altLang="en-US" sz="3200" dirty="0"/>
              <a:t>依序詢問「要畫出正幾邊形？」、「要畫幾個圖形？」</a:t>
            </a:r>
            <a:endParaRPr lang="en-US" altLang="zh-TW" sz="3200" dirty="0"/>
          </a:p>
          <a:p>
            <a:pPr marL="898525" indent="-449263">
              <a:buAutoNum type="arabicPeriod"/>
            </a:pPr>
            <a:r>
              <a:rPr lang="zh-TW" altLang="en-US" sz="3200" dirty="0"/>
              <a:t>依輸入的「正多邊形種類」、「數量」繪製：</a:t>
            </a:r>
            <a:br>
              <a:rPr lang="en-US" altLang="zh-TW" sz="3200" dirty="0"/>
            </a:br>
            <a:r>
              <a:rPr lang="en-US" altLang="zh-TW" sz="3200" dirty="0"/>
              <a:t>(1)</a:t>
            </a:r>
            <a:r>
              <a:rPr lang="zh-TW" altLang="en-US" sz="3200" dirty="0"/>
              <a:t>以舞臺中心點（</a:t>
            </a:r>
            <a:r>
              <a:rPr lang="en-US" altLang="zh-TW" sz="3200" dirty="0"/>
              <a:t>0, 0</a:t>
            </a:r>
            <a:r>
              <a:rPr lang="zh-TW" altLang="en-US" sz="3200" dirty="0"/>
              <a:t>）為起點繪製</a:t>
            </a:r>
            <a:br>
              <a:rPr lang="en-US" altLang="zh-TW" sz="3200" dirty="0"/>
            </a:br>
            <a:r>
              <a:rPr lang="en-US" altLang="zh-TW" sz="3200" dirty="0"/>
              <a:t>(2)</a:t>
            </a:r>
            <a:r>
              <a:rPr lang="zh-TW" altLang="en-US" sz="3200" dirty="0"/>
              <a:t>圖形圍繞舞臺的中心點平均分布</a:t>
            </a:r>
            <a:endParaRPr lang="en-US" altLang="zh-TW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884530"/>
            <a:ext cx="2326243" cy="5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646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逐步解析 </a:t>
            </a:r>
            <a:r>
              <a:rPr lang="en-US" altLang="zh-TW" dirty="0"/>
              <a:t>2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互動輸入：選擇正多邊形、圖形數量</a:t>
            </a:r>
            <a:endParaRPr lang="zh-HK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46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345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11BA30-71F6-4AB3-A27A-0F4E2FD37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CC451FE-A896-ABBD-185A-6206460809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13FD99F-C987-4664-BCB9-B2AA9AB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46</a:t>
            </a:r>
          </a:p>
          <a:p>
            <a:endParaRPr lang="zh-HK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6BF65F2-076F-0DD5-60E0-0F1D0353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" y="1048544"/>
            <a:ext cx="1003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圓角矩形 6">
            <a:extLst>
              <a:ext uri="{FF2B5EF4-FFF2-40B4-BE49-F238E27FC236}">
                <a16:creationId xmlns:a16="http://schemas.microsoft.com/office/drawing/2014/main" id="{E2F25CD8-0377-D749-1DBD-F6BAB951A722}"/>
              </a:ext>
            </a:extLst>
          </p:cNvPr>
          <p:cNvSpPr/>
          <p:nvPr/>
        </p:nvSpPr>
        <p:spPr>
          <a:xfrm>
            <a:off x="910630" y="3141762"/>
            <a:ext cx="3096344" cy="18351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85725" indent="26988">
              <a:lnSpc>
                <a:spcPct val="140000"/>
              </a:lnSpc>
              <a:buNone/>
            </a:pPr>
            <a:r>
              <a:rPr lang="zh-TW" altLang="en-US" sz="2700" dirty="0"/>
              <a:t>改寫</a:t>
            </a:r>
            <a:r>
              <a:rPr lang="en-US" altLang="zh-TW" sz="2700" dirty="0"/>
              <a:t>【</a:t>
            </a:r>
            <a:r>
              <a:rPr lang="zh-TW" altLang="en-US" sz="2700" dirty="0"/>
              <a:t>逐步解析 </a:t>
            </a:r>
            <a:r>
              <a:rPr lang="en-US" altLang="zh-TW" sz="2700" dirty="0"/>
              <a:t>1】</a:t>
            </a:r>
            <a:r>
              <a:rPr lang="zh-TW" altLang="en-US" sz="2700" dirty="0"/>
              <a:t>程式，</a:t>
            </a:r>
            <a:endParaRPr lang="en-US" altLang="zh-TW" sz="2700" dirty="0"/>
          </a:p>
          <a:p>
            <a:pPr marL="85725" indent="26988">
              <a:lnSpc>
                <a:spcPct val="140000"/>
              </a:lnSpc>
              <a:buNone/>
            </a:pPr>
            <a:r>
              <a:rPr lang="zh-TW" altLang="en-US" sz="2700" dirty="0"/>
              <a:t>讓使用者自行決定要畫出幾個正多邊形：</a:t>
            </a:r>
          </a:p>
          <a:p>
            <a:pPr marL="85725" indent="26988">
              <a:lnSpc>
                <a:spcPct val="140000"/>
              </a:lnSpc>
              <a:buNone/>
            </a:pPr>
            <a:r>
              <a:rPr lang="en-US" altLang="zh-TW" sz="2700" dirty="0"/>
              <a:t>1. </a:t>
            </a:r>
            <a:r>
              <a:rPr lang="zh-TW" altLang="en-US" sz="2700" dirty="0"/>
              <a:t>程式執行後，分別詢問「要畫出正幾邊形？」、</a:t>
            </a:r>
            <a:endParaRPr lang="en-US" altLang="zh-TW" sz="2700" dirty="0"/>
          </a:p>
          <a:p>
            <a:pPr marL="85725" indent="26988">
              <a:lnSpc>
                <a:spcPct val="140000"/>
              </a:lnSpc>
              <a:buNone/>
            </a:pPr>
            <a:r>
              <a:rPr lang="zh-TW" altLang="en-US" sz="2700" dirty="0"/>
              <a:t>「要畫幾個圖形？」</a:t>
            </a:r>
          </a:p>
          <a:p>
            <a:pPr marL="85725" indent="26988">
              <a:lnSpc>
                <a:spcPct val="140000"/>
              </a:lnSpc>
              <a:buNone/>
            </a:pPr>
            <a:r>
              <a:rPr lang="en-US" altLang="zh-TW" sz="2700" dirty="0"/>
              <a:t>2. </a:t>
            </a:r>
            <a:r>
              <a:rPr lang="zh-TW" altLang="en-US" sz="2700" dirty="0"/>
              <a:t>依照輸入繪製圖形，各圖形圍繞起始點（</a:t>
            </a:r>
            <a:r>
              <a:rPr lang="en-US" altLang="zh-TW" sz="2700" dirty="0"/>
              <a:t>0, 0</a:t>
            </a:r>
            <a:r>
              <a:rPr lang="zh-TW" altLang="en-US" sz="2700" dirty="0"/>
              <a:t>）平均分布。</a:t>
            </a:r>
            <a:endParaRPr lang="zh-HK" altLang="en-US" sz="27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HK" dirty="0"/>
              <a:t>2</a:t>
            </a:r>
            <a:endParaRPr lang="zh-HK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6E9CE3F-4596-8239-1D95-F785714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問題思考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06574" y="2133650"/>
            <a:ext cx="7632848" cy="1080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" name="圓角矩形 9"/>
          <p:cNvSpPr/>
          <p:nvPr/>
        </p:nvSpPr>
        <p:spPr>
          <a:xfrm>
            <a:off x="766614" y="3285778"/>
            <a:ext cx="2880320" cy="50405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HK" altLang="en-US">
              <a:solidFill>
                <a:schemeClr val="dk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8111430" y="2781722"/>
            <a:ext cx="298495" cy="3345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284966" y="3861842"/>
            <a:ext cx="298495" cy="3345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HK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9837593" y="1174388"/>
            <a:ext cx="1470541" cy="887254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HK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設定詢問</a:t>
            </a:r>
            <a:endParaRPr lang="zh-HK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9837593" y="2237931"/>
            <a:ext cx="1497925" cy="1281589"/>
          </a:xfrm>
          <a:prstGeom prst="roundRect">
            <a:avLst>
              <a:gd name="adj" fmla="val 11824"/>
            </a:avLst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依輸入畫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正多邊形</a:t>
            </a:r>
            <a:endParaRPr lang="zh-HK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Users\K1081210\AppData\Local\Temp\SNAGHTML287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4365898"/>
            <a:ext cx="8531919" cy="1956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46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85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7" grpId="0" animBg="1"/>
      <p:bldP spid="23" grpId="0" animBg="1"/>
      <p:bldP spid="1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31055593-7121-11B1-BB81-3E237A3E30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360834" y="3429794"/>
            <a:ext cx="11421591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14B4967-205A-A009-CC38-E879D06BF245}"/>
              </a:ext>
            </a:extLst>
          </p:cNvPr>
          <p:cNvGrpSpPr/>
          <p:nvPr/>
        </p:nvGrpSpPr>
        <p:grpSpPr>
          <a:xfrm>
            <a:off x="2204004" y="1021303"/>
            <a:ext cx="8713910" cy="2052739"/>
            <a:chOff x="2278782" y="871602"/>
            <a:chExt cx="8713910" cy="2052739"/>
          </a:xfrm>
        </p:grpSpPr>
        <p:pic>
          <p:nvPicPr>
            <p:cNvPr id="4" name="Picture 4" descr="C:\Users\K1081210\AppData\Local\Temp\SNAGHTML9cb10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814" y="1470233"/>
              <a:ext cx="2735238" cy="6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:\Users\K1081210\AppData\Local\Temp\SNAGHTML9cbd0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545" y="1548987"/>
              <a:ext cx="1782858" cy="46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D75B800-C502-3E81-5C26-EFBBD4CDDA60}"/>
                </a:ext>
              </a:extLst>
            </p:cNvPr>
            <p:cNvSpPr txBox="1"/>
            <p:nvPr/>
          </p:nvSpPr>
          <p:spPr>
            <a:xfrm>
              <a:off x="2278782" y="871602"/>
              <a:ext cx="8713910" cy="550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indent="26988">
                <a:lnSpc>
                  <a:spcPct val="140000"/>
                </a:lnSpc>
                <a:buNone/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分別詢問「要畫出正幾邊形？」、「要畫幾個圖形？」</a:t>
              </a: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3A709442-31BD-7426-BB42-586CA7F69303}"/>
                </a:ext>
              </a:extLst>
            </p:cNvPr>
            <p:cNvGrpSpPr/>
            <p:nvPr/>
          </p:nvGrpSpPr>
          <p:grpSpPr>
            <a:xfrm>
              <a:off x="2536785" y="2284341"/>
              <a:ext cx="7491029" cy="640000"/>
              <a:chOff x="2536785" y="2284341"/>
              <a:chExt cx="7491029" cy="640000"/>
            </a:xfrm>
          </p:grpSpPr>
          <p:pic>
            <p:nvPicPr>
              <p:cNvPr id="3" name="Picture 2" descr="C:\Users\K1081210\AppData\Local\Temp\SNAGHTML9ca32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785" y="2284341"/>
                <a:ext cx="3321905" cy="6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EE5F1EE-5444-3AD5-83AF-AF207F2395C3}"/>
                  </a:ext>
                </a:extLst>
              </p:cNvPr>
              <p:cNvSpPr txBox="1"/>
              <p:nvPr/>
            </p:nvSpPr>
            <p:spPr>
              <a:xfrm>
                <a:off x="6095206" y="2287543"/>
                <a:ext cx="3932608" cy="550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" indent="26988">
                  <a:lnSpc>
                    <a:spcPct val="140000"/>
                  </a:lnSpc>
                  <a:buNone/>
                </a:pPr>
                <a:r>
                  <a:rPr lang="zh-TW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用於儲存邊</a:t>
                </a:r>
                <a:r>
                  <a:rPr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數、</a:t>
                </a:r>
                <a:r>
                  <a:rPr lang="zh-TW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個數</a:t>
                </a:r>
              </a:p>
            </p:txBody>
          </p: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B2484A00-63FB-EAA0-08D7-C3504A13E646}"/>
                  </a:ext>
                </a:extLst>
              </p:cNvPr>
              <p:cNvCxnSpPr/>
              <p:nvPr/>
            </p:nvCxnSpPr>
            <p:spPr>
              <a:xfrm>
                <a:off x="5892180" y="2604341"/>
                <a:ext cx="378637" cy="0"/>
              </a:xfrm>
              <a:prstGeom prst="line">
                <a:avLst/>
              </a:prstGeom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8C1CFE0-0030-4764-5A64-EA6D000CC9BA}"/>
              </a:ext>
            </a:extLst>
          </p:cNvPr>
          <p:cNvGrpSpPr/>
          <p:nvPr/>
        </p:nvGrpSpPr>
        <p:grpSpPr>
          <a:xfrm>
            <a:off x="2204004" y="3573301"/>
            <a:ext cx="2224762" cy="2544867"/>
            <a:chOff x="2204004" y="3519356"/>
            <a:chExt cx="2224762" cy="2544867"/>
          </a:xfrm>
        </p:grpSpPr>
        <p:pic>
          <p:nvPicPr>
            <p:cNvPr id="6" name="Picture 8" descr="C:\Users\K1081210\AppData\Local\Temp\SNAGHTML9cdf7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846" y="4132212"/>
              <a:ext cx="1820953" cy="125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C:\Users\K1081210\AppData\Local\Temp\SNAGHTML9d982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846" y="5599461"/>
              <a:ext cx="883810" cy="46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D53569AB-B2A1-AFE8-A535-B40D2ACAFBFF}"/>
                </a:ext>
              </a:extLst>
            </p:cNvPr>
            <p:cNvSpPr txBox="1"/>
            <p:nvPr/>
          </p:nvSpPr>
          <p:spPr>
            <a:xfrm>
              <a:off x="2204004" y="3519356"/>
              <a:ext cx="2224762" cy="550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indent="26988" algn="ctr">
                <a:lnSpc>
                  <a:spcPct val="140000"/>
                </a:lnSpc>
                <a:buNone/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繪製多個圖形</a:t>
              </a: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D8D0260-7DF6-2FD5-9E94-67866FA3C949}"/>
              </a:ext>
            </a:extLst>
          </p:cNvPr>
          <p:cNvGrpSpPr/>
          <p:nvPr/>
        </p:nvGrpSpPr>
        <p:grpSpPr>
          <a:xfrm>
            <a:off x="4812820" y="3573301"/>
            <a:ext cx="2819822" cy="1910220"/>
            <a:chOff x="4955471" y="3519356"/>
            <a:chExt cx="2819822" cy="1910220"/>
          </a:xfrm>
        </p:grpSpPr>
        <p:pic>
          <p:nvPicPr>
            <p:cNvPr id="7" name="Picture 10" descr="C:\Users\K1081210\AppData\Local\Temp\SNAGHTML9ceea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274" y="4157334"/>
              <a:ext cx="2262858" cy="63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C:\Users\K1081210\AppData\Local\Temp\SNAGHTML9da4f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125" y="4972433"/>
              <a:ext cx="883810" cy="45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8161FC0-8DE1-03FB-76B1-E5FB211FC94A}"/>
                </a:ext>
              </a:extLst>
            </p:cNvPr>
            <p:cNvSpPr txBox="1"/>
            <p:nvPr/>
          </p:nvSpPr>
          <p:spPr>
            <a:xfrm>
              <a:off x="4955471" y="3519356"/>
              <a:ext cx="2819822" cy="550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indent="26988" algn="ctr">
                <a:lnSpc>
                  <a:spcPct val="140000"/>
                </a:lnSpc>
                <a:buNone/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繪製的是正幾邊形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EB396AB-6479-3F34-4924-359FAADA26E2}"/>
              </a:ext>
            </a:extLst>
          </p:cNvPr>
          <p:cNvGrpSpPr/>
          <p:nvPr/>
        </p:nvGrpSpPr>
        <p:grpSpPr>
          <a:xfrm>
            <a:off x="8016697" y="3573301"/>
            <a:ext cx="3578313" cy="1917839"/>
            <a:chOff x="8301998" y="3519356"/>
            <a:chExt cx="3578313" cy="1917839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E70A8AE9-E3AC-D0F1-ED32-A7F2B72D2A9A}"/>
                </a:ext>
              </a:extLst>
            </p:cNvPr>
            <p:cNvGrpSpPr/>
            <p:nvPr/>
          </p:nvGrpSpPr>
          <p:grpSpPr>
            <a:xfrm>
              <a:off x="8301998" y="3519356"/>
              <a:ext cx="3578313" cy="1917839"/>
              <a:chOff x="8301998" y="3519356"/>
              <a:chExt cx="3578313" cy="1917839"/>
            </a:xfrm>
          </p:grpSpPr>
          <p:pic>
            <p:nvPicPr>
              <p:cNvPr id="4108" name="Picture 12" descr="C:\Users\K1081210\AppData\Local\Temp\SNAGHTML9cfeeb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4946" y="4132212"/>
                <a:ext cx="2224762" cy="6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 descr="C:\Users\K1081210\AppData\Local\Temp\SNAGHTML9d2407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976" y="4972433"/>
                <a:ext cx="1607619" cy="464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5D172FD-9AAA-25C5-2C56-E1FF0860C0E1}"/>
                  </a:ext>
                </a:extLst>
              </p:cNvPr>
              <p:cNvSpPr txBox="1"/>
              <p:nvPr/>
            </p:nvSpPr>
            <p:spPr>
              <a:xfrm>
                <a:off x="8301998" y="3519356"/>
                <a:ext cx="3578313" cy="550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" indent="26988" algn="ctr">
                  <a:lnSpc>
                    <a:spcPct val="140000"/>
                  </a:lnSpc>
                  <a:buNone/>
                </a:pPr>
                <a:r>
                  <a:rPr lang="zh-TW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畫出的圖形要平均分布</a:t>
                </a:r>
              </a:p>
            </p:txBody>
          </p:sp>
        </p:grpSp>
        <p:pic>
          <p:nvPicPr>
            <p:cNvPr id="24" name="Picture 16" descr="C:\Users\K1081210\AppData\Local\Temp\SNAGHTML9d982d.PNG">
              <a:extLst>
                <a:ext uri="{FF2B5EF4-FFF2-40B4-BE49-F238E27FC236}">
                  <a16:creationId xmlns:a16="http://schemas.microsoft.com/office/drawing/2014/main" id="{BEC0EBD0-FCBC-BDF8-2C00-A71E6EAF6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009" y="4972433"/>
              <a:ext cx="883810" cy="46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C7F372CD-8A9B-2949-113A-6A20808E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" y="3674888"/>
            <a:ext cx="1578552" cy="1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732DA72-393E-E078-B406-7E620D4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" y="1125537"/>
            <a:ext cx="1573127" cy="1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47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8739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76923-2B47-0EA4-4ED5-FB176FCA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F1B7A67-44F8-0185-0E21-F27B7965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71570"/>
            <a:ext cx="10657358" cy="3758424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zh-TW" altLang="en-US" dirty="0"/>
              <a:t>小花想利用程式繪製出各種星形圖騰的排列組合，請觀察星形的圖形特徵，撰寫「繪製星形」的函式，並利用重複結構撰寫程式，分別完成下列三圖：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F321E7A-B75D-D4B5-5F11-17C93D3D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AB0147A4-568A-079B-5165-7F290153A8B6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  <a:endParaRPr lang="zh-HK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78657-76D5-07DF-604D-99F0B68F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1" y="3672248"/>
            <a:ext cx="10174907" cy="26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85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288A9A3-7B94-8C39-16CC-C8CCC00FCAF5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  <a:endParaRPr lang="zh-HK" altLang="en-US" dirty="0"/>
          </a:p>
        </p:txBody>
      </p:sp>
      <p:sp>
        <p:nvSpPr>
          <p:cNvPr id="9" name="內容版面配置區 5">
            <a:extLst>
              <a:ext uri="{FF2B5EF4-FFF2-40B4-BE49-F238E27FC236}">
                <a16:creationId xmlns:a16="http://schemas.microsoft.com/office/drawing/2014/main" id="{CCA75C32-F3D4-7C57-8A0A-4D967598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4" y="1053530"/>
            <a:ext cx="6364740" cy="3110352"/>
          </a:xfrm>
        </p:spPr>
        <p:txBody>
          <a:bodyPr/>
          <a:lstStyle/>
          <a:p>
            <a:pPr marL="488950" indent="-377825" algn="just">
              <a:buNone/>
            </a:pPr>
            <a:r>
              <a:rPr lang="en-US" altLang="zh-TW" sz="3200" dirty="0"/>
              <a:t>1.</a:t>
            </a:r>
            <a:r>
              <a:rPr lang="zh-TW" altLang="en-US" sz="3200" dirty="0"/>
              <a:t>請 新建專案 撰寫程式。</a:t>
            </a:r>
          </a:p>
          <a:p>
            <a:pPr marL="488950" indent="-377825" algn="just">
              <a:buNone/>
            </a:pPr>
            <a:r>
              <a:rPr lang="en-US" altLang="zh-TW" sz="3200" dirty="0"/>
              <a:t>2.</a:t>
            </a:r>
            <a:r>
              <a:rPr lang="zh-TW" altLang="en-US" sz="3200" dirty="0"/>
              <a:t>參考數據：</a:t>
            </a:r>
          </a:p>
          <a:p>
            <a:pPr marL="985838" indent="-541338" algn="just">
              <a:buNone/>
            </a:pPr>
            <a:r>
              <a:rPr lang="en-US" altLang="zh-TW" sz="3200" dirty="0"/>
              <a:t>(1)</a:t>
            </a:r>
            <a:r>
              <a:rPr lang="zh-TW" altLang="en-US" sz="3200" dirty="0"/>
              <a:t>起點坐標（</a:t>
            </a:r>
            <a:r>
              <a:rPr lang="en-US" altLang="zh-TW" sz="3200" dirty="0"/>
              <a:t>–200, 140</a:t>
            </a:r>
            <a:r>
              <a:rPr lang="zh-TW" altLang="en-US" sz="3200" dirty="0"/>
              <a:t>）。</a:t>
            </a:r>
          </a:p>
          <a:p>
            <a:pPr marL="985838" indent="-541338" algn="just">
              <a:buNone/>
            </a:pPr>
            <a:r>
              <a:rPr lang="en-US" altLang="zh-TW" sz="3200" dirty="0"/>
              <a:t>(2)</a:t>
            </a:r>
            <a:r>
              <a:rPr lang="zh-TW" altLang="en-US" sz="3200" dirty="0"/>
              <a:t>星星邊長</a:t>
            </a:r>
            <a:r>
              <a:rPr lang="en-US" altLang="zh-TW" sz="3200" dirty="0"/>
              <a:t>40</a:t>
            </a:r>
            <a:r>
              <a:rPr lang="zh-TW" altLang="en-US" sz="3200" dirty="0"/>
              <a:t>點。</a:t>
            </a:r>
          </a:p>
          <a:p>
            <a:pPr marL="985838" indent="-541338" algn="just">
              <a:buNone/>
            </a:pPr>
            <a:r>
              <a:rPr lang="en-US" altLang="zh-TW" sz="3200" dirty="0"/>
              <a:t>(3)</a:t>
            </a:r>
            <a:r>
              <a:rPr lang="zh-TW" altLang="en-US" sz="3200" dirty="0"/>
              <a:t>左右星星的起點坐標距離</a:t>
            </a:r>
            <a:r>
              <a:rPr lang="en-US" altLang="zh-TW" sz="3200" dirty="0"/>
              <a:t>65</a:t>
            </a:r>
            <a:r>
              <a:rPr lang="zh-TW" altLang="en-US" sz="3200" dirty="0"/>
              <a:t>點。</a:t>
            </a:r>
          </a:p>
          <a:p>
            <a:pPr marL="985838" indent="-541338" algn="just">
              <a:buNone/>
            </a:pPr>
            <a:r>
              <a:rPr lang="en-US" altLang="zh-TW" sz="3200" dirty="0"/>
              <a:t>(4)</a:t>
            </a:r>
            <a:r>
              <a:rPr lang="zh-TW" altLang="en-US" sz="3200" dirty="0"/>
              <a:t>上下星星的起點坐標距離</a:t>
            </a:r>
            <a:r>
              <a:rPr lang="en-US" altLang="zh-TW" sz="3200" dirty="0"/>
              <a:t>50</a:t>
            </a:r>
            <a:r>
              <a:rPr lang="zh-TW" altLang="en-US" sz="3200" dirty="0"/>
              <a:t>點。</a:t>
            </a:r>
            <a:endParaRPr lang="en-US" altLang="zh-TW" sz="32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2EB154A1-750B-1B5A-FE2A-A93711A1C11B}"/>
              </a:ext>
            </a:extLst>
          </p:cNvPr>
          <p:cNvSpPr/>
          <p:nvPr/>
        </p:nvSpPr>
        <p:spPr>
          <a:xfrm>
            <a:off x="1414686" y="1072665"/>
            <a:ext cx="1728192" cy="57606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0D4662-7E78-025D-6DF6-D27279A2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24" y="1053530"/>
            <a:ext cx="4709559" cy="38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3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44</a:t>
            </a:r>
            <a:endParaRPr lang="zh-HK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703F3-6EC4-92CF-F0EB-630678FF5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6"/>
          <a:stretch/>
        </p:blipFill>
        <p:spPr bwMode="auto">
          <a:xfrm>
            <a:off x="549275" y="1601629"/>
            <a:ext cx="1512000" cy="12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1980D6CC-A451-3611-DBE6-30E4DEDDF338}"/>
              </a:ext>
            </a:extLst>
          </p:cNvPr>
          <p:cNvSpPr/>
          <p:nvPr/>
        </p:nvSpPr>
        <p:spPr>
          <a:xfrm>
            <a:off x="4504479" y="958231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9ED476F3-31C1-649B-A2B7-1640BA770C5E}"/>
              </a:ext>
            </a:extLst>
          </p:cNvPr>
          <p:cNvSpPr/>
          <p:nvPr/>
        </p:nvSpPr>
        <p:spPr>
          <a:xfrm>
            <a:off x="3457639" y="1485578"/>
            <a:ext cx="3024000" cy="7200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4E3FAD86-6CF4-551B-5210-7CBBE46BD5F3}"/>
              </a:ext>
            </a:extLst>
          </p:cNvPr>
          <p:cNvSpPr/>
          <p:nvPr/>
        </p:nvSpPr>
        <p:spPr>
          <a:xfrm>
            <a:off x="3457639" y="2872981"/>
            <a:ext cx="3024000" cy="7200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01E213-3656-563F-D286-D9065C26D25C}"/>
              </a:ext>
            </a:extLst>
          </p:cNvPr>
          <p:cNvSpPr/>
          <p:nvPr/>
        </p:nvSpPr>
        <p:spPr>
          <a:xfrm>
            <a:off x="3616957" y="2349674"/>
            <a:ext cx="2705364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坐標設為－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</a:p>
        </p:txBody>
      </p:sp>
      <p:sp>
        <p:nvSpPr>
          <p:cNvPr id="15" name="流程圖: 預設程序 14">
            <a:extLst>
              <a:ext uri="{FF2B5EF4-FFF2-40B4-BE49-F238E27FC236}">
                <a16:creationId xmlns:a16="http://schemas.microsoft.com/office/drawing/2014/main" id="{3AB108A0-7A15-5DA1-6489-F485B6BF06CF}"/>
              </a:ext>
            </a:extLst>
          </p:cNvPr>
          <p:cNvSpPr/>
          <p:nvPr/>
        </p:nvSpPr>
        <p:spPr>
          <a:xfrm>
            <a:off x="4087656" y="3717826"/>
            <a:ext cx="1763966" cy="396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1250 w 10000"/>
              <a:gd name="connsiteY1" fmla="*/ 10073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34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05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8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9296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  <a:gd name="connsiteX0" fmla="*/ 616 w 10000"/>
              <a:gd name="connsiteY0" fmla="*/ 0 h 10255"/>
              <a:gd name="connsiteX1" fmla="*/ 622 w 10000"/>
              <a:gd name="connsiteY1" fmla="*/ 9892 h 10255"/>
              <a:gd name="connsiteX2" fmla="*/ 9296 w 10000"/>
              <a:gd name="connsiteY2" fmla="*/ 73 h 10255"/>
              <a:gd name="connsiteX3" fmla="*/ 9313 w 10000"/>
              <a:gd name="connsiteY3" fmla="*/ 10255 h 10255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5" stroke="0" extrusionOk="0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  <a:path w="10000" h="10255" fill="none" extrusionOk="0">
                <a:moveTo>
                  <a:pt x="616" y="0"/>
                </a:moveTo>
                <a:cubicBezTo>
                  <a:pt x="616" y="3333"/>
                  <a:pt x="622" y="6559"/>
                  <a:pt x="622" y="9892"/>
                </a:cubicBezTo>
                <a:moveTo>
                  <a:pt x="9296" y="73"/>
                </a:moveTo>
                <a:cubicBezTo>
                  <a:pt x="9302" y="3467"/>
                  <a:pt x="9307" y="6861"/>
                  <a:pt x="9313" y="10255"/>
                </a:cubicBezTo>
              </a:path>
              <a:path w="10000" h="10255" fill="none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D17712-6C12-24E8-5F13-5E34F0F7A59C}"/>
              </a:ext>
            </a:extLst>
          </p:cNvPr>
          <p:cNvSpPr/>
          <p:nvPr/>
        </p:nvSpPr>
        <p:spPr>
          <a:xfrm>
            <a:off x="4087639" y="4293930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3FA02E3-53A6-6B0C-DB91-7993CE7DE9EC}"/>
              </a:ext>
            </a:extLst>
          </p:cNvPr>
          <p:cNvSpPr/>
          <p:nvPr/>
        </p:nvSpPr>
        <p:spPr>
          <a:xfrm>
            <a:off x="4087639" y="4999159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面向下方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62C8F6-4497-5F56-79F4-5BA50E2E7720}"/>
              </a:ext>
            </a:extLst>
          </p:cNvPr>
          <p:cNvSpPr/>
          <p:nvPr/>
        </p:nvSpPr>
        <p:spPr>
          <a:xfrm>
            <a:off x="4087639" y="5518026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889F910-81F8-05AD-F4C3-5E51A88E12E1}"/>
              </a:ext>
            </a:extLst>
          </p:cNvPr>
          <p:cNvCxnSpPr>
            <a:cxnSpLocks/>
          </p:cNvCxnSpPr>
          <p:nvPr/>
        </p:nvCxnSpPr>
        <p:spPr>
          <a:xfrm>
            <a:off x="4969639" y="1303975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9300653-930E-BC10-4B30-4B259F2ABDBF}"/>
              </a:ext>
            </a:extLst>
          </p:cNvPr>
          <p:cNvCxnSpPr>
            <a:cxnSpLocks/>
          </p:cNvCxnSpPr>
          <p:nvPr/>
        </p:nvCxnSpPr>
        <p:spPr>
          <a:xfrm>
            <a:off x="4969639" y="2191322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A3A9057-3AA8-3926-0CD0-3F01A0958BAF}"/>
              </a:ext>
            </a:extLst>
          </p:cNvPr>
          <p:cNvCxnSpPr>
            <a:cxnSpLocks/>
          </p:cNvCxnSpPr>
          <p:nvPr/>
        </p:nvCxnSpPr>
        <p:spPr>
          <a:xfrm>
            <a:off x="4969639" y="2709714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FCF3919-58F4-7EE9-0330-644A51C52062}"/>
              </a:ext>
            </a:extLst>
          </p:cNvPr>
          <p:cNvCxnSpPr>
            <a:cxnSpLocks/>
          </p:cNvCxnSpPr>
          <p:nvPr/>
        </p:nvCxnSpPr>
        <p:spPr>
          <a:xfrm>
            <a:off x="4969639" y="5344903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67392A8C-3713-BB3A-6A64-4442465653BD}"/>
              </a:ext>
            </a:extLst>
          </p:cNvPr>
          <p:cNvSpPr/>
          <p:nvPr/>
        </p:nvSpPr>
        <p:spPr>
          <a:xfrm>
            <a:off x="6746476" y="6094130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5473126-8E0E-4078-5361-BF29356B358D}"/>
              </a:ext>
            </a:extLst>
          </p:cNvPr>
          <p:cNvCxnSpPr>
            <a:cxnSpLocks/>
          </p:cNvCxnSpPr>
          <p:nvPr/>
        </p:nvCxnSpPr>
        <p:spPr>
          <a:xfrm>
            <a:off x="4969639" y="3573810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68CDE59-DD67-383A-C04E-F36271AD4D95}"/>
              </a:ext>
            </a:extLst>
          </p:cNvPr>
          <p:cNvCxnSpPr>
            <a:cxnSpLocks/>
          </p:cNvCxnSpPr>
          <p:nvPr/>
        </p:nvCxnSpPr>
        <p:spPr>
          <a:xfrm>
            <a:off x="4969639" y="4092186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18">
            <a:extLst>
              <a:ext uri="{FF2B5EF4-FFF2-40B4-BE49-F238E27FC236}">
                <a16:creationId xmlns:a16="http://schemas.microsoft.com/office/drawing/2014/main" id="{E65B3ADA-7E63-6AB7-0A59-2FCF3919834F}"/>
              </a:ext>
            </a:extLst>
          </p:cNvPr>
          <p:cNvCxnSpPr>
            <a:cxnSpLocks/>
            <a:stCxn id="12" idx="3"/>
            <a:endCxn id="36" idx="0"/>
          </p:cNvCxnSpPr>
          <p:nvPr/>
        </p:nvCxnSpPr>
        <p:spPr>
          <a:xfrm>
            <a:off x="6481639" y="1845578"/>
            <a:ext cx="729998" cy="4248552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AA0EA66-34EE-2CB8-CB04-484CA755B7D7}"/>
              </a:ext>
            </a:extLst>
          </p:cNvPr>
          <p:cNvSpPr txBox="1"/>
          <p:nvPr/>
        </p:nvSpPr>
        <p:spPr>
          <a:xfrm>
            <a:off x="6458447" y="1505719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597AFC3-A6FB-B785-CC20-59C0371BDFEA}"/>
              </a:ext>
            </a:extLst>
          </p:cNvPr>
          <p:cNvSpPr txBox="1"/>
          <p:nvPr/>
        </p:nvSpPr>
        <p:spPr>
          <a:xfrm>
            <a:off x="5333310" y="2021572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57" name="直線單箭頭接點 18">
            <a:extLst>
              <a:ext uri="{FF2B5EF4-FFF2-40B4-BE49-F238E27FC236}">
                <a16:creationId xmlns:a16="http://schemas.microsoft.com/office/drawing/2014/main" id="{70670482-3BC5-6F69-3D0A-C187A27F4AAF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 flipH="1">
            <a:off x="4969639" y="3232981"/>
            <a:ext cx="1512000" cy="1766178"/>
          </a:xfrm>
          <a:prstGeom prst="bentConnector4">
            <a:avLst>
              <a:gd name="adj1" fmla="val -28487"/>
              <a:gd name="adj2" fmla="val 9016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D7B078C-C4D9-8553-016E-DB0247573B64}"/>
              </a:ext>
            </a:extLst>
          </p:cNvPr>
          <p:cNvSpPr txBox="1"/>
          <p:nvPr/>
        </p:nvSpPr>
        <p:spPr>
          <a:xfrm>
            <a:off x="6458447" y="2872981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8B9D05CA-32B4-2885-6535-8A537C935241}"/>
              </a:ext>
            </a:extLst>
          </p:cNvPr>
          <p:cNvSpPr txBox="1"/>
          <p:nvPr/>
        </p:nvSpPr>
        <p:spPr>
          <a:xfrm>
            <a:off x="5333310" y="3429794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77" name="直線單箭頭接點 18">
            <a:extLst>
              <a:ext uri="{FF2B5EF4-FFF2-40B4-BE49-F238E27FC236}">
                <a16:creationId xmlns:a16="http://schemas.microsoft.com/office/drawing/2014/main" id="{8AA1282F-1106-7288-DC60-F154401E3F3D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 flipH="1">
            <a:off x="3981487" y="3665778"/>
            <a:ext cx="1854216" cy="122089"/>
          </a:xfrm>
          <a:prstGeom prst="bentConnector5">
            <a:avLst>
              <a:gd name="adj1" fmla="val -4543"/>
              <a:gd name="adj2" fmla="val 1319623"/>
              <a:gd name="adj3" fmla="val 99679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26D68C32-D2FA-CA76-54CB-249F9D1A58A0}"/>
              </a:ext>
            </a:extLst>
          </p:cNvPr>
          <p:cNvSpPr/>
          <p:nvPr/>
        </p:nvSpPr>
        <p:spPr>
          <a:xfrm>
            <a:off x="8676379" y="1224434"/>
            <a:ext cx="1742400" cy="359998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77222A6E-1EE7-F820-F975-51385A1AED09}"/>
              </a:ext>
            </a:extLst>
          </p:cNvPr>
          <p:cNvSpPr/>
          <p:nvPr/>
        </p:nvSpPr>
        <p:spPr>
          <a:xfrm>
            <a:off x="8676764" y="4798619"/>
            <a:ext cx="1741630" cy="360000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返回主程式</a:t>
            </a: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9FE71ECD-8A96-162E-B4B6-060B091067A1}"/>
              </a:ext>
            </a:extLst>
          </p:cNvPr>
          <p:cNvCxnSpPr>
            <a:cxnSpLocks/>
          </p:cNvCxnSpPr>
          <p:nvPr/>
        </p:nvCxnSpPr>
        <p:spPr>
          <a:xfrm>
            <a:off x="9547579" y="1595636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87E3579-1194-BD5A-D425-2FB5191D28FC}"/>
              </a:ext>
            </a:extLst>
          </p:cNvPr>
          <p:cNvSpPr/>
          <p:nvPr/>
        </p:nvSpPr>
        <p:spPr>
          <a:xfrm>
            <a:off x="8665579" y="1822840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面向右方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菱形 94">
            <a:extLst>
              <a:ext uri="{FF2B5EF4-FFF2-40B4-BE49-F238E27FC236}">
                <a16:creationId xmlns:a16="http://schemas.microsoft.com/office/drawing/2014/main" id="{95076C53-4C3F-2D62-415B-5FB3BE03C77B}"/>
              </a:ext>
            </a:extLst>
          </p:cNvPr>
          <p:cNvSpPr/>
          <p:nvPr/>
        </p:nvSpPr>
        <p:spPr>
          <a:xfrm>
            <a:off x="8035579" y="2421248"/>
            <a:ext cx="3024000" cy="7200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2D89568F-9528-9C7A-2F70-9C352DBC8DC5}"/>
              </a:ext>
            </a:extLst>
          </p:cNvPr>
          <p:cNvSpPr/>
          <p:nvPr/>
        </p:nvSpPr>
        <p:spPr>
          <a:xfrm>
            <a:off x="8665579" y="3379656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982625D-5BC4-7255-CD83-4A643BC392C2}"/>
              </a:ext>
            </a:extLst>
          </p:cNvPr>
          <p:cNvSpPr/>
          <p:nvPr/>
        </p:nvSpPr>
        <p:spPr>
          <a:xfrm>
            <a:off x="8665579" y="3978064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C4EC10BB-A71D-0577-AC35-B8ABEEEFAC72}"/>
              </a:ext>
            </a:extLst>
          </p:cNvPr>
          <p:cNvCxnSpPr>
            <a:cxnSpLocks/>
          </p:cNvCxnSpPr>
          <p:nvPr/>
        </p:nvCxnSpPr>
        <p:spPr>
          <a:xfrm>
            <a:off x="9547579" y="2194044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EB659678-202F-3654-E657-5E2F25EEB790}"/>
              </a:ext>
            </a:extLst>
          </p:cNvPr>
          <p:cNvCxnSpPr>
            <a:cxnSpLocks/>
          </p:cNvCxnSpPr>
          <p:nvPr/>
        </p:nvCxnSpPr>
        <p:spPr>
          <a:xfrm>
            <a:off x="9547579" y="3152452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84ED29F-86F9-AB93-3EFC-5CB4F3CF3068}"/>
              </a:ext>
            </a:extLst>
          </p:cNvPr>
          <p:cNvCxnSpPr>
            <a:cxnSpLocks/>
          </p:cNvCxnSpPr>
          <p:nvPr/>
        </p:nvCxnSpPr>
        <p:spPr>
          <a:xfrm>
            <a:off x="9547579" y="3750860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8">
            <a:extLst>
              <a:ext uri="{FF2B5EF4-FFF2-40B4-BE49-F238E27FC236}">
                <a16:creationId xmlns:a16="http://schemas.microsoft.com/office/drawing/2014/main" id="{32803074-7E02-B385-821F-3C3349F8BC52}"/>
              </a:ext>
            </a:extLst>
          </p:cNvPr>
          <p:cNvCxnSpPr>
            <a:cxnSpLocks/>
            <a:stCxn id="95" idx="3"/>
            <a:endCxn id="87" idx="0"/>
          </p:cNvCxnSpPr>
          <p:nvPr/>
        </p:nvCxnSpPr>
        <p:spPr>
          <a:xfrm flipH="1">
            <a:off x="9547579" y="2781248"/>
            <a:ext cx="1512000" cy="2017371"/>
          </a:xfrm>
          <a:prstGeom prst="bentConnector4">
            <a:avLst>
              <a:gd name="adj1" fmla="val -15119"/>
              <a:gd name="adj2" fmla="val 89458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8">
            <a:extLst>
              <a:ext uri="{FF2B5EF4-FFF2-40B4-BE49-F238E27FC236}">
                <a16:creationId xmlns:a16="http://schemas.microsoft.com/office/drawing/2014/main" id="{8194927C-0887-50AF-57F8-193A931DB526}"/>
              </a:ext>
            </a:extLst>
          </p:cNvPr>
          <p:cNvCxnSpPr>
            <a:cxnSpLocks/>
            <a:stCxn id="97" idx="2"/>
          </p:cNvCxnSpPr>
          <p:nvPr/>
        </p:nvCxnSpPr>
        <p:spPr>
          <a:xfrm rot="5400000" flipH="1">
            <a:off x="8489797" y="3280282"/>
            <a:ext cx="2056742" cy="58823"/>
          </a:xfrm>
          <a:prstGeom prst="bentConnector5">
            <a:avLst>
              <a:gd name="adj1" fmla="val -6903"/>
              <a:gd name="adj2" fmla="val 2935275"/>
              <a:gd name="adj3" fmla="val 9993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48ADBBDC-A815-B0BF-693D-CE72C19CA928}"/>
              </a:ext>
            </a:extLst>
          </p:cNvPr>
          <p:cNvSpPr txBox="1"/>
          <p:nvPr/>
        </p:nvSpPr>
        <p:spPr>
          <a:xfrm>
            <a:off x="10919349" y="2342785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9CF787AD-CDF9-D35D-7E3B-42211A2F7171}"/>
              </a:ext>
            </a:extLst>
          </p:cNvPr>
          <p:cNvSpPr txBox="1"/>
          <p:nvPr/>
        </p:nvSpPr>
        <p:spPr>
          <a:xfrm>
            <a:off x="9639451" y="3029684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125" name="直線單箭頭接點 18">
            <a:extLst>
              <a:ext uri="{FF2B5EF4-FFF2-40B4-BE49-F238E27FC236}">
                <a16:creationId xmlns:a16="http://schemas.microsoft.com/office/drawing/2014/main" id="{B7985929-3F14-10D4-A547-E2C26ACD628A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 flipH="1">
            <a:off x="2664339" y="3572727"/>
            <a:ext cx="4469795" cy="140805"/>
          </a:xfrm>
          <a:prstGeom prst="bentConnector5">
            <a:avLst>
              <a:gd name="adj1" fmla="val -5114"/>
              <a:gd name="adj2" fmla="val 1321949"/>
              <a:gd name="adj3" fmla="val 99894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7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  <a:endParaRPr lang="zh-HK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980D6CC-A451-3611-DBE6-30E4DEDDF338}"/>
              </a:ext>
            </a:extLst>
          </p:cNvPr>
          <p:cNvSpPr/>
          <p:nvPr/>
        </p:nvSpPr>
        <p:spPr>
          <a:xfrm>
            <a:off x="5205505" y="958231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9ED476F3-31C1-649B-A2B7-1640BA770C5E}"/>
              </a:ext>
            </a:extLst>
          </p:cNvPr>
          <p:cNvSpPr/>
          <p:nvPr/>
        </p:nvSpPr>
        <p:spPr>
          <a:xfrm>
            <a:off x="4158665" y="2280158"/>
            <a:ext cx="3024000" cy="7200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4E3FAD86-6CF4-551B-5210-7CBBE46BD5F3}"/>
              </a:ext>
            </a:extLst>
          </p:cNvPr>
          <p:cNvSpPr/>
          <p:nvPr/>
        </p:nvSpPr>
        <p:spPr>
          <a:xfrm>
            <a:off x="1944360" y="3966526"/>
            <a:ext cx="3024000" cy="979666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已重複「列」次？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01E213-3656-563F-D286-D9065C26D25C}"/>
              </a:ext>
            </a:extLst>
          </p:cNvPr>
          <p:cNvSpPr/>
          <p:nvPr/>
        </p:nvSpPr>
        <p:spPr>
          <a:xfrm>
            <a:off x="4317983" y="3221363"/>
            <a:ext cx="2705364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坐標設為－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</a:p>
        </p:txBody>
      </p:sp>
      <p:sp>
        <p:nvSpPr>
          <p:cNvPr id="15" name="流程圖: 預設程序 14">
            <a:extLst>
              <a:ext uri="{FF2B5EF4-FFF2-40B4-BE49-F238E27FC236}">
                <a16:creationId xmlns:a16="http://schemas.microsoft.com/office/drawing/2014/main" id="{3AB108A0-7A15-5DA1-6489-F485B6BF06CF}"/>
              </a:ext>
            </a:extLst>
          </p:cNvPr>
          <p:cNvSpPr/>
          <p:nvPr/>
        </p:nvSpPr>
        <p:spPr>
          <a:xfrm>
            <a:off x="2574377" y="5071037"/>
            <a:ext cx="1763966" cy="396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1250 w 10000"/>
              <a:gd name="connsiteY1" fmla="*/ 10073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34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05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8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9296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  <a:gd name="connsiteX0" fmla="*/ 616 w 10000"/>
              <a:gd name="connsiteY0" fmla="*/ 0 h 10255"/>
              <a:gd name="connsiteX1" fmla="*/ 622 w 10000"/>
              <a:gd name="connsiteY1" fmla="*/ 9892 h 10255"/>
              <a:gd name="connsiteX2" fmla="*/ 9296 w 10000"/>
              <a:gd name="connsiteY2" fmla="*/ 73 h 10255"/>
              <a:gd name="connsiteX3" fmla="*/ 9313 w 10000"/>
              <a:gd name="connsiteY3" fmla="*/ 10255 h 10255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5" stroke="0" extrusionOk="0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  <a:path w="10000" h="10255" fill="none" extrusionOk="0">
                <a:moveTo>
                  <a:pt x="616" y="0"/>
                </a:moveTo>
                <a:cubicBezTo>
                  <a:pt x="616" y="3333"/>
                  <a:pt x="622" y="6559"/>
                  <a:pt x="622" y="9892"/>
                </a:cubicBezTo>
                <a:moveTo>
                  <a:pt x="9296" y="73"/>
                </a:moveTo>
                <a:cubicBezTo>
                  <a:pt x="9302" y="3467"/>
                  <a:pt x="9307" y="6861"/>
                  <a:pt x="9313" y="10255"/>
                </a:cubicBezTo>
              </a:path>
              <a:path w="10000" h="10255" fill="none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D17712-6C12-24E8-5F13-5E34F0F7A59C}"/>
              </a:ext>
            </a:extLst>
          </p:cNvPr>
          <p:cNvSpPr/>
          <p:nvPr/>
        </p:nvSpPr>
        <p:spPr>
          <a:xfrm>
            <a:off x="2574360" y="5647141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3FA02E3-53A6-6B0C-DB91-7993CE7DE9EC}"/>
              </a:ext>
            </a:extLst>
          </p:cNvPr>
          <p:cNvSpPr/>
          <p:nvPr/>
        </p:nvSpPr>
        <p:spPr>
          <a:xfrm>
            <a:off x="4788665" y="4624720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面向下方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62C8F6-4497-5F56-79F4-5BA50E2E7720}"/>
              </a:ext>
            </a:extLst>
          </p:cNvPr>
          <p:cNvSpPr/>
          <p:nvPr/>
        </p:nvSpPr>
        <p:spPr>
          <a:xfrm>
            <a:off x="4788665" y="5172208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889F910-81F8-05AD-F4C3-5E51A88E12E1}"/>
              </a:ext>
            </a:extLst>
          </p:cNvPr>
          <p:cNvCxnSpPr>
            <a:cxnSpLocks/>
          </p:cNvCxnSpPr>
          <p:nvPr/>
        </p:nvCxnSpPr>
        <p:spPr>
          <a:xfrm>
            <a:off x="5670665" y="1316538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9300653-930E-BC10-4B30-4B259F2ABDBF}"/>
              </a:ext>
            </a:extLst>
          </p:cNvPr>
          <p:cNvCxnSpPr>
            <a:cxnSpLocks/>
          </p:cNvCxnSpPr>
          <p:nvPr/>
        </p:nvCxnSpPr>
        <p:spPr>
          <a:xfrm>
            <a:off x="5670665" y="3025700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FCF3919-58F4-7EE9-0330-644A51C52062}"/>
              </a:ext>
            </a:extLst>
          </p:cNvPr>
          <p:cNvCxnSpPr>
            <a:cxnSpLocks/>
          </p:cNvCxnSpPr>
          <p:nvPr/>
        </p:nvCxnSpPr>
        <p:spPr>
          <a:xfrm>
            <a:off x="5670665" y="4970464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67392A8C-3713-BB3A-6A64-4442465653BD}"/>
              </a:ext>
            </a:extLst>
          </p:cNvPr>
          <p:cNvSpPr/>
          <p:nvPr/>
        </p:nvSpPr>
        <p:spPr>
          <a:xfrm>
            <a:off x="7023347" y="6094130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5473126-8E0E-4078-5361-BF29356B358D}"/>
              </a:ext>
            </a:extLst>
          </p:cNvPr>
          <p:cNvCxnSpPr>
            <a:cxnSpLocks/>
          </p:cNvCxnSpPr>
          <p:nvPr/>
        </p:nvCxnSpPr>
        <p:spPr>
          <a:xfrm>
            <a:off x="3456360" y="4927021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68CDE59-DD67-383A-C04E-F36271AD4D95}"/>
              </a:ext>
            </a:extLst>
          </p:cNvPr>
          <p:cNvCxnSpPr>
            <a:cxnSpLocks/>
          </p:cNvCxnSpPr>
          <p:nvPr/>
        </p:nvCxnSpPr>
        <p:spPr>
          <a:xfrm>
            <a:off x="3456360" y="5445397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AA0EA66-34EE-2CB8-CB04-484CA755B7D7}"/>
              </a:ext>
            </a:extLst>
          </p:cNvPr>
          <p:cNvSpPr txBox="1"/>
          <p:nvPr/>
        </p:nvSpPr>
        <p:spPr>
          <a:xfrm>
            <a:off x="7159473" y="1982785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597AFC3-A6FB-B785-CC20-59C0371BDFEA}"/>
              </a:ext>
            </a:extLst>
          </p:cNvPr>
          <p:cNvSpPr txBox="1"/>
          <p:nvPr/>
        </p:nvSpPr>
        <p:spPr>
          <a:xfrm>
            <a:off x="6034336" y="2857507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57" name="直線單箭頭接點 18">
            <a:extLst>
              <a:ext uri="{FF2B5EF4-FFF2-40B4-BE49-F238E27FC236}">
                <a16:creationId xmlns:a16="http://schemas.microsoft.com/office/drawing/2014/main" id="{70670482-3BC5-6F69-3D0A-C187A27F4AAF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>
            <a:off x="4968360" y="4456359"/>
            <a:ext cx="702305" cy="168361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D7B078C-C4D9-8553-016E-DB0247573B64}"/>
              </a:ext>
            </a:extLst>
          </p:cNvPr>
          <p:cNvSpPr txBox="1"/>
          <p:nvPr/>
        </p:nvSpPr>
        <p:spPr>
          <a:xfrm>
            <a:off x="4855217" y="4110542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8B9D05CA-32B4-2885-6535-8A537C935241}"/>
              </a:ext>
            </a:extLst>
          </p:cNvPr>
          <p:cNvSpPr txBox="1"/>
          <p:nvPr/>
        </p:nvSpPr>
        <p:spPr>
          <a:xfrm>
            <a:off x="3820031" y="4732189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77" name="直線單箭頭接點 18">
            <a:extLst>
              <a:ext uri="{FF2B5EF4-FFF2-40B4-BE49-F238E27FC236}">
                <a16:creationId xmlns:a16="http://schemas.microsoft.com/office/drawing/2014/main" id="{8AA1282F-1106-7288-DC60-F154401E3F3D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 flipH="1">
            <a:off x="2312586" y="4863367"/>
            <a:ext cx="2165460" cy="122088"/>
          </a:xfrm>
          <a:prstGeom prst="bentConnector5">
            <a:avLst>
              <a:gd name="adj1" fmla="val -10557"/>
              <a:gd name="adj2" fmla="val 1335401"/>
              <a:gd name="adj3" fmla="val 9965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26D68C32-D2FA-CA76-54CB-249F9D1A58A0}"/>
              </a:ext>
            </a:extLst>
          </p:cNvPr>
          <p:cNvSpPr/>
          <p:nvPr/>
        </p:nvSpPr>
        <p:spPr>
          <a:xfrm>
            <a:off x="8676379" y="1224434"/>
            <a:ext cx="1742400" cy="359998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77222A6E-1EE7-F820-F975-51385A1AED09}"/>
              </a:ext>
            </a:extLst>
          </p:cNvPr>
          <p:cNvSpPr/>
          <p:nvPr/>
        </p:nvSpPr>
        <p:spPr>
          <a:xfrm>
            <a:off x="8676764" y="4798619"/>
            <a:ext cx="1741630" cy="360000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返回主程式</a:t>
            </a: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9FE71ECD-8A96-162E-B4B6-060B091067A1}"/>
              </a:ext>
            </a:extLst>
          </p:cNvPr>
          <p:cNvCxnSpPr>
            <a:cxnSpLocks/>
          </p:cNvCxnSpPr>
          <p:nvPr/>
        </p:nvCxnSpPr>
        <p:spPr>
          <a:xfrm>
            <a:off x="9547579" y="1595636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87E3579-1194-BD5A-D425-2FB5191D28FC}"/>
              </a:ext>
            </a:extLst>
          </p:cNvPr>
          <p:cNvSpPr/>
          <p:nvPr/>
        </p:nvSpPr>
        <p:spPr>
          <a:xfrm>
            <a:off x="8665579" y="1822840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面向右方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菱形 94">
            <a:extLst>
              <a:ext uri="{FF2B5EF4-FFF2-40B4-BE49-F238E27FC236}">
                <a16:creationId xmlns:a16="http://schemas.microsoft.com/office/drawing/2014/main" id="{95076C53-4C3F-2D62-415B-5FB3BE03C77B}"/>
              </a:ext>
            </a:extLst>
          </p:cNvPr>
          <p:cNvSpPr/>
          <p:nvPr/>
        </p:nvSpPr>
        <p:spPr>
          <a:xfrm>
            <a:off x="8035579" y="2421248"/>
            <a:ext cx="3024000" cy="7200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2D89568F-9528-9C7A-2F70-9C352DBC8DC5}"/>
              </a:ext>
            </a:extLst>
          </p:cNvPr>
          <p:cNvSpPr/>
          <p:nvPr/>
        </p:nvSpPr>
        <p:spPr>
          <a:xfrm>
            <a:off x="8665579" y="3379656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982625D-5BC4-7255-CD83-4A643BC392C2}"/>
              </a:ext>
            </a:extLst>
          </p:cNvPr>
          <p:cNvSpPr/>
          <p:nvPr/>
        </p:nvSpPr>
        <p:spPr>
          <a:xfrm>
            <a:off x="8665579" y="3978064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C4EC10BB-A71D-0577-AC35-B8ABEEEFAC72}"/>
              </a:ext>
            </a:extLst>
          </p:cNvPr>
          <p:cNvCxnSpPr>
            <a:cxnSpLocks/>
          </p:cNvCxnSpPr>
          <p:nvPr/>
        </p:nvCxnSpPr>
        <p:spPr>
          <a:xfrm>
            <a:off x="9547579" y="2194044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EB659678-202F-3654-E657-5E2F25EEB790}"/>
              </a:ext>
            </a:extLst>
          </p:cNvPr>
          <p:cNvCxnSpPr>
            <a:cxnSpLocks/>
          </p:cNvCxnSpPr>
          <p:nvPr/>
        </p:nvCxnSpPr>
        <p:spPr>
          <a:xfrm>
            <a:off x="9547579" y="3152452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84ED29F-86F9-AB93-3EFC-5CB4F3CF3068}"/>
              </a:ext>
            </a:extLst>
          </p:cNvPr>
          <p:cNvCxnSpPr>
            <a:cxnSpLocks/>
          </p:cNvCxnSpPr>
          <p:nvPr/>
        </p:nvCxnSpPr>
        <p:spPr>
          <a:xfrm>
            <a:off x="9547579" y="3750860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8">
            <a:extLst>
              <a:ext uri="{FF2B5EF4-FFF2-40B4-BE49-F238E27FC236}">
                <a16:creationId xmlns:a16="http://schemas.microsoft.com/office/drawing/2014/main" id="{32803074-7E02-B385-821F-3C3349F8BC52}"/>
              </a:ext>
            </a:extLst>
          </p:cNvPr>
          <p:cNvCxnSpPr>
            <a:cxnSpLocks/>
            <a:stCxn id="95" idx="3"/>
            <a:endCxn id="87" idx="0"/>
          </p:cNvCxnSpPr>
          <p:nvPr/>
        </p:nvCxnSpPr>
        <p:spPr>
          <a:xfrm flipH="1">
            <a:off x="9547579" y="2781248"/>
            <a:ext cx="1512000" cy="2017371"/>
          </a:xfrm>
          <a:prstGeom prst="bentConnector4">
            <a:avLst>
              <a:gd name="adj1" fmla="val -15119"/>
              <a:gd name="adj2" fmla="val 89458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8">
            <a:extLst>
              <a:ext uri="{FF2B5EF4-FFF2-40B4-BE49-F238E27FC236}">
                <a16:creationId xmlns:a16="http://schemas.microsoft.com/office/drawing/2014/main" id="{8194927C-0887-50AF-57F8-193A931DB526}"/>
              </a:ext>
            </a:extLst>
          </p:cNvPr>
          <p:cNvCxnSpPr>
            <a:cxnSpLocks/>
            <a:stCxn id="97" idx="2"/>
          </p:cNvCxnSpPr>
          <p:nvPr/>
        </p:nvCxnSpPr>
        <p:spPr>
          <a:xfrm rot="5400000" flipH="1">
            <a:off x="8489797" y="3280282"/>
            <a:ext cx="2056742" cy="58823"/>
          </a:xfrm>
          <a:prstGeom prst="bentConnector5">
            <a:avLst>
              <a:gd name="adj1" fmla="val -6903"/>
              <a:gd name="adj2" fmla="val 2935275"/>
              <a:gd name="adj3" fmla="val 9993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48ADBBDC-A815-B0BF-693D-CE72C19CA928}"/>
              </a:ext>
            </a:extLst>
          </p:cNvPr>
          <p:cNvSpPr txBox="1"/>
          <p:nvPr/>
        </p:nvSpPr>
        <p:spPr>
          <a:xfrm>
            <a:off x="10919349" y="2342785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9CF787AD-CDF9-D35D-7E3B-42211A2F7171}"/>
              </a:ext>
            </a:extLst>
          </p:cNvPr>
          <p:cNvSpPr txBox="1"/>
          <p:nvPr/>
        </p:nvSpPr>
        <p:spPr>
          <a:xfrm>
            <a:off x="9639451" y="3029684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FFCF3B-A3FA-7DF6-E26F-BD51641FA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1" r="33910"/>
          <a:stretch/>
        </p:blipFill>
        <p:spPr bwMode="auto">
          <a:xfrm>
            <a:off x="3145749" y="79059"/>
            <a:ext cx="1512000" cy="12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01A279D-34AC-B8C3-2FF0-EDC1DD60FC5D}"/>
              </a:ext>
            </a:extLst>
          </p:cNvPr>
          <p:cNvSpPr/>
          <p:nvPr/>
        </p:nvSpPr>
        <p:spPr>
          <a:xfrm>
            <a:off x="4317983" y="1494845"/>
            <a:ext cx="2705364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設變數「列」為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C856617-3697-381F-3F05-7B327C01EE9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670665" y="1853152"/>
            <a:ext cx="0" cy="427006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BC0D2C3-5391-B53E-772B-745278BE7FAF}"/>
              </a:ext>
            </a:extLst>
          </p:cNvPr>
          <p:cNvSpPr/>
          <p:nvPr/>
        </p:nvSpPr>
        <p:spPr>
          <a:xfrm>
            <a:off x="4788665" y="5741492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「列」＋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E256205-4D91-C7C7-B4DE-D9A964696DFE}"/>
              </a:ext>
            </a:extLst>
          </p:cNvPr>
          <p:cNvCxnSpPr>
            <a:cxnSpLocks/>
          </p:cNvCxnSpPr>
          <p:nvPr/>
        </p:nvCxnSpPr>
        <p:spPr>
          <a:xfrm>
            <a:off x="5670665" y="5539748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8">
            <a:extLst>
              <a:ext uri="{FF2B5EF4-FFF2-40B4-BE49-F238E27FC236}">
                <a16:creationId xmlns:a16="http://schemas.microsoft.com/office/drawing/2014/main" id="{5BBB355E-605A-DE4C-94C9-226A65535F0D}"/>
              </a:ext>
            </a:extLst>
          </p:cNvPr>
          <p:cNvCxnSpPr>
            <a:cxnSpLocks/>
            <a:stCxn id="12" idx="3"/>
            <a:endCxn id="36" idx="0"/>
          </p:cNvCxnSpPr>
          <p:nvPr/>
        </p:nvCxnSpPr>
        <p:spPr>
          <a:xfrm>
            <a:off x="7182665" y="2640158"/>
            <a:ext cx="305843" cy="3453972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18">
            <a:extLst>
              <a:ext uri="{FF2B5EF4-FFF2-40B4-BE49-F238E27FC236}">
                <a16:creationId xmlns:a16="http://schemas.microsoft.com/office/drawing/2014/main" id="{760FE634-C6D1-E362-B51F-B5AA38C5D464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5400000">
            <a:off x="4370932" y="2666792"/>
            <a:ext cx="385163" cy="2214305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18">
            <a:extLst>
              <a:ext uri="{FF2B5EF4-FFF2-40B4-BE49-F238E27FC236}">
                <a16:creationId xmlns:a16="http://schemas.microsoft.com/office/drawing/2014/main" id="{F64E067A-DFDC-B599-3738-EC2286509CE7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 flipH="1">
            <a:off x="3617654" y="4048482"/>
            <a:ext cx="4070033" cy="35988"/>
          </a:xfrm>
          <a:prstGeom prst="bentConnector5">
            <a:avLst>
              <a:gd name="adj1" fmla="val -5617"/>
              <a:gd name="adj2" fmla="val 11163246"/>
              <a:gd name="adj3" fmla="val 99829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52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程式流程：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  <a:endParaRPr lang="zh-HK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980D6CC-A451-3611-DBE6-30E4DEDDF338}"/>
              </a:ext>
            </a:extLst>
          </p:cNvPr>
          <p:cNvSpPr/>
          <p:nvPr/>
        </p:nvSpPr>
        <p:spPr>
          <a:xfrm>
            <a:off x="5205505" y="958231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9ED476F3-31C1-649B-A2B7-1640BA770C5E}"/>
              </a:ext>
            </a:extLst>
          </p:cNvPr>
          <p:cNvSpPr/>
          <p:nvPr/>
        </p:nvSpPr>
        <p:spPr>
          <a:xfrm>
            <a:off x="4158665" y="2280158"/>
            <a:ext cx="3024000" cy="7200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4E3FAD86-6CF4-551B-5210-7CBBE46BD5F3}"/>
              </a:ext>
            </a:extLst>
          </p:cNvPr>
          <p:cNvSpPr/>
          <p:nvPr/>
        </p:nvSpPr>
        <p:spPr>
          <a:xfrm>
            <a:off x="1944360" y="3966526"/>
            <a:ext cx="3024000" cy="979666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已重複「列」次？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01E213-3656-563F-D286-D9065C26D25C}"/>
              </a:ext>
            </a:extLst>
          </p:cNvPr>
          <p:cNvSpPr/>
          <p:nvPr/>
        </p:nvSpPr>
        <p:spPr>
          <a:xfrm>
            <a:off x="4317983" y="3221363"/>
            <a:ext cx="2705364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坐標設為－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</a:p>
        </p:txBody>
      </p:sp>
      <p:sp>
        <p:nvSpPr>
          <p:cNvPr id="15" name="流程圖: 預設程序 14">
            <a:extLst>
              <a:ext uri="{FF2B5EF4-FFF2-40B4-BE49-F238E27FC236}">
                <a16:creationId xmlns:a16="http://schemas.microsoft.com/office/drawing/2014/main" id="{3AB108A0-7A15-5DA1-6489-F485B6BF06CF}"/>
              </a:ext>
            </a:extLst>
          </p:cNvPr>
          <p:cNvSpPr/>
          <p:nvPr/>
        </p:nvSpPr>
        <p:spPr>
          <a:xfrm>
            <a:off x="2574377" y="5071037"/>
            <a:ext cx="1763966" cy="396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1250 w 10000"/>
              <a:gd name="connsiteY1" fmla="*/ 10073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34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05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8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8750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616 w 10000"/>
              <a:gd name="connsiteY0" fmla="*/ 0 h 10073"/>
              <a:gd name="connsiteX1" fmla="*/ 622 w 10000"/>
              <a:gd name="connsiteY1" fmla="*/ 9892 h 10073"/>
              <a:gd name="connsiteX2" fmla="*/ 9296 w 10000"/>
              <a:gd name="connsiteY2" fmla="*/ 73 h 10073"/>
              <a:gd name="connsiteX3" fmla="*/ 8750 w 10000"/>
              <a:gd name="connsiteY3" fmla="*/ 10073 h 10073"/>
              <a:gd name="connsiteX0" fmla="*/ 0 w 10000"/>
              <a:gd name="connsiteY0" fmla="*/ 73 h 10073"/>
              <a:gd name="connsiteX1" fmla="*/ 10000 w 10000"/>
              <a:gd name="connsiteY1" fmla="*/ 73 h 10073"/>
              <a:gd name="connsiteX2" fmla="*/ 10000 w 10000"/>
              <a:gd name="connsiteY2" fmla="*/ 10073 h 10073"/>
              <a:gd name="connsiteX3" fmla="*/ 0 w 10000"/>
              <a:gd name="connsiteY3" fmla="*/ 10073 h 10073"/>
              <a:gd name="connsiteX4" fmla="*/ 0 w 10000"/>
              <a:gd name="connsiteY4" fmla="*/ 73 h 10073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  <a:gd name="connsiteX0" fmla="*/ 616 w 10000"/>
              <a:gd name="connsiteY0" fmla="*/ 0 h 10255"/>
              <a:gd name="connsiteX1" fmla="*/ 622 w 10000"/>
              <a:gd name="connsiteY1" fmla="*/ 9892 h 10255"/>
              <a:gd name="connsiteX2" fmla="*/ 9296 w 10000"/>
              <a:gd name="connsiteY2" fmla="*/ 73 h 10255"/>
              <a:gd name="connsiteX3" fmla="*/ 9313 w 10000"/>
              <a:gd name="connsiteY3" fmla="*/ 10255 h 10255"/>
              <a:gd name="connsiteX0" fmla="*/ 0 w 10000"/>
              <a:gd name="connsiteY0" fmla="*/ 73 h 10255"/>
              <a:gd name="connsiteX1" fmla="*/ 10000 w 10000"/>
              <a:gd name="connsiteY1" fmla="*/ 73 h 10255"/>
              <a:gd name="connsiteX2" fmla="*/ 10000 w 10000"/>
              <a:gd name="connsiteY2" fmla="*/ 10073 h 10255"/>
              <a:gd name="connsiteX3" fmla="*/ 0 w 10000"/>
              <a:gd name="connsiteY3" fmla="*/ 10073 h 10255"/>
              <a:gd name="connsiteX4" fmla="*/ 0 w 10000"/>
              <a:gd name="connsiteY4" fmla="*/ 73 h 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5" stroke="0" extrusionOk="0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  <a:path w="10000" h="10255" fill="none" extrusionOk="0">
                <a:moveTo>
                  <a:pt x="616" y="0"/>
                </a:moveTo>
                <a:cubicBezTo>
                  <a:pt x="616" y="3333"/>
                  <a:pt x="622" y="6559"/>
                  <a:pt x="622" y="9892"/>
                </a:cubicBezTo>
                <a:moveTo>
                  <a:pt x="9296" y="73"/>
                </a:moveTo>
                <a:cubicBezTo>
                  <a:pt x="9302" y="3467"/>
                  <a:pt x="9307" y="6861"/>
                  <a:pt x="9313" y="10255"/>
                </a:cubicBezTo>
              </a:path>
              <a:path w="10000" h="10255" fill="none">
                <a:moveTo>
                  <a:pt x="0" y="73"/>
                </a:moveTo>
                <a:lnTo>
                  <a:pt x="10000" y="73"/>
                </a:lnTo>
                <a:lnTo>
                  <a:pt x="10000" y="10073"/>
                </a:lnTo>
                <a:lnTo>
                  <a:pt x="0" y="10073"/>
                </a:lnTo>
                <a:lnTo>
                  <a:pt x="0" y="7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D17712-6C12-24E8-5F13-5E34F0F7A59C}"/>
              </a:ext>
            </a:extLst>
          </p:cNvPr>
          <p:cNvSpPr/>
          <p:nvPr/>
        </p:nvSpPr>
        <p:spPr>
          <a:xfrm>
            <a:off x="2574360" y="5647141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3FA02E3-53A6-6B0C-DB91-7993CE7DE9EC}"/>
              </a:ext>
            </a:extLst>
          </p:cNvPr>
          <p:cNvSpPr/>
          <p:nvPr/>
        </p:nvSpPr>
        <p:spPr>
          <a:xfrm>
            <a:off x="4788665" y="4624720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面向下方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62C8F6-4497-5F56-79F4-5BA50E2E7720}"/>
              </a:ext>
            </a:extLst>
          </p:cNvPr>
          <p:cNvSpPr/>
          <p:nvPr/>
        </p:nvSpPr>
        <p:spPr>
          <a:xfrm>
            <a:off x="4788665" y="5172208"/>
            <a:ext cx="1764000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889F910-81F8-05AD-F4C3-5E51A88E12E1}"/>
              </a:ext>
            </a:extLst>
          </p:cNvPr>
          <p:cNvCxnSpPr>
            <a:cxnSpLocks/>
          </p:cNvCxnSpPr>
          <p:nvPr/>
        </p:nvCxnSpPr>
        <p:spPr>
          <a:xfrm>
            <a:off x="5670665" y="1316538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9300653-930E-BC10-4B30-4B259F2ABDBF}"/>
              </a:ext>
            </a:extLst>
          </p:cNvPr>
          <p:cNvCxnSpPr>
            <a:cxnSpLocks/>
          </p:cNvCxnSpPr>
          <p:nvPr/>
        </p:nvCxnSpPr>
        <p:spPr>
          <a:xfrm>
            <a:off x="5670665" y="3025700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FCF3919-58F4-7EE9-0330-644A51C52062}"/>
              </a:ext>
            </a:extLst>
          </p:cNvPr>
          <p:cNvCxnSpPr>
            <a:cxnSpLocks/>
          </p:cNvCxnSpPr>
          <p:nvPr/>
        </p:nvCxnSpPr>
        <p:spPr>
          <a:xfrm>
            <a:off x="5670665" y="4970464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67392A8C-3713-BB3A-6A64-4442465653BD}"/>
              </a:ext>
            </a:extLst>
          </p:cNvPr>
          <p:cNvSpPr/>
          <p:nvPr/>
        </p:nvSpPr>
        <p:spPr>
          <a:xfrm>
            <a:off x="7023347" y="6094130"/>
            <a:ext cx="930321" cy="360000"/>
          </a:xfrm>
          <a:prstGeom prst="roundRect">
            <a:avLst>
              <a:gd name="adj" fmla="val 4654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5473126-8E0E-4078-5361-BF29356B358D}"/>
              </a:ext>
            </a:extLst>
          </p:cNvPr>
          <p:cNvCxnSpPr>
            <a:cxnSpLocks/>
          </p:cNvCxnSpPr>
          <p:nvPr/>
        </p:nvCxnSpPr>
        <p:spPr>
          <a:xfrm>
            <a:off x="3456360" y="4927021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68CDE59-DD67-383A-C04E-F36271AD4D95}"/>
              </a:ext>
            </a:extLst>
          </p:cNvPr>
          <p:cNvCxnSpPr>
            <a:cxnSpLocks/>
          </p:cNvCxnSpPr>
          <p:nvPr/>
        </p:nvCxnSpPr>
        <p:spPr>
          <a:xfrm>
            <a:off x="3456360" y="5445397"/>
            <a:ext cx="0" cy="180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AA0EA66-34EE-2CB8-CB04-484CA755B7D7}"/>
              </a:ext>
            </a:extLst>
          </p:cNvPr>
          <p:cNvSpPr txBox="1"/>
          <p:nvPr/>
        </p:nvSpPr>
        <p:spPr>
          <a:xfrm>
            <a:off x="7119793" y="2244741"/>
            <a:ext cx="480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597AFC3-A6FB-B785-CC20-59C0371BDFEA}"/>
              </a:ext>
            </a:extLst>
          </p:cNvPr>
          <p:cNvSpPr txBox="1"/>
          <p:nvPr/>
        </p:nvSpPr>
        <p:spPr>
          <a:xfrm>
            <a:off x="6034336" y="2857507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57" name="直線單箭頭接點 18">
            <a:extLst>
              <a:ext uri="{FF2B5EF4-FFF2-40B4-BE49-F238E27FC236}">
                <a16:creationId xmlns:a16="http://schemas.microsoft.com/office/drawing/2014/main" id="{70670482-3BC5-6F69-3D0A-C187A27F4AAF}"/>
              </a:ext>
            </a:extLst>
          </p:cNvPr>
          <p:cNvCxnSpPr>
            <a:cxnSpLocks/>
            <a:stCxn id="13" idx="3"/>
            <a:endCxn id="22" idx="0"/>
          </p:cNvCxnSpPr>
          <p:nvPr/>
        </p:nvCxnSpPr>
        <p:spPr>
          <a:xfrm>
            <a:off x="4968360" y="4456359"/>
            <a:ext cx="702305" cy="168361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D7B078C-C4D9-8553-016E-DB0247573B64}"/>
              </a:ext>
            </a:extLst>
          </p:cNvPr>
          <p:cNvSpPr txBox="1"/>
          <p:nvPr/>
        </p:nvSpPr>
        <p:spPr>
          <a:xfrm>
            <a:off x="4855217" y="4110542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8B9D05CA-32B4-2885-6535-8A537C935241}"/>
              </a:ext>
            </a:extLst>
          </p:cNvPr>
          <p:cNvSpPr txBox="1"/>
          <p:nvPr/>
        </p:nvSpPr>
        <p:spPr>
          <a:xfrm>
            <a:off x="3820031" y="4732189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77" name="直線單箭頭接點 18">
            <a:extLst>
              <a:ext uri="{FF2B5EF4-FFF2-40B4-BE49-F238E27FC236}">
                <a16:creationId xmlns:a16="http://schemas.microsoft.com/office/drawing/2014/main" id="{8AA1282F-1106-7288-DC60-F154401E3F3D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 flipH="1">
            <a:off x="2312586" y="4863367"/>
            <a:ext cx="2165460" cy="122088"/>
          </a:xfrm>
          <a:prstGeom prst="bentConnector5">
            <a:avLst>
              <a:gd name="adj1" fmla="val -10557"/>
              <a:gd name="adj2" fmla="val 1335401"/>
              <a:gd name="adj3" fmla="val 9965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26D68C32-D2FA-CA76-54CB-249F9D1A58A0}"/>
              </a:ext>
            </a:extLst>
          </p:cNvPr>
          <p:cNvSpPr/>
          <p:nvPr/>
        </p:nvSpPr>
        <p:spPr>
          <a:xfrm>
            <a:off x="8676379" y="1224434"/>
            <a:ext cx="1742400" cy="359998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畫星星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77222A6E-1EE7-F820-F975-51385A1AED09}"/>
              </a:ext>
            </a:extLst>
          </p:cNvPr>
          <p:cNvSpPr/>
          <p:nvPr/>
        </p:nvSpPr>
        <p:spPr>
          <a:xfrm>
            <a:off x="8676764" y="4798619"/>
            <a:ext cx="1741630" cy="360000"/>
          </a:xfrm>
          <a:prstGeom prst="roundRect">
            <a:avLst>
              <a:gd name="adj" fmla="val 4654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返回主程式</a:t>
            </a:r>
          </a:p>
        </p:txBody>
      </p: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9FE71ECD-8A96-162E-B4B6-060B091067A1}"/>
              </a:ext>
            </a:extLst>
          </p:cNvPr>
          <p:cNvCxnSpPr>
            <a:cxnSpLocks/>
          </p:cNvCxnSpPr>
          <p:nvPr/>
        </p:nvCxnSpPr>
        <p:spPr>
          <a:xfrm>
            <a:off x="9547579" y="1595636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87E3579-1194-BD5A-D425-2FB5191D28FC}"/>
              </a:ext>
            </a:extLst>
          </p:cNvPr>
          <p:cNvSpPr/>
          <p:nvPr/>
        </p:nvSpPr>
        <p:spPr>
          <a:xfrm>
            <a:off x="8665579" y="1822840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面向右方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菱形 94">
            <a:extLst>
              <a:ext uri="{FF2B5EF4-FFF2-40B4-BE49-F238E27FC236}">
                <a16:creationId xmlns:a16="http://schemas.microsoft.com/office/drawing/2014/main" id="{95076C53-4C3F-2D62-415B-5FB3BE03C77B}"/>
              </a:ext>
            </a:extLst>
          </p:cNvPr>
          <p:cNvSpPr/>
          <p:nvPr/>
        </p:nvSpPr>
        <p:spPr>
          <a:xfrm>
            <a:off x="8035579" y="2421248"/>
            <a:ext cx="3024000" cy="7200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 anchorCtr="0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已重複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2D89568F-9528-9C7A-2F70-9C352DBC8DC5}"/>
              </a:ext>
            </a:extLst>
          </p:cNvPr>
          <p:cNvSpPr/>
          <p:nvPr/>
        </p:nvSpPr>
        <p:spPr>
          <a:xfrm>
            <a:off x="8665579" y="3379656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982625D-5BC4-7255-CD83-4A643BC392C2}"/>
              </a:ext>
            </a:extLst>
          </p:cNvPr>
          <p:cNvSpPr/>
          <p:nvPr/>
        </p:nvSpPr>
        <p:spPr>
          <a:xfrm>
            <a:off x="8665579" y="3978064"/>
            <a:ext cx="1764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C4EC10BB-A71D-0577-AC35-B8ABEEEFAC72}"/>
              </a:ext>
            </a:extLst>
          </p:cNvPr>
          <p:cNvCxnSpPr>
            <a:cxnSpLocks/>
          </p:cNvCxnSpPr>
          <p:nvPr/>
        </p:nvCxnSpPr>
        <p:spPr>
          <a:xfrm>
            <a:off x="9547579" y="2194044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EB659678-202F-3654-E657-5E2F25EEB790}"/>
              </a:ext>
            </a:extLst>
          </p:cNvPr>
          <p:cNvCxnSpPr>
            <a:cxnSpLocks/>
          </p:cNvCxnSpPr>
          <p:nvPr/>
        </p:nvCxnSpPr>
        <p:spPr>
          <a:xfrm>
            <a:off x="9547579" y="3152452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884ED29F-86F9-AB93-3EFC-5CB4F3CF3068}"/>
              </a:ext>
            </a:extLst>
          </p:cNvPr>
          <p:cNvCxnSpPr>
            <a:cxnSpLocks/>
          </p:cNvCxnSpPr>
          <p:nvPr/>
        </p:nvCxnSpPr>
        <p:spPr>
          <a:xfrm>
            <a:off x="9547579" y="3750860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8">
            <a:extLst>
              <a:ext uri="{FF2B5EF4-FFF2-40B4-BE49-F238E27FC236}">
                <a16:creationId xmlns:a16="http://schemas.microsoft.com/office/drawing/2014/main" id="{32803074-7E02-B385-821F-3C3349F8BC52}"/>
              </a:ext>
            </a:extLst>
          </p:cNvPr>
          <p:cNvCxnSpPr>
            <a:cxnSpLocks/>
            <a:stCxn id="95" idx="3"/>
            <a:endCxn id="87" idx="0"/>
          </p:cNvCxnSpPr>
          <p:nvPr/>
        </p:nvCxnSpPr>
        <p:spPr>
          <a:xfrm flipH="1">
            <a:off x="9547579" y="2781248"/>
            <a:ext cx="1512000" cy="2017371"/>
          </a:xfrm>
          <a:prstGeom prst="bentConnector4">
            <a:avLst>
              <a:gd name="adj1" fmla="val -15119"/>
              <a:gd name="adj2" fmla="val 89458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8">
            <a:extLst>
              <a:ext uri="{FF2B5EF4-FFF2-40B4-BE49-F238E27FC236}">
                <a16:creationId xmlns:a16="http://schemas.microsoft.com/office/drawing/2014/main" id="{8194927C-0887-50AF-57F8-193A931DB526}"/>
              </a:ext>
            </a:extLst>
          </p:cNvPr>
          <p:cNvCxnSpPr>
            <a:cxnSpLocks/>
            <a:stCxn id="97" idx="2"/>
          </p:cNvCxnSpPr>
          <p:nvPr/>
        </p:nvCxnSpPr>
        <p:spPr>
          <a:xfrm rot="5400000" flipH="1">
            <a:off x="8489797" y="3280282"/>
            <a:ext cx="2056742" cy="58823"/>
          </a:xfrm>
          <a:prstGeom prst="bentConnector5">
            <a:avLst>
              <a:gd name="adj1" fmla="val -6903"/>
              <a:gd name="adj2" fmla="val 2935275"/>
              <a:gd name="adj3" fmla="val 99935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48ADBBDC-A815-B0BF-693D-CE72C19CA928}"/>
              </a:ext>
            </a:extLst>
          </p:cNvPr>
          <p:cNvSpPr txBox="1"/>
          <p:nvPr/>
        </p:nvSpPr>
        <p:spPr>
          <a:xfrm>
            <a:off x="10919349" y="2342785"/>
            <a:ext cx="93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9CF787AD-CDF9-D35D-7E3B-42211A2F7171}"/>
              </a:ext>
            </a:extLst>
          </p:cNvPr>
          <p:cNvSpPr txBox="1"/>
          <p:nvPr/>
        </p:nvSpPr>
        <p:spPr>
          <a:xfrm>
            <a:off x="9639451" y="3029684"/>
            <a:ext cx="120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1A279D-34AC-B8C3-2FF0-EDC1DD60FC5D}"/>
              </a:ext>
            </a:extLst>
          </p:cNvPr>
          <p:cNvSpPr/>
          <p:nvPr/>
        </p:nvSpPr>
        <p:spPr>
          <a:xfrm>
            <a:off x="4317983" y="1494845"/>
            <a:ext cx="2705364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設變數「列」為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C856617-3697-381F-3F05-7B327C01EE9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670665" y="1853152"/>
            <a:ext cx="0" cy="427006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BC0D2C3-5391-B53E-772B-745278BE7FAF}"/>
              </a:ext>
            </a:extLst>
          </p:cNvPr>
          <p:cNvSpPr/>
          <p:nvPr/>
        </p:nvSpPr>
        <p:spPr>
          <a:xfrm>
            <a:off x="4788665" y="5741492"/>
            <a:ext cx="1764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4000" tIns="18000" rIns="54000" bIns="18000" rtlCol="0" anchor="ctr">
            <a:no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「列」－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E256205-4D91-C7C7-B4DE-D9A964696DFE}"/>
              </a:ext>
            </a:extLst>
          </p:cNvPr>
          <p:cNvCxnSpPr>
            <a:cxnSpLocks/>
          </p:cNvCxnSpPr>
          <p:nvPr/>
        </p:nvCxnSpPr>
        <p:spPr>
          <a:xfrm>
            <a:off x="5670665" y="5539748"/>
            <a:ext cx="0" cy="21600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8">
            <a:extLst>
              <a:ext uri="{FF2B5EF4-FFF2-40B4-BE49-F238E27FC236}">
                <a16:creationId xmlns:a16="http://schemas.microsoft.com/office/drawing/2014/main" id="{5BBB355E-605A-DE4C-94C9-226A65535F0D}"/>
              </a:ext>
            </a:extLst>
          </p:cNvPr>
          <p:cNvCxnSpPr>
            <a:cxnSpLocks/>
            <a:stCxn id="12" idx="3"/>
            <a:endCxn id="36" idx="0"/>
          </p:cNvCxnSpPr>
          <p:nvPr/>
        </p:nvCxnSpPr>
        <p:spPr>
          <a:xfrm>
            <a:off x="7182665" y="2640158"/>
            <a:ext cx="305843" cy="3453972"/>
          </a:xfrm>
          <a:prstGeom prst="bentConnector2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18">
            <a:extLst>
              <a:ext uri="{FF2B5EF4-FFF2-40B4-BE49-F238E27FC236}">
                <a16:creationId xmlns:a16="http://schemas.microsoft.com/office/drawing/2014/main" id="{760FE634-C6D1-E362-B51F-B5AA38C5D464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5400000">
            <a:off x="4370932" y="2666792"/>
            <a:ext cx="385163" cy="2214305"/>
          </a:xfrm>
          <a:prstGeom prst="bentConnector3">
            <a:avLst>
              <a:gd name="adj1" fmla="val 50000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18">
            <a:extLst>
              <a:ext uri="{FF2B5EF4-FFF2-40B4-BE49-F238E27FC236}">
                <a16:creationId xmlns:a16="http://schemas.microsoft.com/office/drawing/2014/main" id="{F64E067A-DFDC-B599-3738-EC2286509CE7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 flipH="1">
            <a:off x="3617654" y="4048482"/>
            <a:ext cx="4070033" cy="35988"/>
          </a:xfrm>
          <a:prstGeom prst="bentConnector5">
            <a:avLst>
              <a:gd name="adj1" fmla="val -5617"/>
              <a:gd name="adj2" fmla="val 11163246"/>
              <a:gd name="adj3" fmla="val 99829"/>
            </a:avLst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725C829-D3B2-55AA-DA05-56A76D5E4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7"/>
          <a:stretch/>
        </p:blipFill>
        <p:spPr bwMode="auto">
          <a:xfrm>
            <a:off x="3145749" y="79059"/>
            <a:ext cx="1512000" cy="12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8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題目解析流程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38</a:t>
            </a:r>
          </a:p>
          <a:p>
            <a:endParaRPr lang="zh-HK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66426-5788-CD9B-4BAB-B65D4182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" y="1048544"/>
            <a:ext cx="10039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24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內容版面配置區 6">
            <a:extLst>
              <a:ext uri="{FF2B5EF4-FFF2-40B4-BE49-F238E27FC236}">
                <a16:creationId xmlns:a16="http://schemas.microsoft.com/office/drawing/2014/main" id="{5463DB95-DEC6-E539-5042-3C029947E6DF}"/>
              </a:ext>
            </a:extLst>
          </p:cNvPr>
          <p:cNvSpPr txBox="1">
            <a:spLocks/>
          </p:cNvSpPr>
          <p:nvPr/>
        </p:nvSpPr>
        <p:spPr>
          <a:xfrm>
            <a:off x="8025431" y="1700015"/>
            <a:ext cx="387095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None/>
            </a:pPr>
            <a:r>
              <a:rPr lang="zh-TW" altLang="en-US" sz="2600" dirty="0">
                <a:latin typeface="Hiragino Kaku Gothic Pro W6"/>
              </a:rPr>
              <a:t>④ 變數：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</p:txBody>
      </p:sp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id="{9DC9CA75-1975-4CF9-9961-E65CE3B10C96}"/>
              </a:ext>
            </a:extLst>
          </p:cNvPr>
          <p:cNvSpPr txBox="1">
            <a:spLocks/>
          </p:cNvSpPr>
          <p:nvPr/>
        </p:nvSpPr>
        <p:spPr>
          <a:xfrm>
            <a:off x="4223001" y="1700015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None/>
            </a:pPr>
            <a:r>
              <a:rPr lang="zh-TW" altLang="en-US" sz="2600" dirty="0">
                <a:latin typeface="Hiragino Kaku Gothic Pro W6"/>
              </a:rPr>
              <a:t>③移動／方向：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4E40FA8-8730-6613-C8E0-1ADF8303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973014"/>
            <a:ext cx="3528392" cy="72858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b="1" dirty="0"/>
              <a:t>解題關鍵：</a:t>
            </a:r>
            <a:endParaRPr lang="en-US" altLang="zh-TW" b="1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90806-492D-08E2-4223-FE3B9BF15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CBC9A5-F160-5D2F-A5D4-138B79EE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小星星</a:t>
            </a:r>
          </a:p>
        </p:txBody>
      </p:sp>
      <p:sp>
        <p:nvSpPr>
          <p:cNvPr id="8" name="文字版面配置區 5">
            <a:extLst>
              <a:ext uri="{FF2B5EF4-FFF2-40B4-BE49-F238E27FC236}">
                <a16:creationId xmlns:a16="http://schemas.microsoft.com/office/drawing/2014/main" id="{D953EAD5-35B2-3569-4A14-153F5D97035B}"/>
              </a:ext>
            </a:extLst>
          </p:cNvPr>
          <p:cNvSpPr txBox="1">
            <a:spLocks/>
          </p:cNvSpPr>
          <p:nvPr/>
        </p:nvSpPr>
        <p:spPr>
          <a:xfrm>
            <a:off x="9551590" y="45791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  <a:endParaRPr lang="zh-HK" altLang="en-US" dirty="0"/>
          </a:p>
        </p:txBody>
      </p:sp>
      <p:sp>
        <p:nvSpPr>
          <p:cNvPr id="4" name="內容版面配置區 6">
            <a:extLst>
              <a:ext uri="{FF2B5EF4-FFF2-40B4-BE49-F238E27FC236}">
                <a16:creationId xmlns:a16="http://schemas.microsoft.com/office/drawing/2014/main" id="{615A8C1A-8367-92AE-6CE6-4DF9CD9C41D3}"/>
              </a:ext>
            </a:extLst>
          </p:cNvPr>
          <p:cNvSpPr txBox="1">
            <a:spLocks/>
          </p:cNvSpPr>
          <p:nvPr/>
        </p:nvSpPr>
        <p:spPr>
          <a:xfrm>
            <a:off x="478408" y="1701602"/>
            <a:ext cx="4608686" cy="475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43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7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① 重複執行：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華康黑體"/>
              </a:rPr>
              <a:t> </a:t>
            </a: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華康黑體"/>
            </a:endParaRPr>
          </a:p>
          <a:p>
            <a:pPr marL="114295" indent="0">
              <a:lnSpc>
                <a:spcPct val="114000"/>
              </a:lnSpc>
              <a:buNone/>
            </a:pPr>
            <a:r>
              <a:rPr lang="zh-TW" altLang="en-US" sz="2600" dirty="0">
                <a:latin typeface="Hiragino Kaku Gothic Pro W6"/>
              </a:rPr>
              <a:t>②函式：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r>
              <a:rPr lang="zh-TW" altLang="en-US" sz="2600" dirty="0">
                <a:latin typeface="Hiragino Kaku Gothic Pro W6"/>
              </a:rPr>
              <a:t>                                     </a:t>
            </a:r>
            <a:endParaRPr lang="en-US" altLang="zh-TW" sz="2600" dirty="0">
              <a:latin typeface="Hiragino Kaku Gothic Pro W6"/>
            </a:endParaRPr>
          </a:p>
          <a:p>
            <a:pPr marL="114295" indent="0">
              <a:lnSpc>
                <a:spcPct val="114000"/>
              </a:lnSpc>
              <a:buFont typeface="Calibri" panose="020F0502020204030204" pitchFamily="34" charset="0"/>
              <a:buNone/>
            </a:pPr>
            <a:endParaRPr lang="zh-TW" altLang="en-US" dirty="0"/>
          </a:p>
        </p:txBody>
      </p:sp>
      <p:pic>
        <p:nvPicPr>
          <p:cNvPr id="17" name="圖片 16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ACF39D32-C968-18C5-CBFB-759E528C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2125715"/>
            <a:ext cx="1620000" cy="1137445"/>
          </a:xfrm>
          <a:prstGeom prst="rect">
            <a:avLst/>
          </a:prstGeom>
        </p:spPr>
      </p:pic>
      <p:pic>
        <p:nvPicPr>
          <p:cNvPr id="6" name="圖片 5" descr="一張含有 文字, 螢幕擷取畫面, 電子藍, 字型 的圖片&#10;&#10;自動產生的描述">
            <a:extLst>
              <a:ext uri="{FF2B5EF4-FFF2-40B4-BE49-F238E27FC236}">
                <a16:creationId xmlns:a16="http://schemas.microsoft.com/office/drawing/2014/main" id="{3209619A-16F4-1D51-15F1-A56B4DB84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7" y="2792939"/>
            <a:ext cx="1416960" cy="576000"/>
          </a:xfrm>
          <a:prstGeom prst="rect">
            <a:avLst/>
          </a:prstGeom>
        </p:spPr>
      </p:pic>
      <p:pic>
        <p:nvPicPr>
          <p:cNvPr id="15" name="圖片 14" descr="一張含有 文字, 螢幕擷取畫面, 字型, 電子藍 的圖片&#10;&#10;自動產生的描述">
            <a:extLst>
              <a:ext uri="{FF2B5EF4-FFF2-40B4-BE49-F238E27FC236}">
                <a16:creationId xmlns:a16="http://schemas.microsoft.com/office/drawing/2014/main" id="{C7E62E27-477B-D5BF-0D4F-3425DAC1C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7" y="4127388"/>
            <a:ext cx="1859168" cy="576000"/>
          </a:xfrm>
          <a:prstGeom prst="rect">
            <a:avLst/>
          </a:prstGeom>
        </p:spPr>
      </p:pic>
      <p:pic>
        <p:nvPicPr>
          <p:cNvPr id="20" name="圖片 19" descr="一張含有 文字, 螢幕擷取畫面, 電子藍, 字型 的圖片&#10;&#10;自動產生的描述">
            <a:extLst>
              <a:ext uri="{FF2B5EF4-FFF2-40B4-BE49-F238E27FC236}">
                <a16:creationId xmlns:a16="http://schemas.microsoft.com/office/drawing/2014/main" id="{90CACA28-B7EE-2292-09E9-745670CEF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7" y="3460163"/>
            <a:ext cx="1555200" cy="576000"/>
          </a:xfrm>
          <a:prstGeom prst="rect">
            <a:avLst/>
          </a:prstGeom>
        </p:spPr>
      </p:pic>
      <p:pic>
        <p:nvPicPr>
          <p:cNvPr id="22" name="圖片 21" descr="一張含有 文字, 螢幕擷取畫面, 電子藍, 字型 的圖片&#10;&#10;自動產生的描述">
            <a:extLst>
              <a:ext uri="{FF2B5EF4-FFF2-40B4-BE49-F238E27FC236}">
                <a16:creationId xmlns:a16="http://schemas.microsoft.com/office/drawing/2014/main" id="{73E0E7EB-22F3-9A20-A221-ADE8C2871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7" y="2125715"/>
            <a:ext cx="1555200" cy="576000"/>
          </a:xfrm>
          <a:prstGeom prst="rect">
            <a:avLst/>
          </a:prstGeom>
        </p:spPr>
      </p:pic>
      <p:pic>
        <p:nvPicPr>
          <p:cNvPr id="29" name="圖片 28" descr="一張含有 字型, 文字, 柳橙, 圖形 的圖片&#10;&#10;自動產生的描述">
            <a:extLst>
              <a:ext uri="{FF2B5EF4-FFF2-40B4-BE49-F238E27FC236}">
                <a16:creationId xmlns:a16="http://schemas.microsoft.com/office/drawing/2014/main" id="{EFBF0F86-8BC8-559B-363C-891B87F09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27" y="3532163"/>
            <a:ext cx="1378851" cy="432000"/>
          </a:xfrm>
          <a:prstGeom prst="rect">
            <a:avLst/>
          </a:prstGeom>
        </p:spPr>
      </p:pic>
      <p:pic>
        <p:nvPicPr>
          <p:cNvPr id="31" name="圖片 30" descr="一張含有 文字, 螢幕擷取畫面, 字型, 圖形 的圖片&#10;&#10;自動產生的描述">
            <a:extLst>
              <a:ext uri="{FF2B5EF4-FFF2-40B4-BE49-F238E27FC236}">
                <a16:creationId xmlns:a16="http://schemas.microsoft.com/office/drawing/2014/main" id="{9B9BFF00-808A-AB92-E0B3-D6BAF182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27" y="2792939"/>
            <a:ext cx="2811564" cy="576000"/>
          </a:xfrm>
          <a:prstGeom prst="rect">
            <a:avLst/>
          </a:prstGeom>
        </p:spPr>
      </p:pic>
      <p:pic>
        <p:nvPicPr>
          <p:cNvPr id="33" name="圖片 3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510425A2-D99A-9C6A-E904-2188832212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27" y="2125715"/>
            <a:ext cx="2811564" cy="576000"/>
          </a:xfrm>
          <a:prstGeom prst="rect">
            <a:avLst/>
          </a:prstGeom>
        </p:spPr>
      </p:pic>
      <p:pic>
        <p:nvPicPr>
          <p:cNvPr id="35" name="圖片 34" descr="一張含有 字型, 文字, 圖形, 符號 的圖片&#10;&#10;自動產生的描述">
            <a:extLst>
              <a:ext uri="{FF2B5EF4-FFF2-40B4-BE49-F238E27FC236}">
                <a16:creationId xmlns:a16="http://schemas.microsoft.com/office/drawing/2014/main" id="{3E54F164-053E-2EEA-8C6E-78AE4758D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5286138"/>
            <a:ext cx="1261440" cy="576000"/>
          </a:xfrm>
          <a:prstGeom prst="rect">
            <a:avLst/>
          </a:prstGeom>
        </p:spPr>
      </p:pic>
      <p:pic>
        <p:nvPicPr>
          <p:cNvPr id="37" name="圖片 36" descr="一張含有 文字, 字型, 圖形, Rectangle 的圖片&#10;&#10;自動產生的描述">
            <a:extLst>
              <a:ext uri="{FF2B5EF4-FFF2-40B4-BE49-F238E27FC236}">
                <a16:creationId xmlns:a16="http://schemas.microsoft.com/office/drawing/2014/main" id="{0F7B85BC-9591-9FD2-519D-89BB29A91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" y="4281166"/>
            <a:ext cx="211693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．</a:t>
            </a:r>
            <a:r>
              <a:rPr lang="en-US" altLang="zh-TW"/>
              <a:t>2 </a:t>
            </a:r>
            <a:r>
              <a:rPr lang="zh-TW" altLang="en-US"/>
              <a:t>有趣的幾何圖形</a:t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48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816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39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44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34566" y="981522"/>
            <a:ext cx="2088232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模組化　</a:t>
            </a:r>
            <a:endParaRPr lang="en-US" altLang="zh-TW" dirty="0"/>
          </a:p>
          <a:p>
            <a:r>
              <a:rPr lang="zh-TW" altLang="en-US" dirty="0"/>
              <a:t>模組：我們常將一個大程式拆解成幾個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功能獨立</a:t>
            </a:r>
            <a:r>
              <a:rPr lang="zh-TW" altLang="en-US" dirty="0"/>
              <a:t>且可以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重複使用</a:t>
            </a:r>
            <a:r>
              <a:rPr lang="zh-TW" altLang="en-US" dirty="0"/>
              <a:t>的小程式，這些小程式就稱為「模組」。</a:t>
            </a:r>
            <a:endParaRPr lang="en-US" altLang="zh-TW" dirty="0"/>
          </a:p>
          <a:p>
            <a:r>
              <a:rPr lang="zh-TW" altLang="en-US" dirty="0"/>
              <a:t>模組化的方式：模組化在不同的程式語言中會有不同的實踐方式，而在 </a:t>
            </a:r>
            <a:r>
              <a:rPr lang="en-US" altLang="zh-TW" dirty="0"/>
              <a:t>Scratch </a:t>
            </a:r>
            <a:r>
              <a:rPr lang="zh-TW" altLang="en-US" dirty="0"/>
              <a:t>中，「函式」就是一種模組化的方法。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4C3AC84-586D-49FF-B3EF-D3920EACA45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39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51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34566" y="981522"/>
            <a:ext cx="2088232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FF"/>
                </a:solidFill>
              </a:rPr>
              <a:t>模組化　</a:t>
            </a:r>
            <a:r>
              <a:rPr lang="en-US" altLang="zh-TW" b="1" dirty="0">
                <a:solidFill>
                  <a:srgbClr val="C00000"/>
                </a:solidFill>
              </a:rPr>
              <a:t>【</a:t>
            </a:r>
            <a:r>
              <a:rPr lang="zh-TW" altLang="en-US" b="1" dirty="0">
                <a:solidFill>
                  <a:srgbClr val="C00000"/>
                </a:solidFill>
              </a:rPr>
              <a:t>模組化優點</a:t>
            </a:r>
            <a:r>
              <a:rPr lang="en-US" altLang="zh-TW" b="1" dirty="0">
                <a:solidFill>
                  <a:srgbClr val="C00000"/>
                </a:solidFill>
              </a:rPr>
              <a:t>】</a:t>
            </a:r>
            <a:endParaRPr lang="en-US" altLang="zh-TW" b="1" dirty="0"/>
          </a:p>
          <a:p>
            <a:r>
              <a:rPr lang="zh-TW" altLang="en-US" dirty="0"/>
              <a:t>多人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同時開發</a:t>
            </a:r>
            <a:r>
              <a:rPr lang="zh-TW" altLang="en-US" dirty="0"/>
              <a:t>多個模組，再合併成一個大程式，可以提高程式設計效率，是實務上常見的開發方式。</a:t>
            </a:r>
          </a:p>
          <a:p>
            <a:r>
              <a:rPr lang="zh-TW" altLang="en-US" dirty="0"/>
              <a:t>相同功能的程式區塊模組化，可以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重複讀取、使用</a:t>
            </a:r>
            <a:r>
              <a:rPr lang="zh-TW" altLang="en-US" dirty="0"/>
              <a:t>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節省開發時間與記憶體空間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模組化的程式有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較高的可讀性</a:t>
            </a:r>
            <a:r>
              <a:rPr lang="zh-TW" altLang="en-US" dirty="0"/>
              <a:t>，有助於程式的理解。</a:t>
            </a:r>
          </a:p>
          <a:p>
            <a:r>
              <a:rPr lang="zh-TW" altLang="en-US" dirty="0"/>
              <a:t>各模組功能獨立，在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除錯及維護上較容易</a:t>
            </a:r>
            <a:r>
              <a:rPr lang="zh-TW" altLang="en-US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F9A169-976B-6FDB-3888-2E90E6A571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39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42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1081210\AppData\Local\Temp\SNAGHTMLae01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1485577"/>
            <a:ext cx="2933334" cy="47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34566" y="981522"/>
            <a:ext cx="1512168" cy="61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4963" y="931742"/>
            <a:ext cx="3095947" cy="5521446"/>
          </a:xfrm>
        </p:spPr>
        <p:txBody>
          <a:bodyPr/>
          <a:lstStyle/>
          <a:p>
            <a:pPr algn="just"/>
            <a:r>
              <a:rPr lang="zh-TW" altLang="en-US" b="1" dirty="0">
                <a:solidFill>
                  <a:srgbClr val="FFFFFF"/>
                </a:solidFill>
              </a:rPr>
              <a:t>函式　</a:t>
            </a:r>
            <a:endParaRPr lang="en-US" altLang="zh-TW" b="1" dirty="0">
              <a:solidFill>
                <a:srgbClr val="FFFFFF"/>
              </a:solidFill>
            </a:endParaRPr>
          </a:p>
          <a:p>
            <a:pPr marL="114295" indent="0" algn="just">
              <a:buNone/>
            </a:pPr>
            <a:r>
              <a:rPr lang="zh-TW" altLang="en-US" sz="2800" dirty="0"/>
              <a:t>將有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特定功能</a:t>
            </a:r>
            <a:r>
              <a:rPr lang="zh-TW" altLang="en-US" sz="2800" dirty="0"/>
              <a:t>或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重複出現</a:t>
            </a:r>
            <a:r>
              <a:rPr lang="zh-TW" altLang="en-US" sz="2800" dirty="0"/>
              <a:t>的程式區塊定義成「函式」，經由「呼叫」函式，就能執行一連串定義好的程式功能。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函式積木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5CFC132-1A25-E3DF-6517-898500C242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/>
              <a:t>40</a:t>
            </a:r>
          </a:p>
          <a:p>
            <a:endParaRPr lang="zh-HK" altLang="en-US" dirty="0"/>
          </a:p>
        </p:txBody>
      </p:sp>
      <p:pic>
        <p:nvPicPr>
          <p:cNvPr id="6148" name="Picture 4" descr="C:\Users\K1081210\AppData\Local\Temp\SNAGHTMLb3b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1485577"/>
            <a:ext cx="5171429" cy="36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963" y="931742"/>
            <a:ext cx="6408315" cy="2714076"/>
          </a:xfrm>
        </p:spPr>
        <p:txBody>
          <a:bodyPr/>
          <a:lstStyle/>
          <a:p>
            <a:r>
              <a:rPr lang="zh-TW" altLang="en-US" dirty="0"/>
              <a:t>延續 </a:t>
            </a:r>
            <a:r>
              <a:rPr lang="en-US" altLang="zh-TW" dirty="0"/>
              <a:t>2-1 </a:t>
            </a:r>
            <a:r>
              <a:rPr lang="zh-TW" altLang="en-US" dirty="0"/>
              <a:t>節</a:t>
            </a:r>
            <a:r>
              <a:rPr lang="en-US" altLang="zh-TW" dirty="0"/>
              <a:t>【</a:t>
            </a:r>
            <a:r>
              <a:rPr lang="zh-TW" altLang="en-US" dirty="0"/>
              <a:t>逐步解析 </a:t>
            </a:r>
            <a:r>
              <a:rPr lang="en-US" altLang="zh-TW" dirty="0"/>
              <a:t>2】</a:t>
            </a:r>
            <a:r>
              <a:rPr lang="zh-TW" altLang="en-US" dirty="0"/>
              <a:t>程式，若想要修改程式以畫出圖 </a:t>
            </a:r>
            <a:r>
              <a:rPr lang="en-US" altLang="zh-TW" dirty="0"/>
              <a:t>1 </a:t>
            </a:r>
            <a:r>
              <a:rPr lang="zh-TW" altLang="en-US" dirty="0"/>
              <a:t>圖形，已知其流程圖如圖 </a:t>
            </a:r>
            <a:r>
              <a:rPr lang="en-US" altLang="zh-TW" dirty="0"/>
              <a:t>2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zh-TW" altLang="en-US" dirty="0"/>
              <a:t>該如何修改程式？可以怎麼簡化？</a:t>
            </a:r>
            <a:endParaRPr lang="en-US" altLang="zh-TW" dirty="0"/>
          </a:p>
          <a:p>
            <a:pPr marL="446088" indent="0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（下頁作答）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Picture 2" descr="C:\Users\K1081210\AppData\Local\Temp\SNAGHTMLb6b2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74" y="4437906"/>
            <a:ext cx="2016224" cy="21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1081210\AppData\Local\Temp\SNAGHTMLb729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98" y="130955"/>
            <a:ext cx="2048000" cy="66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40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4180050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1598</Words>
  <Application>Microsoft Office PowerPoint</Application>
  <PresentationFormat>自訂</PresentationFormat>
  <Paragraphs>346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1" baseType="lpstr">
      <vt:lpstr>Hiragino Kaku Gothic Pro W6</vt:lpstr>
      <vt:lpstr>華康黑體</vt:lpstr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1_生活科技_課文</vt:lpstr>
      <vt:lpstr>有趣的幾何圖形</vt:lpstr>
      <vt:lpstr>任務說明</vt:lpstr>
      <vt:lpstr>任務說明</vt:lpstr>
      <vt:lpstr>題目解析流程</vt:lpstr>
      <vt:lpstr>函式積木</vt:lpstr>
      <vt:lpstr>函式積木</vt:lpstr>
      <vt:lpstr>函式積木</vt:lpstr>
      <vt:lpstr>函式積木</vt:lpstr>
      <vt:lpstr>PowerPoint 簡報</vt:lpstr>
      <vt:lpstr>PowerPoint 簡報</vt:lpstr>
      <vt:lpstr>函式積木</vt:lpstr>
      <vt:lpstr>函式積木</vt:lpstr>
      <vt:lpstr>函式積木</vt:lpstr>
      <vt:lpstr>函式積木</vt:lpstr>
      <vt:lpstr>函式的參數</vt:lpstr>
      <vt:lpstr>函式的參數</vt:lpstr>
      <vt:lpstr>函式的參數</vt:lpstr>
      <vt:lpstr>函式的參數</vt:lpstr>
      <vt:lpstr>函式的參數</vt:lpstr>
      <vt:lpstr>函式的參數</vt:lpstr>
      <vt:lpstr>函式的參數</vt:lpstr>
      <vt:lpstr>函式的參數</vt:lpstr>
      <vt:lpstr>PowerPoint 簡報</vt:lpstr>
      <vt:lpstr>逐步解析 1</vt:lpstr>
      <vt:lpstr>題目解析流程</vt:lpstr>
      <vt:lpstr>問題思考</vt:lpstr>
      <vt:lpstr>問題思考</vt:lpstr>
      <vt:lpstr>PowerPoint 簡報</vt:lpstr>
      <vt:lpstr>PowerPoint 簡報</vt:lpstr>
      <vt:lpstr>逐步解析 2</vt:lpstr>
      <vt:lpstr>題目解析流程</vt:lpstr>
      <vt:lpstr>問題思考</vt:lpstr>
      <vt:lpstr>PowerPoint 簡報</vt:lpstr>
      <vt:lpstr>PowerPoint 簡報</vt:lpstr>
      <vt:lpstr>小星星</vt:lpstr>
      <vt:lpstr>小星星</vt:lpstr>
      <vt:lpstr>小星星</vt:lpstr>
      <vt:lpstr>小星星</vt:lpstr>
      <vt:lpstr>小星星</vt:lpstr>
      <vt:lpstr>小星星</vt:lpstr>
      <vt:lpstr>2．2 有趣的幾何圖形 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張容華</dc:creator>
  <cp:lastModifiedBy>yuhow kang</cp:lastModifiedBy>
  <cp:revision>648</cp:revision>
  <cp:lastPrinted>2019-05-27T08:55:00Z</cp:lastPrinted>
  <dcterms:created xsi:type="dcterms:W3CDTF">2019-04-23T05:53:25Z</dcterms:created>
  <dcterms:modified xsi:type="dcterms:W3CDTF">2025-06-15T15:11:59Z</dcterms:modified>
</cp:coreProperties>
</file>