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541" r:id="rId2"/>
    <p:sldId id="457" r:id="rId3"/>
    <p:sldId id="458" r:id="rId4"/>
    <p:sldId id="483" r:id="rId5"/>
    <p:sldId id="459" r:id="rId6"/>
    <p:sldId id="484" r:id="rId7"/>
    <p:sldId id="485" r:id="rId8"/>
    <p:sldId id="487" r:id="rId9"/>
    <p:sldId id="490" r:id="rId10"/>
    <p:sldId id="488" r:id="rId11"/>
    <p:sldId id="489" r:id="rId12"/>
    <p:sldId id="491" r:id="rId13"/>
    <p:sldId id="492" r:id="rId14"/>
    <p:sldId id="486" r:id="rId15"/>
    <p:sldId id="493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6" r:id="rId26"/>
    <p:sldId id="505" r:id="rId27"/>
    <p:sldId id="507" r:id="rId28"/>
    <p:sldId id="508" r:id="rId29"/>
    <p:sldId id="509" r:id="rId30"/>
    <p:sldId id="510" r:id="rId31"/>
    <p:sldId id="511" r:id="rId32"/>
    <p:sldId id="512" r:id="rId33"/>
    <p:sldId id="422" r:id="rId34"/>
    <p:sldId id="423" r:id="rId35"/>
    <p:sldId id="407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35" r:id="rId52"/>
    <p:sldId id="537" r:id="rId53"/>
    <p:sldId id="538" r:id="rId54"/>
    <p:sldId id="539" r:id="rId55"/>
    <p:sldId id="540" r:id="rId56"/>
    <p:sldId id="428" r:id="rId57"/>
    <p:sldId id="429" r:id="rId58"/>
    <p:sldId id="481" r:id="rId59"/>
    <p:sldId id="482" r:id="rId60"/>
    <p:sldId id="431" r:id="rId61"/>
    <p:sldId id="432" r:id="rId62"/>
    <p:sldId id="528" r:id="rId63"/>
    <p:sldId id="529" r:id="rId64"/>
    <p:sldId id="530" r:id="rId65"/>
    <p:sldId id="531" r:id="rId66"/>
    <p:sldId id="532" r:id="rId67"/>
    <p:sldId id="533" r:id="rId68"/>
    <p:sldId id="534" r:id="rId69"/>
    <p:sldId id="478" r:id="rId70"/>
    <p:sldId id="543" r:id="rId71"/>
    <p:sldId id="545" r:id="rId72"/>
    <p:sldId id="546" r:id="rId73"/>
    <p:sldId id="547" r:id="rId74"/>
  </p:sldIdLst>
  <p:sldSz cx="12190413" cy="6859588"/>
  <p:notesSz cx="6797675" cy="992822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7422">
          <p15:clr>
            <a:srgbClr val="A4A3A4"/>
          </p15:clr>
        </p15:guide>
        <p15:guide id="10" pos="2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366FF"/>
    <a:srgbClr val="BD9679"/>
    <a:srgbClr val="00B1CD"/>
    <a:srgbClr val="FF7C80"/>
    <a:srgbClr val="FFFFFF"/>
    <a:srgbClr val="4F81BD"/>
    <a:srgbClr val="957E8C"/>
    <a:srgbClr val="88C2B9"/>
    <a:srgbClr val="6EB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 autoAdjust="0"/>
    <p:restoredTop sz="99531" autoAdjust="0"/>
  </p:normalViewPr>
  <p:slideViewPr>
    <p:cSldViewPr>
      <p:cViewPr varScale="1">
        <p:scale>
          <a:sx n="115" d="100"/>
          <a:sy n="115" d="100"/>
        </p:scale>
        <p:origin x="-444" y="-102"/>
      </p:cViewPr>
      <p:guideLst>
        <p:guide orient="horz" pos="4156"/>
        <p:guide orient="horz" pos="4065"/>
        <p:guide pos="211"/>
        <p:guide pos="7468"/>
        <p:guide pos="3840"/>
        <p:guide pos="346"/>
        <p:guide pos="7332"/>
        <p:guide pos="210"/>
        <p:guide pos="7422"/>
        <p:guide pos="2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741" y="-8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3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動腦時間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898F697-18FE-7021-0DDF-668338CE8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5418"/>
            <a:ext cx="76004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75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DG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39842C4-D8E6-F2CD-5E37-59A41A05AA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3" y="77322"/>
            <a:ext cx="695224" cy="6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92647" y="69156"/>
            <a:ext cx="385043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170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360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概念加油站_連結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156C73E-A86F-67B8-9966-750FE5AEC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3" y="1220990"/>
            <a:ext cx="4662537" cy="10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5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概念加油站內文">
    <p:bg>
      <p:bgPr>
        <a:solidFill>
          <a:srgbClr val="E7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DC888D8F-D323-E16C-8D54-A2C713A53A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 bwMode="auto">
          <a:xfrm>
            <a:off x="267840" y="0"/>
            <a:ext cx="2510114" cy="8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54646" y="79995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2845077" y="45418"/>
            <a:ext cx="735458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xmlns="" id="{708D421A-723A-C72A-E276-DFA25A76CB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35162" y="0"/>
            <a:ext cx="575668" cy="11026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4800" b="1" cap="none" spc="0" baseline="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5" name="直線接點 14"/>
          <p:cNvCxnSpPr>
            <a:cxnSpLocks/>
          </p:cNvCxnSpPr>
          <p:nvPr userDrawn="1"/>
        </p:nvCxnSpPr>
        <p:spPr>
          <a:xfrm>
            <a:off x="478582" y="828514"/>
            <a:ext cx="11376868" cy="8992"/>
          </a:xfrm>
          <a:prstGeom prst="line">
            <a:avLst/>
          </a:prstGeom>
          <a:ln w="38100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5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069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8362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活動首頁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5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小試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身手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21990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89011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活動概述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13019D9-18D4-230E-7D23-96C3EAE67E8C}"/>
              </a:ext>
            </a:extLst>
          </p:cNvPr>
          <p:cNvSpPr/>
          <p:nvPr userDrawn="1"/>
        </p:nvSpPr>
        <p:spPr>
          <a:xfrm>
            <a:off x="333375" y="117172"/>
            <a:ext cx="902031" cy="72858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DB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862528"/>
            <a:ext cx="11522075" cy="5662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BE3ABCD-D280-771C-569F-44DFA94535B0}"/>
              </a:ext>
            </a:extLst>
          </p:cNvPr>
          <p:cNvSpPr txBox="1"/>
          <p:nvPr userDrawn="1"/>
        </p:nvSpPr>
        <p:spPr>
          <a:xfrm>
            <a:off x="316338" y="154642"/>
            <a:ext cx="936103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sp>
        <p:nvSpPr>
          <p:cNvPr id="4" name="標題 7">
            <a:extLst>
              <a:ext uri="{FF2B5EF4-FFF2-40B4-BE49-F238E27FC236}">
                <a16:creationId xmlns:a16="http://schemas.microsoft.com/office/drawing/2014/main" xmlns="" id="{E80A2151-E038-EB0E-DEA9-0E8CDBB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78" y="80521"/>
            <a:ext cx="6192688" cy="728587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40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9551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35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4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039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1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活動首頁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5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小試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身手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21990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7343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活動概述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13019D9-18D4-230E-7D23-96C3EAE67E8C}"/>
              </a:ext>
            </a:extLst>
          </p:cNvPr>
          <p:cNvSpPr/>
          <p:nvPr userDrawn="1"/>
        </p:nvSpPr>
        <p:spPr>
          <a:xfrm>
            <a:off x="333375" y="117172"/>
            <a:ext cx="902031" cy="72858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DB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862528"/>
            <a:ext cx="11522075" cy="5662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BE3ABCD-D280-771C-569F-44DFA94535B0}"/>
              </a:ext>
            </a:extLst>
          </p:cNvPr>
          <p:cNvSpPr txBox="1"/>
          <p:nvPr userDrawn="1"/>
        </p:nvSpPr>
        <p:spPr>
          <a:xfrm>
            <a:off x="316338" y="154642"/>
            <a:ext cx="936103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sp>
        <p:nvSpPr>
          <p:cNvPr id="4" name="標題 7">
            <a:extLst>
              <a:ext uri="{FF2B5EF4-FFF2-40B4-BE49-F238E27FC236}">
                <a16:creationId xmlns:a16="http://schemas.microsoft.com/office/drawing/2014/main" xmlns="" id="{E80A2151-E038-EB0E-DEA9-0E8CDBB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78" y="80521"/>
            <a:ext cx="6192688" cy="728587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40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775869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8582" y="189434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6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2638822" y="429249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54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818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22798" y="3429794"/>
            <a:ext cx="7272337" cy="100806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68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段標">
    <p:bg>
      <p:bgPr>
        <a:solidFill>
          <a:srgbClr val="B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22798" y="3429794"/>
            <a:ext cx="7272337" cy="100806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4765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3500932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00B4C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K1011102\Desktop\1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89224"/>
            <a:ext cx="647675" cy="5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延伸閱讀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pic>
        <p:nvPicPr>
          <p:cNvPr id="10" name="Picture 2" descr="C:\Users\K1011102\Desktop\0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5500" r="8007" b="2448"/>
          <a:stretch/>
        </p:blipFill>
        <p:spPr bwMode="auto">
          <a:xfrm>
            <a:off x="327545" y="49033"/>
            <a:ext cx="722933" cy="7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4BE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64BE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pic>
        <p:nvPicPr>
          <p:cNvPr id="2075" name="Picture 27" descr="C:\Users\K1011102\Desktop\2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2" y="-1"/>
            <a:ext cx="841746" cy="8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_通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03372" y="327468"/>
            <a:ext cx="2663899" cy="489732"/>
          </a:xfrm>
          <a:prstGeom prst="rect">
            <a:avLst/>
          </a:prstGeom>
          <a:solidFill>
            <a:srgbClr val="DEF1E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5D44AB1E-031A-F433-C423-0C96DA25B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09700"/>
            <a:ext cx="2827030" cy="5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330631" y="56168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566" y="1004692"/>
            <a:ext cx="115204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319199" y="-170606"/>
            <a:ext cx="622438" cy="1296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6200" b="1" cap="none" spc="0" baseline="0">
                <a:ln w="25400">
                  <a:solidFill>
                    <a:srgbClr val="04B49C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4C7B5793-6752-44F6-ADA1-8B663BD45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2878" y="117426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262558" y="861316"/>
            <a:ext cx="11520487" cy="0"/>
          </a:xfrm>
          <a:prstGeom prst="line">
            <a:avLst/>
          </a:prstGeom>
          <a:ln w="28575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3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活動首頁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5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小試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身手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21990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96454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活動概述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13019D9-18D4-230E-7D23-96C3EAE67E8C}"/>
              </a:ext>
            </a:extLst>
          </p:cNvPr>
          <p:cNvSpPr/>
          <p:nvPr userDrawn="1"/>
        </p:nvSpPr>
        <p:spPr>
          <a:xfrm>
            <a:off x="333375" y="117172"/>
            <a:ext cx="902031" cy="72858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DB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862528"/>
            <a:ext cx="11522075" cy="5662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BE3ABCD-D280-771C-569F-44DFA94535B0}"/>
              </a:ext>
            </a:extLst>
          </p:cNvPr>
          <p:cNvSpPr txBox="1"/>
          <p:nvPr userDrawn="1"/>
        </p:nvSpPr>
        <p:spPr>
          <a:xfrm>
            <a:off x="316338" y="154642"/>
            <a:ext cx="936103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sp>
        <p:nvSpPr>
          <p:cNvPr id="4" name="標題 7">
            <a:extLst>
              <a:ext uri="{FF2B5EF4-FFF2-40B4-BE49-F238E27FC236}">
                <a16:creationId xmlns:a16="http://schemas.microsoft.com/office/drawing/2014/main" xmlns="" id="{E80A2151-E038-EB0E-DEA9-0E8CDBB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78" y="80521"/>
            <a:ext cx="6192688" cy="728587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40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43457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概念加油站_連結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156C73E-A86F-67B8-9966-750FE5AEC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3" y="1220990"/>
            <a:ext cx="4662537" cy="10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概念加油站內文">
    <p:bg>
      <p:bgPr>
        <a:solidFill>
          <a:srgbClr val="E7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DC888D8F-D323-E16C-8D54-A2C713A53A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 bwMode="auto">
          <a:xfrm>
            <a:off x="267840" y="0"/>
            <a:ext cx="2510114" cy="8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54646" y="79995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2845077" y="45418"/>
            <a:ext cx="735458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xmlns="" id="{708D421A-723A-C72A-E276-DFA25A76CB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35162" y="0"/>
            <a:ext cx="575668" cy="11026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4800" b="1" cap="none" spc="0" baseline="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5" name="直線接點 14"/>
          <p:cNvCxnSpPr>
            <a:cxnSpLocks/>
          </p:cNvCxnSpPr>
          <p:nvPr userDrawn="1"/>
        </p:nvCxnSpPr>
        <p:spPr>
          <a:xfrm>
            <a:off x="478582" y="828514"/>
            <a:ext cx="11376868" cy="8992"/>
          </a:xfrm>
          <a:prstGeom prst="line">
            <a:avLst/>
          </a:prstGeom>
          <a:ln w="38100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80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ABDEC5BE-BC63-48A0-A023-F4EC9146EABB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7031-AB1C-41DA-A602-F6A2699886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7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-無頁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574AB77-CE0F-B005-7CD9-9FC3CAED40BD}"/>
              </a:ext>
            </a:extLst>
          </p:cNvPr>
          <p:cNvSpPr/>
          <p:nvPr userDrawn="1"/>
        </p:nvSpPr>
        <p:spPr>
          <a:xfrm>
            <a:off x="7319342" y="3432"/>
            <a:ext cx="294314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1055043" y="100469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圓角矩形 7">
            <a:extLst>
              <a:ext uri="{FF2B5EF4-FFF2-40B4-BE49-F238E27FC236}">
                <a16:creationId xmlns:a16="http://schemas.microsoft.com/office/drawing/2014/main" xmlns="" id="{043FB2E1-F165-4B96-9E2D-4A237BBA4660}"/>
              </a:ext>
            </a:extLst>
          </p:cNvPr>
          <p:cNvSpPr/>
          <p:nvPr userDrawn="1"/>
        </p:nvSpPr>
        <p:spPr>
          <a:xfrm>
            <a:off x="334963" y="1053530"/>
            <a:ext cx="596325" cy="5788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endParaRPr lang="zh-HK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xmlns="" id="{0BA45822-9586-432F-8679-AAA7141A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14A331A-8136-165D-ECCD-0B23087268A2}"/>
              </a:ext>
            </a:extLst>
          </p:cNvPr>
          <p:cNvSpPr/>
          <p:nvPr userDrawn="1"/>
        </p:nvSpPr>
        <p:spPr>
          <a:xfrm>
            <a:off x="303372" y="327468"/>
            <a:ext cx="2663899" cy="489732"/>
          </a:xfrm>
          <a:prstGeom prst="rect">
            <a:avLst/>
          </a:prstGeom>
          <a:solidFill>
            <a:srgbClr val="DEF1E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809FD4B-CF7C-CC48-19F3-F6DBBD01F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09700"/>
            <a:ext cx="2827030" cy="5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D641436F-50EF-98A9-9636-7974003FFC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631" y="56168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46C946DE-5B69-0EC3-4106-66D2173A87E0}"/>
              </a:ext>
            </a:extLst>
          </p:cNvPr>
          <p:cNvCxnSpPr/>
          <p:nvPr userDrawn="1"/>
        </p:nvCxnSpPr>
        <p:spPr>
          <a:xfrm>
            <a:off x="334963" y="861316"/>
            <a:ext cx="11520487" cy="0"/>
          </a:xfrm>
          <a:prstGeom prst="line">
            <a:avLst/>
          </a:prstGeom>
          <a:ln w="28575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42487A46-7845-233B-3370-8CD84DB2CDC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319199" y="-170606"/>
            <a:ext cx="622438" cy="1296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6200" b="1" cap="none" spc="0" baseline="0">
                <a:ln w="19050">
                  <a:solidFill>
                    <a:srgbClr val="04B49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266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3163186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關鍵積木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BBB9108-B767-1117-60B8-D6BA282CA175}"/>
              </a:ext>
            </a:extLst>
          </p:cNvPr>
          <p:cNvSpPr/>
          <p:nvPr userDrawn="1"/>
        </p:nvSpPr>
        <p:spPr>
          <a:xfrm>
            <a:off x="9551590" y="3432"/>
            <a:ext cx="72008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C517C03-016E-629C-FDE0-9DDA45E465BD}"/>
              </a:ext>
            </a:extLst>
          </p:cNvPr>
          <p:cNvSpPr/>
          <p:nvPr userDrawn="1"/>
        </p:nvSpPr>
        <p:spPr>
          <a:xfrm>
            <a:off x="303372" y="327468"/>
            <a:ext cx="2663899" cy="489732"/>
          </a:xfrm>
          <a:prstGeom prst="rect">
            <a:avLst/>
          </a:prstGeom>
          <a:solidFill>
            <a:srgbClr val="DEF1E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17B1CEE-8B72-BFC1-99D8-3A7ECDFE0C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09700"/>
            <a:ext cx="2827030" cy="5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EF45C43E-17F1-816D-CC66-414ED907C7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631" y="56168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5EB0C762-C669-98D2-A370-611EEE85799F}"/>
              </a:ext>
            </a:extLst>
          </p:cNvPr>
          <p:cNvCxnSpPr/>
          <p:nvPr userDrawn="1"/>
        </p:nvCxnSpPr>
        <p:spPr>
          <a:xfrm>
            <a:off x="334963" y="861316"/>
            <a:ext cx="11520487" cy="0"/>
          </a:xfrm>
          <a:prstGeom prst="line">
            <a:avLst/>
          </a:prstGeom>
          <a:ln w="28575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CC5B1169-55DB-F3B1-51AF-613ADDDC37F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319199" y="-170606"/>
            <a:ext cx="622438" cy="1296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6200" b="1" cap="none" spc="0" baseline="0">
                <a:ln w="19050">
                  <a:solidFill>
                    <a:srgbClr val="04B49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89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4B49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rgbClr val="04B49C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rgbClr val="04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rgbClr val="04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5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F2ABC5-45E4-A996-8976-E8C9710E93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2628"/>
            <a:ext cx="77798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C2943F84-CD0D-89FA-6BBF-FF17D4909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</p:spTree>
    <p:extLst>
      <p:ext uri="{BB962C8B-B14F-4D97-AF65-F5344CB8AC3E}">
        <p14:creationId xmlns:p14="http://schemas.microsoft.com/office/powerpoint/2010/main" val="123422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延伸學習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27A52955-B392-158F-078A-C1CE7523FFE0}"/>
              </a:ext>
            </a:extLst>
          </p:cNvPr>
          <p:cNvGrpSpPr/>
          <p:nvPr userDrawn="1"/>
        </p:nvGrpSpPr>
        <p:grpSpPr>
          <a:xfrm>
            <a:off x="332691" y="98610"/>
            <a:ext cx="687353" cy="671345"/>
            <a:chOff x="327391" y="65765"/>
            <a:chExt cx="687353" cy="6713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A35E89F7-A3CA-BFB1-C743-A44410F0D662}"/>
                </a:ext>
              </a:extLst>
            </p:cNvPr>
            <p:cNvSpPr/>
            <p:nvPr userDrawn="1"/>
          </p:nvSpPr>
          <p:spPr>
            <a:xfrm>
              <a:off x="464228" y="65765"/>
              <a:ext cx="550516" cy="550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2E0F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E419B7B6-FF73-2DE5-3EEE-55B97F10008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91" y="145815"/>
              <a:ext cx="550516" cy="59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8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xmlns="" id="{1029AF08-C0CF-4EA8-8796-DD96F46E9F75}"/>
              </a:ext>
            </a:extLst>
          </p:cNvPr>
          <p:cNvSpPr/>
          <p:nvPr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696" r:id="rId24"/>
    <p:sldLayoutId id="2147483685" r:id="rId25"/>
    <p:sldLayoutId id="2147483688" r:id="rId26"/>
    <p:sldLayoutId id="2147483666" r:id="rId27"/>
    <p:sldLayoutId id="2147483687" r:id="rId28"/>
    <p:sldLayoutId id="2147483695" r:id="rId29"/>
    <p:sldLayoutId id="2147483690" r:id="rId30"/>
    <p:sldLayoutId id="2147483694" r:id="rId31"/>
    <p:sldLayoutId id="2147483691" r:id="rId32"/>
    <p:sldLayoutId id="2147483651" r:id="rId33"/>
    <p:sldLayoutId id="2147483663" r:id="rId34"/>
    <p:sldLayoutId id="2147483664" r:id="rId35"/>
    <p:sldLayoutId id="2147483669" r:id="rId36"/>
    <p:sldLayoutId id="2147483692" r:id="rId37"/>
    <p:sldLayoutId id="2147483689" r:id="rId38"/>
    <p:sldLayoutId id="2147483665" r:id="rId39"/>
    <p:sldLayoutId id="2147483712" r:id="rId40"/>
    <p:sldLayoutId id="2147483713" r:id="rId41"/>
    <p:sldLayoutId id="2147483714" r:id="rId42"/>
    <p:sldLayoutId id="2147483715" r:id="rId43"/>
    <p:sldLayoutId id="2147483739" r:id="rId44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irn.moe.edu.tw/Upload/file/26078/60009.pdf" TargetMode="Externa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6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1.xml"/><Relationship Id="rId5" Type="http://schemas.openxmlformats.org/officeDocument/2006/relationships/slide" Target="slide19.xml"/><Relationship Id="rId10" Type="http://schemas.openxmlformats.org/officeDocument/2006/relationships/slide" Target="slide46.xml"/><Relationship Id="rId4" Type="http://schemas.openxmlformats.org/officeDocument/2006/relationships/slide" Target="slide10.xml"/><Relationship Id="rId9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7.png"/><Relationship Id="rId7" Type="http://schemas.openxmlformats.org/officeDocument/2006/relationships/image" Target="../media/image4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52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31243;&#24335;&#31684;&#20363;&#24433;&#29255;/1-3-1-&#31243;&#24335;&#31684;&#20363;&#24433;&#29255;-&#31777;&#26131;&#40670;&#39184;&#27231;.mp4" TargetMode="Externa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5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3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2.png"/><Relationship Id="rId2" Type="http://schemas.openxmlformats.org/officeDocument/2006/relationships/image" Target="../media/image110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4.pn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20.png"/><Relationship Id="rId14" Type="http://schemas.openxmlformats.org/officeDocument/2006/relationships/image" Target="../media/image12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qQd8zRfNnvQ" TargetMode="External"/><Relationship Id="rId2" Type="http://schemas.openxmlformats.org/officeDocument/2006/relationships/hyperlink" Target="https://www.youtube.com/shorts/UoVBGbLCDcM" TargetMode="External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Kivp33B-1XQ" TargetMode="External"/><Relationship Id="rId2" Type="http://schemas.openxmlformats.org/officeDocument/2006/relationships/hyperlink" Target="https://www.youtube.com/watch?v=sRIW0IkuWEY" TargetMode="External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www.youtube.com/shorts/ouX1jFu7EM0" TargetMode="External"/><Relationship Id="rId4" Type="http://schemas.openxmlformats.org/officeDocument/2006/relationships/hyperlink" Target="https://www.youtube.com/shorts/UKdQgnZW0lk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 smtClean="0">
                <a:hlinkClick r:id="rId2" tooltip="附錄二 議題適切融入領域課程綱要(107.03).pdf"/>
              </a:rPr>
              <a:t>議題</a:t>
            </a:r>
            <a:r>
              <a:rPr lang="zh-TW" altLang="en-US" sz="1400" dirty="0">
                <a:hlinkClick r:id="rId2" tooltip="附錄二 議題適切融入領域課程綱要(107.03).pdf"/>
              </a:rPr>
              <a:t>適切融入領域課程</a:t>
            </a:r>
            <a:r>
              <a:rPr lang="zh-TW" altLang="en-US" sz="1400" dirty="0" smtClean="0">
                <a:hlinkClick r:id="rId2" tooltip="附錄二 議題適切融入領域課程綱要(107.03).pdf"/>
              </a:rPr>
              <a:t>綱要</a:t>
            </a:r>
            <a:endParaRPr lang="en-US" altLang="zh-TW" sz="1400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sz="1400" dirty="0" smtClean="0">
                <a:hlinkClick r:id="rId2"/>
              </a:rPr>
              <a:t>https</a:t>
            </a:r>
            <a:r>
              <a:rPr lang="en-US" altLang="zh-TW" sz="1400" dirty="0">
                <a:hlinkClick r:id="rId2"/>
              </a:rPr>
              <a:t>://</a:t>
            </a:r>
            <a:r>
              <a:rPr lang="en-US" altLang="zh-TW" sz="1400" dirty="0" err="1" smtClean="0">
                <a:hlinkClick r:id="rId2"/>
              </a:rPr>
              <a:t>cirn.moe.edu.tw</a:t>
            </a:r>
            <a:r>
              <a:rPr lang="en-US" altLang="zh-TW" sz="1400" dirty="0" smtClean="0">
                <a:hlinkClick r:id="rId2"/>
              </a:rPr>
              <a:t>/Upload/file/26078/</a:t>
            </a:r>
            <a:r>
              <a:rPr lang="en-US" altLang="zh-TW" sz="1400" dirty="0" err="1" smtClean="0">
                <a:hlinkClick r:id="rId2"/>
              </a:rPr>
              <a:t>60009.pdf</a:t>
            </a:r>
            <a:endParaRPr lang="en-US" altLang="zh-TW" sz="1400" dirty="0" smtClean="0"/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n w="31550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prstClr val="white"/>
                </a:solidFill>
              </a:rPr>
              <a:t>議題融入教學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3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5632F1-1C70-AAEB-6B74-3B9D964CB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B42A2B3-171A-4F86-9F6F-81176C543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利用「分身」產生多個角色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DE667C6-B6D7-B4CB-0BED-0B52A2A62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4" name="文字版面配置區 5">
            <a:extLst>
              <a:ext uri="{FF2B5EF4-FFF2-40B4-BE49-F238E27FC236}">
                <a16:creationId xmlns:a16="http://schemas.microsoft.com/office/drawing/2014/main" xmlns="" id="{D3F51BDB-8AD9-7305-E81E-DA9D03C89B44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66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5848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A97BDE-2A59-8BC0-8414-940B4F100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DF9B215C-A9A9-7A0B-2487-61457ECC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9504659" cy="5521446"/>
          </a:xfrm>
        </p:spPr>
        <p:txBody>
          <a:bodyPr/>
          <a:lstStyle/>
          <a:p>
            <a:pPr marL="449263" indent="0">
              <a:buNone/>
            </a:pPr>
            <a:r>
              <a:rPr lang="zh-TW" altLang="en-US" dirty="0"/>
              <a:t>以檔案擲骰子</a:t>
            </a:r>
            <a:r>
              <a:rPr lang="en-US" altLang="zh-TW" dirty="0"/>
              <a:t>.sb3 </a:t>
            </a:r>
            <a:r>
              <a:rPr lang="zh-TW" altLang="en-US" dirty="0"/>
              <a:t>為例：</a:t>
            </a:r>
          </a:p>
          <a:p>
            <a:pPr marL="449263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❶ </a:t>
            </a:r>
            <a:r>
              <a:rPr lang="zh-TW" altLang="en-US" dirty="0"/>
              <a:t>點擊綠旗後，會在畫面中產生 </a:t>
            </a:r>
            <a:r>
              <a:rPr lang="en-US" altLang="zh-TW" dirty="0"/>
              <a:t>3 </a:t>
            </a:r>
            <a:r>
              <a:rPr lang="zh-TW" altLang="en-US" dirty="0"/>
              <a:t>顆骰子。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9D6C848-1D2F-6F2B-D24F-1CBF864D3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F91484B4-1B71-870B-00E9-7ED529D9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建立角色自己的分身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D207FFE6-62FC-196D-B714-C88A1BC87E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2C3DF324-F0E5-7BDD-2F40-2A734F30E924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66</a:t>
            </a:r>
          </a:p>
          <a:p>
            <a:endParaRPr lang="zh-HK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AA48594-6CFD-105F-E102-FC0DF619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2596512"/>
            <a:ext cx="3816960" cy="38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4BD6EFB1-68E1-41FB-57F2-561EFD89A8FD}"/>
              </a:ext>
            </a:extLst>
          </p:cNvPr>
          <p:cNvSpPr/>
          <p:nvPr/>
        </p:nvSpPr>
        <p:spPr>
          <a:xfrm>
            <a:off x="2135162" y="1020908"/>
            <a:ext cx="2231852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57DB4BB6-49DF-D99D-14D7-A8E64026A005}"/>
              </a:ext>
            </a:extLst>
          </p:cNvPr>
          <p:cNvGrpSpPr/>
          <p:nvPr/>
        </p:nvGrpSpPr>
        <p:grpSpPr>
          <a:xfrm>
            <a:off x="2135162" y="3933850"/>
            <a:ext cx="7237212" cy="498884"/>
            <a:chOff x="2135162" y="3933850"/>
            <a:chExt cx="7237212" cy="498884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xmlns="" id="{8DEBE0B3-AD35-6FC0-530D-B17358256A72}"/>
                </a:ext>
              </a:extLst>
            </p:cNvPr>
            <p:cNvCxnSpPr>
              <a:cxnSpLocks/>
            </p:cNvCxnSpPr>
            <p:nvPr/>
          </p:nvCxnSpPr>
          <p:spPr>
            <a:xfrm>
              <a:off x="2135162" y="4221882"/>
              <a:ext cx="3383980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內容版面配置區 1">
              <a:extLst>
                <a:ext uri="{FF2B5EF4-FFF2-40B4-BE49-F238E27FC236}">
                  <a16:creationId xmlns:a16="http://schemas.microsoft.com/office/drawing/2014/main" xmlns="" id="{72148F26-A07D-E264-707D-2C4248A68F77}"/>
                </a:ext>
              </a:extLst>
            </p:cNvPr>
            <p:cNvSpPr txBox="1">
              <a:spLocks/>
            </p:cNvSpPr>
            <p:nvPr/>
          </p:nvSpPr>
          <p:spPr>
            <a:xfrm>
              <a:off x="5555414" y="3933850"/>
              <a:ext cx="3816960" cy="498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43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700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zh-TW" altLang="en-US" sz="2800" dirty="0"/>
                <a:t>把 骰子 的本尊隱藏起來</a:t>
              </a: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xmlns="" id="{9F2D5349-073D-825C-97DC-64BB1DA95385}"/>
                </a:ext>
              </a:extLst>
            </p:cNvPr>
            <p:cNvSpPr/>
            <p:nvPr/>
          </p:nvSpPr>
          <p:spPr>
            <a:xfrm>
              <a:off x="5951329" y="3973895"/>
              <a:ext cx="791949" cy="458839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B7B610AA-3C9A-0466-F95F-B9AA066B31E2}"/>
              </a:ext>
            </a:extLst>
          </p:cNvPr>
          <p:cNvGrpSpPr/>
          <p:nvPr/>
        </p:nvGrpSpPr>
        <p:grpSpPr>
          <a:xfrm>
            <a:off x="4006974" y="4432734"/>
            <a:ext cx="5365400" cy="1877370"/>
            <a:chOff x="4006974" y="4432734"/>
            <a:chExt cx="5365400" cy="187737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385749ED-13B7-C997-DCFD-2675AABF2A00}"/>
                </a:ext>
              </a:extLst>
            </p:cNvPr>
            <p:cNvGrpSpPr/>
            <p:nvPr/>
          </p:nvGrpSpPr>
          <p:grpSpPr>
            <a:xfrm>
              <a:off x="4367014" y="5040427"/>
              <a:ext cx="5005360" cy="498884"/>
              <a:chOff x="4367014" y="3933850"/>
              <a:chExt cx="5005360" cy="498884"/>
            </a:xfrm>
          </p:grpSpPr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xmlns="" id="{D3486F81-134F-8D48-DF0C-8D7AA80D6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7014" y="4221882"/>
                <a:ext cx="1152128" cy="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內容版面配置區 1">
                <a:extLst>
                  <a:ext uri="{FF2B5EF4-FFF2-40B4-BE49-F238E27FC236}">
                    <a16:creationId xmlns:a16="http://schemas.microsoft.com/office/drawing/2014/main" xmlns="" id="{F7FE5474-7660-C3FA-FCD7-773A1CF63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5414" y="3933850"/>
                <a:ext cx="3816960" cy="4988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484687" indent="-370392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Calibri" panose="020F0502020204030204" pitchFamily="34" charset="0"/>
                  <a:buChar char="▪"/>
                  <a:tabLst/>
                  <a:defRPr sz="3600" kern="1200" baseline="0">
                    <a:solidFill>
                      <a:schemeClr val="tx1"/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lvl1pPr>
                <a:lvl2pPr marL="831798" indent="-355578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Char char="–"/>
                  <a:defRPr sz="4300" b="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2pPr>
                <a:lvl3pPr marL="960905" indent="0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None/>
                  <a:defRPr sz="3700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13346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02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58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14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0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26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zh-TW" altLang="en-US" sz="2800" dirty="0"/>
                  <a:t>依序在不同位置，</a:t>
                </a:r>
              </a:p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zh-TW" altLang="en-US" sz="2800" dirty="0"/>
                  <a:t>產生 </a:t>
                </a:r>
                <a:r>
                  <a:rPr lang="en-US" altLang="zh-TW" sz="2800" dirty="0"/>
                  <a:t>3</a:t>
                </a:r>
                <a:r>
                  <a:rPr lang="zh-TW" altLang="en-US" sz="2800" dirty="0"/>
                  <a:t> 個「自己的分身」</a:t>
                </a:r>
              </a:p>
            </p:txBody>
          </p:sp>
        </p:grpSp>
        <p:sp>
          <p:nvSpPr>
            <p:cNvPr id="23" name="右中括弧 22">
              <a:extLst>
                <a:ext uri="{FF2B5EF4-FFF2-40B4-BE49-F238E27FC236}">
                  <a16:creationId xmlns:a16="http://schemas.microsoft.com/office/drawing/2014/main" xmlns="" id="{5BE043D1-AF05-AD54-0007-EBA8A12B194C}"/>
                </a:ext>
              </a:extLst>
            </p:cNvPr>
            <p:cNvSpPr/>
            <p:nvPr/>
          </p:nvSpPr>
          <p:spPr>
            <a:xfrm>
              <a:off x="4006974" y="4432734"/>
              <a:ext cx="360040" cy="1877370"/>
            </a:xfrm>
            <a:prstGeom prst="rightBracket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9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EDD6CD-8352-EA47-6ED0-EECE39D1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9CF0E9E5-18D4-E7AF-0AF9-D69ECCC6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60163" cy="5521446"/>
          </a:xfrm>
        </p:spPr>
        <p:txBody>
          <a:bodyPr/>
          <a:lstStyle/>
          <a:p>
            <a:pPr marL="449263" indent="0">
              <a:buNone/>
            </a:pPr>
            <a:r>
              <a:rPr lang="zh-TW" altLang="en-US" dirty="0"/>
              <a:t>以檔案擲骰子</a:t>
            </a:r>
            <a:r>
              <a:rPr lang="en-US" altLang="zh-TW" dirty="0"/>
              <a:t>.sb3 </a:t>
            </a:r>
            <a:r>
              <a:rPr lang="zh-TW" altLang="en-US" dirty="0"/>
              <a:t>為例：</a:t>
            </a:r>
          </a:p>
          <a:p>
            <a:pPr marL="449263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❷</a:t>
            </a:r>
            <a:r>
              <a:rPr lang="zh-TW" altLang="en-US" dirty="0"/>
              <a:t> 每個骰子出現時，隨機切換點數，呈現丟骰子效果。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C0332C0-5685-1E80-5104-876604FAF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7355041F-6288-010A-2B77-5EA7A82F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建立角色自己的分身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D47BD16D-D222-EB4A-D28B-02141E837A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A1D6A5FD-A78C-4ECD-882B-70ED175CED5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66</a:t>
            </a:r>
          </a:p>
          <a:p>
            <a:endParaRPr lang="zh-HK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F9C921AE-F995-A080-1F1D-210D4C9BF7D1}"/>
              </a:ext>
            </a:extLst>
          </p:cNvPr>
          <p:cNvSpPr/>
          <p:nvPr/>
        </p:nvSpPr>
        <p:spPr>
          <a:xfrm>
            <a:off x="2135162" y="1020908"/>
            <a:ext cx="2231852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78F9C4BA-AD24-1838-9FE3-49E35E3310EB}"/>
              </a:ext>
            </a:extLst>
          </p:cNvPr>
          <p:cNvGrpSpPr/>
          <p:nvPr/>
        </p:nvGrpSpPr>
        <p:grpSpPr>
          <a:xfrm>
            <a:off x="1936808" y="3485988"/>
            <a:ext cx="7237212" cy="498884"/>
            <a:chOff x="2135162" y="3933850"/>
            <a:chExt cx="7237212" cy="498884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xmlns="" id="{687EA901-68D3-6943-7AE3-7F334E8ACDEF}"/>
                </a:ext>
              </a:extLst>
            </p:cNvPr>
            <p:cNvCxnSpPr>
              <a:cxnSpLocks/>
            </p:cNvCxnSpPr>
            <p:nvPr/>
          </p:nvCxnSpPr>
          <p:spPr>
            <a:xfrm>
              <a:off x="2135162" y="4221882"/>
              <a:ext cx="3383980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內容版面配置區 1">
              <a:extLst>
                <a:ext uri="{FF2B5EF4-FFF2-40B4-BE49-F238E27FC236}">
                  <a16:creationId xmlns:a16="http://schemas.microsoft.com/office/drawing/2014/main" xmlns="" id="{76CB0570-9676-A274-1B52-D7597D0E0FFE}"/>
                </a:ext>
              </a:extLst>
            </p:cNvPr>
            <p:cNvSpPr txBox="1">
              <a:spLocks/>
            </p:cNvSpPr>
            <p:nvPr/>
          </p:nvSpPr>
          <p:spPr>
            <a:xfrm>
              <a:off x="5555414" y="3933850"/>
              <a:ext cx="3816960" cy="498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43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700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zh-TW" altLang="en-US" sz="2800" dirty="0"/>
                <a:t>顯示 骰子 的分身</a:t>
              </a: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xmlns="" id="{5CF3A523-4149-E0CA-4BDC-13EAD83DBEFB}"/>
                </a:ext>
              </a:extLst>
            </p:cNvPr>
            <p:cNvSpPr/>
            <p:nvPr/>
          </p:nvSpPr>
          <p:spPr>
            <a:xfrm>
              <a:off x="6284242" y="3973895"/>
              <a:ext cx="791949" cy="458839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C52328A9-19AA-A2E5-8C03-5310D504A090}"/>
              </a:ext>
            </a:extLst>
          </p:cNvPr>
          <p:cNvGrpSpPr/>
          <p:nvPr/>
        </p:nvGrpSpPr>
        <p:grpSpPr>
          <a:xfrm>
            <a:off x="5004993" y="4005261"/>
            <a:ext cx="4717288" cy="1512765"/>
            <a:chOff x="4006974" y="4432734"/>
            <a:chExt cx="5395913" cy="187737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6490B6C7-4909-9EF2-A1B8-1B3C12C1044A}"/>
                </a:ext>
              </a:extLst>
            </p:cNvPr>
            <p:cNvGrpSpPr/>
            <p:nvPr/>
          </p:nvGrpSpPr>
          <p:grpSpPr>
            <a:xfrm>
              <a:off x="4367014" y="4944615"/>
              <a:ext cx="5035873" cy="619124"/>
              <a:chOff x="4367014" y="3838038"/>
              <a:chExt cx="5035873" cy="619124"/>
            </a:xfrm>
          </p:grpSpPr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xmlns="" id="{4A7385C3-CD8F-F04A-0784-4C3363464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7014" y="4221882"/>
                <a:ext cx="1152128" cy="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內容版面配置區 1">
                <a:extLst>
                  <a:ext uri="{FF2B5EF4-FFF2-40B4-BE49-F238E27FC236}">
                    <a16:creationId xmlns:a16="http://schemas.microsoft.com/office/drawing/2014/main" xmlns="" id="{E301FFE0-3FC0-310A-D414-B624F56D0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5927" y="3838038"/>
                <a:ext cx="3816960" cy="61912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484687" indent="-370392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Calibri" panose="020F0502020204030204" pitchFamily="34" charset="0"/>
                  <a:buChar char="▪"/>
                  <a:tabLst/>
                  <a:defRPr sz="3600" kern="1200" baseline="0">
                    <a:solidFill>
                      <a:schemeClr val="tx1"/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lvl1pPr>
                <a:lvl2pPr marL="831798" indent="-355578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Char char="–"/>
                  <a:defRPr sz="4300" b="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2pPr>
                <a:lvl3pPr marL="960905" indent="0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None/>
                  <a:defRPr sz="3700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13346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02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58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14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0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26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zh-TW" altLang="en-US" sz="2800" dirty="0"/>
                  <a:t>丟骰子效果</a:t>
                </a:r>
              </a:p>
            </p:txBody>
          </p:sp>
        </p:grpSp>
        <p:sp>
          <p:nvSpPr>
            <p:cNvPr id="23" name="右中括弧 22">
              <a:extLst>
                <a:ext uri="{FF2B5EF4-FFF2-40B4-BE49-F238E27FC236}">
                  <a16:creationId xmlns:a16="http://schemas.microsoft.com/office/drawing/2014/main" xmlns="" id="{A28E7ACA-5BA8-1DD6-EF03-A00716998ED8}"/>
                </a:ext>
              </a:extLst>
            </p:cNvPr>
            <p:cNvSpPr/>
            <p:nvPr/>
          </p:nvSpPr>
          <p:spPr>
            <a:xfrm>
              <a:off x="4006974" y="4432734"/>
              <a:ext cx="360040" cy="1877370"/>
            </a:xfrm>
            <a:prstGeom prst="rightBracket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F204A96-B711-E944-7BB2-7DCBA051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2604095"/>
            <a:ext cx="3684761" cy="30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5E4EA7-8C94-F1C5-8027-CFBF244CA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B55A0489-15DF-9E23-D628-61637C43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2596338"/>
            <a:ext cx="5456801" cy="14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C302D793-0E52-28C8-0500-06191693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9504659" cy="5521446"/>
          </a:xfrm>
        </p:spPr>
        <p:txBody>
          <a:bodyPr/>
          <a:lstStyle/>
          <a:p>
            <a:pPr marL="449263" indent="0">
              <a:buNone/>
            </a:pPr>
            <a:r>
              <a:rPr lang="zh-TW" altLang="en-US" dirty="0"/>
              <a:t>以檔案擲骰子</a:t>
            </a:r>
            <a:r>
              <a:rPr lang="en-US" altLang="zh-TW" dirty="0"/>
              <a:t>.sb3 </a:t>
            </a:r>
            <a:r>
              <a:rPr lang="zh-TW" altLang="en-US" dirty="0"/>
              <a:t>為例：</a:t>
            </a:r>
          </a:p>
          <a:p>
            <a:pPr marL="449263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❸ </a:t>
            </a:r>
            <a:r>
              <a:rPr lang="zh-TW" altLang="en-US" dirty="0"/>
              <a:t>用滑鼠點擊骰子時，骰子發出聲音。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18507BB-103B-F982-971E-677152CF2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98B59ADD-1491-D363-7AB5-4755AE10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建立角色自己的分身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4DF78447-D027-5764-E493-069317A702D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F6E811FD-EA71-973B-9CB5-A320A0DB5D2F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66</a:t>
            </a:r>
          </a:p>
          <a:p>
            <a:endParaRPr lang="zh-HK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052B3BED-F553-2D86-71E6-B9D14F16E6B5}"/>
              </a:ext>
            </a:extLst>
          </p:cNvPr>
          <p:cNvSpPr/>
          <p:nvPr/>
        </p:nvSpPr>
        <p:spPr>
          <a:xfrm>
            <a:off x="2135162" y="1020908"/>
            <a:ext cx="2231852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0BF3DB22-07AB-3BDB-1B9E-E66DCB69BDEF}"/>
              </a:ext>
            </a:extLst>
          </p:cNvPr>
          <p:cNvGrpSpPr/>
          <p:nvPr/>
        </p:nvGrpSpPr>
        <p:grpSpPr>
          <a:xfrm>
            <a:off x="3574926" y="3448390"/>
            <a:ext cx="3672408" cy="498884"/>
            <a:chOff x="2360320" y="3933850"/>
            <a:chExt cx="7626621" cy="498884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xmlns="" id="{FBB99949-4B12-59BA-12AA-CEFDB047DB86}"/>
                </a:ext>
              </a:extLst>
            </p:cNvPr>
            <p:cNvCxnSpPr>
              <a:cxnSpLocks/>
            </p:cNvCxnSpPr>
            <p:nvPr/>
          </p:nvCxnSpPr>
          <p:spPr>
            <a:xfrm>
              <a:off x="2360320" y="4221882"/>
              <a:ext cx="3158823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內容版面配置區 1">
              <a:extLst>
                <a:ext uri="{FF2B5EF4-FFF2-40B4-BE49-F238E27FC236}">
                  <a16:creationId xmlns:a16="http://schemas.microsoft.com/office/drawing/2014/main" xmlns="" id="{41D1CD46-6A15-3913-E6A8-078336B19566}"/>
                </a:ext>
              </a:extLst>
            </p:cNvPr>
            <p:cNvSpPr txBox="1">
              <a:spLocks/>
            </p:cNvSpPr>
            <p:nvPr/>
          </p:nvSpPr>
          <p:spPr>
            <a:xfrm>
              <a:off x="5555413" y="3933850"/>
              <a:ext cx="4431528" cy="498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43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700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zh-TW" altLang="en-US" sz="2800" dirty="0"/>
                <a:t>發出聲音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0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E269DE9F-E10E-F411-7DA1-05408A59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697852"/>
          </a:xfrm>
        </p:spPr>
        <p:txBody>
          <a:bodyPr/>
          <a:lstStyle/>
          <a:p>
            <a:pPr marL="114295" indent="0">
              <a:lnSpc>
                <a:spcPct val="120000"/>
              </a:lnSpc>
              <a:buNone/>
            </a:pPr>
            <a:r>
              <a:rPr lang="zh-TW" altLang="en-US" dirty="0"/>
              <a:t>請試著修改 擲骰子</a:t>
            </a:r>
            <a:r>
              <a:rPr lang="en-US" altLang="zh-TW" dirty="0"/>
              <a:t>.sb3 </a:t>
            </a:r>
            <a:r>
              <a:rPr lang="zh-TW" altLang="en-US" dirty="0"/>
              <a:t>的程式：</a:t>
            </a:r>
          </a:p>
          <a:p>
            <a:pPr marL="541338" indent="-428625">
              <a:lnSpc>
                <a:spcPct val="120000"/>
              </a:lnSpc>
              <a:buNone/>
            </a:pPr>
            <a:r>
              <a:rPr lang="en-US" altLang="zh-TW" dirty="0"/>
              <a:t>1.	</a:t>
            </a:r>
            <a:r>
              <a:rPr lang="zh-TW" altLang="en-US" dirty="0"/>
              <a:t>使畫面呈現擲出 </a:t>
            </a:r>
            <a:r>
              <a:rPr lang="en-US" altLang="zh-TW" dirty="0"/>
              <a:t>6 </a:t>
            </a:r>
            <a:r>
              <a:rPr lang="zh-TW" altLang="en-US" dirty="0"/>
              <a:t>顆骰子（如右圖）。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03864B6-873C-80A8-B42F-800957182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3F8CBF8F-E26F-0AF3-25EA-EE012B5F00D1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66</a:t>
            </a:r>
          </a:p>
          <a:p>
            <a:endParaRPr lang="zh-HK" altLang="en-US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BAED2DFA-A8A5-C972-736C-0A05B729052E}"/>
              </a:ext>
            </a:extLst>
          </p:cNvPr>
          <p:cNvSpPr/>
          <p:nvPr/>
        </p:nvSpPr>
        <p:spPr>
          <a:xfrm>
            <a:off x="2710830" y="963296"/>
            <a:ext cx="2304256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557DA88A-80DC-F938-DADB-8B2121DC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53" y="1773610"/>
            <a:ext cx="3022873" cy="17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85EA2B63-AE66-2B3E-03E3-B496DBB3E621}"/>
              </a:ext>
            </a:extLst>
          </p:cNvPr>
          <p:cNvGrpSpPr/>
          <p:nvPr/>
        </p:nvGrpSpPr>
        <p:grpSpPr>
          <a:xfrm>
            <a:off x="262558" y="2421682"/>
            <a:ext cx="8640960" cy="4312369"/>
            <a:chOff x="262558" y="2421682"/>
            <a:chExt cx="8640960" cy="4312369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260CE83C-463A-AA05-EF29-3489027D2FBE}"/>
                </a:ext>
              </a:extLst>
            </p:cNvPr>
            <p:cNvGrpSpPr/>
            <p:nvPr/>
          </p:nvGrpSpPr>
          <p:grpSpPr>
            <a:xfrm>
              <a:off x="262558" y="2421682"/>
              <a:ext cx="8640960" cy="4312369"/>
              <a:chOff x="262558" y="2421682"/>
              <a:chExt cx="8640960" cy="4312369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xmlns="" id="{C01F7078-9BAF-73D0-3C29-117719884CC2}"/>
                  </a:ext>
                </a:extLst>
              </p:cNvPr>
              <p:cNvSpPr txBox="1"/>
              <p:nvPr/>
            </p:nvSpPr>
            <p:spPr>
              <a:xfrm>
                <a:off x="838622" y="2644964"/>
                <a:ext cx="4896544" cy="3595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TW" altLang="en-US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原程式（右圖灰色部分）會沿著</a:t>
                </a:r>
                <a:r>
                  <a:rPr lang="en-US" altLang="zh-TW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軸產生分身，現在我們可以透過增加重複結構，並調整產生分身初始點的</a:t>
                </a:r>
                <a:r>
                  <a:rPr lang="en-US" altLang="zh-TW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Y</a:t>
                </a:r>
                <a:r>
                  <a:rPr lang="zh-TW" altLang="en-US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軸位置，讓 骰子 在第二排產生分身。</a:t>
                </a:r>
                <a:endParaRPr lang="zh-TW" altLang="en-US" sz="3200" dirty="0"/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xmlns="" id="{42DAAA64-2732-5FAB-062D-6A66B8ED9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6604" y="2421682"/>
                <a:ext cx="2876914" cy="4312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xmlns="" id="{B1169D1D-A721-DB41-4A8A-37BBBC4F9C6B}"/>
                  </a:ext>
                </a:extLst>
              </p:cNvPr>
              <p:cNvSpPr/>
              <p:nvPr/>
            </p:nvSpPr>
            <p:spPr>
              <a:xfrm>
                <a:off x="262558" y="2644964"/>
                <a:ext cx="573568" cy="60757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zh-TW" altLang="en-US" sz="3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</a:t>
                </a:r>
              </a:p>
            </p:txBody>
          </p:sp>
        </p:grp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xmlns="" id="{9104F262-7875-608C-3D90-D5492CEE78AA}"/>
                </a:ext>
              </a:extLst>
            </p:cNvPr>
            <p:cNvSpPr/>
            <p:nvPr/>
          </p:nvSpPr>
          <p:spPr>
            <a:xfrm>
              <a:off x="4727054" y="5041846"/>
              <a:ext cx="936104" cy="55245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637446-76E2-33FE-66B7-E40A1BC42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75E98AD-804F-F870-A45E-54314C99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697852"/>
          </a:xfrm>
        </p:spPr>
        <p:txBody>
          <a:bodyPr/>
          <a:lstStyle/>
          <a:p>
            <a:pPr marL="114295" indent="0">
              <a:lnSpc>
                <a:spcPct val="120000"/>
              </a:lnSpc>
              <a:buNone/>
            </a:pPr>
            <a:r>
              <a:rPr lang="zh-TW" altLang="en-US" dirty="0"/>
              <a:t>請試著修改 擲骰子</a:t>
            </a:r>
            <a:r>
              <a:rPr lang="en-US" altLang="zh-TW" dirty="0"/>
              <a:t>.sb3 </a:t>
            </a:r>
            <a:r>
              <a:rPr lang="zh-TW" altLang="en-US" dirty="0"/>
              <a:t>的程式：</a:t>
            </a:r>
          </a:p>
          <a:p>
            <a:pPr marL="541338" indent="-428625">
              <a:lnSpc>
                <a:spcPct val="120000"/>
              </a:lnSpc>
              <a:buNone/>
            </a:pPr>
            <a:r>
              <a:rPr lang="en-US" altLang="zh-TW" dirty="0"/>
              <a:t>2.	</a:t>
            </a:r>
            <a:r>
              <a:rPr lang="zh-TW" altLang="en-US" dirty="0"/>
              <a:t>當骰子被點擊時，該骰子要發出聲音，然後消失，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而其他骰子不動。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452206A-9AF8-C690-A5C1-AE7110923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0979D518-4B47-0DE0-A3C1-2EE64440063B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66</a:t>
            </a:r>
          </a:p>
          <a:p>
            <a:endParaRPr lang="zh-HK" altLang="en-US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5E42BA9F-5E47-0AA8-A3C4-7847133539F8}"/>
              </a:ext>
            </a:extLst>
          </p:cNvPr>
          <p:cNvSpPr/>
          <p:nvPr/>
        </p:nvSpPr>
        <p:spPr>
          <a:xfrm>
            <a:off x="2710830" y="963296"/>
            <a:ext cx="2304256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0AE8CAF-A657-A46A-1821-02215A61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2997746"/>
            <a:ext cx="2805760" cy="20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F1549C76-F68B-5337-C3F3-6DE88292E5E9}"/>
              </a:ext>
            </a:extLst>
          </p:cNvPr>
          <p:cNvGrpSpPr/>
          <p:nvPr/>
        </p:nvGrpSpPr>
        <p:grpSpPr>
          <a:xfrm>
            <a:off x="262558" y="3089485"/>
            <a:ext cx="5688632" cy="1822743"/>
            <a:chOff x="262558" y="3089485"/>
            <a:chExt cx="5688632" cy="1822743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xmlns="" id="{82392322-38BE-8F55-3901-7A61FAC5E396}"/>
                </a:ext>
              </a:extLst>
            </p:cNvPr>
            <p:cNvGrpSpPr/>
            <p:nvPr/>
          </p:nvGrpSpPr>
          <p:grpSpPr>
            <a:xfrm>
              <a:off x="262558" y="3089485"/>
              <a:ext cx="5688632" cy="1822743"/>
              <a:chOff x="262558" y="3089485"/>
              <a:chExt cx="5688632" cy="1822743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8089D007-1ADC-E880-6DB8-460B066E70DB}"/>
                  </a:ext>
                </a:extLst>
              </p:cNvPr>
              <p:cNvSpPr txBox="1"/>
              <p:nvPr/>
            </p:nvSpPr>
            <p:spPr>
              <a:xfrm>
                <a:off x="838622" y="3089485"/>
                <a:ext cx="5112568" cy="1822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TW" altLang="en-US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透過增加外觀積木「隱藏」，當 骰子 被點擊時，就會隱藏該分身。</a:t>
                </a:r>
                <a:endParaRPr lang="zh-TW" altLang="en-US" sz="3200" dirty="0"/>
              </a:p>
            </p:txBody>
          </p:sp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xmlns="" id="{B69DDB92-5E20-BA15-C8FF-E32105BC6CEF}"/>
                  </a:ext>
                </a:extLst>
              </p:cNvPr>
              <p:cNvSpPr/>
              <p:nvPr/>
            </p:nvSpPr>
            <p:spPr>
              <a:xfrm>
                <a:off x="262558" y="3089485"/>
                <a:ext cx="573568" cy="60757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zh-TW" altLang="en-US" sz="3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</a:t>
                </a:r>
              </a:p>
            </p:txBody>
          </p:sp>
        </p:grp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62F9F5D9-2892-AAFA-6CCE-AFDA23DA28EB}"/>
                </a:ext>
              </a:extLst>
            </p:cNvPr>
            <p:cNvSpPr/>
            <p:nvPr/>
          </p:nvSpPr>
          <p:spPr>
            <a:xfrm>
              <a:off x="1486694" y="3717826"/>
              <a:ext cx="936104" cy="55245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6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20641A-F6EF-893B-D440-54AA4233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693575F3-731C-0F4D-C68A-DC7D4B08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449263" indent="0">
              <a:buNone/>
            </a:pPr>
            <a:r>
              <a:rPr lang="zh-TW" altLang="en-US" dirty="0"/>
              <a:t>以檔案 飛貓子彈</a:t>
            </a:r>
            <a:r>
              <a:rPr lang="en-US" altLang="zh-TW" dirty="0"/>
              <a:t>.sb3 </a:t>
            </a:r>
            <a:r>
              <a:rPr lang="zh-TW" altLang="en-US" dirty="0"/>
              <a:t>為例：</a:t>
            </a:r>
          </a:p>
          <a:p>
            <a:pPr marL="449263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點擊綠旗執行程式，貓咪會隨著滑鼠游標移動。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EACE4B69-9153-C79C-5188-69CEE7805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FCCCFDA0-F673-E6FE-0944-27149BC9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建立其他角色的分身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9E9C4A43-7AB3-2084-FACE-B02666B586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1BA0809D-5394-719D-D5B7-004FB5CED47E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67</a:t>
            </a:r>
          </a:p>
          <a:p>
            <a:endParaRPr lang="zh-HK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D8735274-6791-1D8A-9BE6-E652FFBDD100}"/>
              </a:ext>
            </a:extLst>
          </p:cNvPr>
          <p:cNvSpPr/>
          <p:nvPr/>
        </p:nvSpPr>
        <p:spPr>
          <a:xfrm>
            <a:off x="2171364" y="1020821"/>
            <a:ext cx="2735908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DB8A1389-A81A-0724-1469-7A4B43D1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2781722"/>
            <a:ext cx="67151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3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E34F42-0544-760E-5989-18B40252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7CF1850E-EB4F-F445-FB68-7B3D3EB6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449263" indent="0">
              <a:buNone/>
            </a:pPr>
            <a:r>
              <a:rPr lang="zh-TW" altLang="en-US" dirty="0"/>
              <a:t>以檔案 飛貓子彈</a:t>
            </a:r>
            <a:r>
              <a:rPr lang="en-US" altLang="zh-TW" dirty="0"/>
              <a:t>.sb3 </a:t>
            </a:r>
            <a:r>
              <a:rPr lang="zh-TW" altLang="en-US" dirty="0"/>
              <a:t>為例：</a:t>
            </a:r>
          </a:p>
          <a:p>
            <a:pPr marL="449263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點擊滑鼠（相當於點擊貓咪）發射子彈，連續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點擊可連續發射。 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1D8F8CE-FF3A-CF10-6D25-6001A1E39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5F570FD0-26E1-A3A3-DD71-1746E806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建立其他角色的分身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84EC591-B1D1-75AC-DBE3-F9371236BE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490273D6-75ED-4B7B-AF80-BB4066281CBB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67</a:t>
            </a:r>
          </a:p>
          <a:p>
            <a:endParaRPr lang="zh-HK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FE818F19-00C9-F9D7-91ED-BD958620A788}"/>
              </a:ext>
            </a:extLst>
          </p:cNvPr>
          <p:cNvSpPr/>
          <p:nvPr/>
        </p:nvSpPr>
        <p:spPr>
          <a:xfrm>
            <a:off x="2171364" y="1020821"/>
            <a:ext cx="2735908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D82DDF9B-BC27-038F-B438-B5BB3EBA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3429794"/>
            <a:ext cx="8058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CB905DF1-9018-675D-2D1C-37AA9441324F}"/>
              </a:ext>
            </a:extLst>
          </p:cNvPr>
          <p:cNvGrpSpPr/>
          <p:nvPr/>
        </p:nvGrpSpPr>
        <p:grpSpPr>
          <a:xfrm>
            <a:off x="4295006" y="4221882"/>
            <a:ext cx="3672408" cy="498884"/>
            <a:chOff x="2360320" y="3933850"/>
            <a:chExt cx="7626621" cy="498884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xmlns="" id="{BA7B9995-78D7-7364-6203-18039286BB47}"/>
                </a:ext>
              </a:extLst>
            </p:cNvPr>
            <p:cNvCxnSpPr>
              <a:cxnSpLocks/>
            </p:cNvCxnSpPr>
            <p:nvPr/>
          </p:nvCxnSpPr>
          <p:spPr>
            <a:xfrm>
              <a:off x="2360320" y="4221882"/>
              <a:ext cx="3158823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內容版面配置區 1">
              <a:extLst>
                <a:ext uri="{FF2B5EF4-FFF2-40B4-BE49-F238E27FC236}">
                  <a16:creationId xmlns:a16="http://schemas.microsoft.com/office/drawing/2014/main" xmlns="" id="{0D36AA87-E04B-8344-33E5-C8B5FEC7C017}"/>
                </a:ext>
              </a:extLst>
            </p:cNvPr>
            <p:cNvSpPr txBox="1">
              <a:spLocks/>
            </p:cNvSpPr>
            <p:nvPr/>
          </p:nvSpPr>
          <p:spPr>
            <a:xfrm>
              <a:off x="5555413" y="3933850"/>
              <a:ext cx="4431528" cy="498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43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700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zh-TW" altLang="en-US" sz="2800" dirty="0"/>
                <a:t>發射子彈等於建立子彈分身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AE6356-7250-AB76-3617-93A37B12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4DCB0B5A-6223-D5E1-3619-8924CB83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449263" indent="0">
              <a:buNone/>
            </a:pPr>
            <a:r>
              <a:rPr lang="zh-TW" altLang="en-US" dirty="0"/>
              <a:t>以檔案 飛貓子彈</a:t>
            </a:r>
            <a:r>
              <a:rPr lang="en-US" altLang="zh-TW" dirty="0"/>
              <a:t>.sb3 </a:t>
            </a:r>
            <a:r>
              <a:rPr lang="zh-TW" altLang="en-US" dirty="0"/>
              <a:t>為例：</a:t>
            </a:r>
          </a:p>
          <a:p>
            <a:pPr marL="449263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子彈不斷向右移動，碰到舞臺邊緣時消失。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420CBC0-54B9-A233-EC87-9EE086E25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DAFBBFAC-1B98-8C98-82B3-CA6B96AD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建立其他角色的分身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46BDE1D5-D1C0-5250-0E9D-CA00652CE4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4EDF7BE1-E33B-9423-0EC2-7B21F24333A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67</a:t>
            </a:r>
          </a:p>
          <a:p>
            <a:endParaRPr lang="zh-HK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A2FA0002-738F-FFAA-A855-DA7D86EE24C2}"/>
              </a:ext>
            </a:extLst>
          </p:cNvPr>
          <p:cNvSpPr/>
          <p:nvPr/>
        </p:nvSpPr>
        <p:spPr>
          <a:xfrm>
            <a:off x="2171364" y="1020821"/>
            <a:ext cx="2735908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ABC2E679-6F7C-F5D1-BA25-220DE435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50" y="2490327"/>
            <a:ext cx="50101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xmlns="" id="{E58A8EFA-B8BE-7DE1-694A-660F1FB2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5" y="2490327"/>
            <a:ext cx="38195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2A6F171F-9766-7901-9CF7-5B50E317BF84}"/>
              </a:ext>
            </a:extLst>
          </p:cNvPr>
          <p:cNvGrpSpPr/>
          <p:nvPr/>
        </p:nvGrpSpPr>
        <p:grpSpPr>
          <a:xfrm>
            <a:off x="7391350" y="3234297"/>
            <a:ext cx="4799063" cy="498884"/>
            <a:chOff x="2360320" y="3972440"/>
            <a:chExt cx="9966385" cy="498884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xmlns="" id="{064CA2FE-F196-66CE-D8D8-F2432D5DE839}"/>
                </a:ext>
              </a:extLst>
            </p:cNvPr>
            <p:cNvCxnSpPr>
              <a:cxnSpLocks/>
            </p:cNvCxnSpPr>
            <p:nvPr/>
          </p:nvCxnSpPr>
          <p:spPr>
            <a:xfrm>
              <a:off x="2360320" y="4221882"/>
              <a:ext cx="3158823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內容版面配置區 1">
              <a:extLst>
                <a:ext uri="{FF2B5EF4-FFF2-40B4-BE49-F238E27FC236}">
                  <a16:creationId xmlns:a16="http://schemas.microsoft.com/office/drawing/2014/main" xmlns="" id="{A9622CA8-5AB7-384E-790F-8DF372B8D8DB}"/>
                </a:ext>
              </a:extLst>
            </p:cNvPr>
            <p:cNvSpPr txBox="1">
              <a:spLocks/>
            </p:cNvSpPr>
            <p:nvPr/>
          </p:nvSpPr>
          <p:spPr>
            <a:xfrm>
              <a:off x="5555413" y="3972440"/>
              <a:ext cx="6771292" cy="498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43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700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zh-TW" altLang="en-US" sz="2400" dirty="0"/>
                <a:t>子彈的分身要從貓咪的位置發射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0059C838-7551-CDA5-1134-E32F3C37DB0A}"/>
              </a:ext>
            </a:extLst>
          </p:cNvPr>
          <p:cNvGrpSpPr/>
          <p:nvPr/>
        </p:nvGrpSpPr>
        <p:grpSpPr>
          <a:xfrm>
            <a:off x="8615486" y="4340690"/>
            <a:ext cx="3381789" cy="1480038"/>
            <a:chOff x="4006974" y="4432734"/>
            <a:chExt cx="3451398" cy="1877370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671A7FD3-744E-EF82-2196-28ABD0112A59}"/>
                </a:ext>
              </a:extLst>
            </p:cNvPr>
            <p:cNvGrpSpPr/>
            <p:nvPr/>
          </p:nvGrpSpPr>
          <p:grpSpPr>
            <a:xfrm>
              <a:off x="4367014" y="4662604"/>
              <a:ext cx="3091358" cy="665855"/>
              <a:chOff x="4367014" y="3556027"/>
              <a:chExt cx="3091358" cy="665855"/>
            </a:xfrm>
          </p:grpSpPr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xmlns="" id="{636C8DF2-2ED5-9D5D-9A7D-065890491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7014" y="4221882"/>
                <a:ext cx="301371" cy="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內容版面配置區 1">
                <a:extLst>
                  <a:ext uri="{FF2B5EF4-FFF2-40B4-BE49-F238E27FC236}">
                    <a16:creationId xmlns:a16="http://schemas.microsoft.com/office/drawing/2014/main" xmlns="" id="{0BB2962A-CD11-90C0-2F89-AD018D190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6137" y="3556027"/>
                <a:ext cx="2742235" cy="4988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484687" indent="-370392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Calibri" panose="020F0502020204030204" pitchFamily="34" charset="0"/>
                  <a:buChar char="▪"/>
                  <a:tabLst/>
                  <a:defRPr sz="3600" kern="1200" baseline="0">
                    <a:solidFill>
                      <a:schemeClr val="tx1"/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lvl1pPr>
                <a:lvl2pPr marL="831798" indent="-355578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Char char="–"/>
                  <a:defRPr sz="4300" b="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2pPr>
                <a:lvl3pPr marL="960905" indent="0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None/>
                  <a:defRPr sz="3700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13346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02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58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14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0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26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zh-TW" altLang="en-US" sz="2400" dirty="0"/>
                  <a:t>子彈不停向右移動，直到碰到邊緣</a:t>
                </a:r>
              </a:p>
            </p:txBody>
          </p:sp>
        </p:grpSp>
        <p:sp>
          <p:nvSpPr>
            <p:cNvPr id="12" name="右中括弧 11">
              <a:extLst>
                <a:ext uri="{FF2B5EF4-FFF2-40B4-BE49-F238E27FC236}">
                  <a16:creationId xmlns:a16="http://schemas.microsoft.com/office/drawing/2014/main" xmlns="" id="{0C49B023-9232-DABA-9C05-1D62FF2B103D}"/>
                </a:ext>
              </a:extLst>
            </p:cNvPr>
            <p:cNvSpPr/>
            <p:nvPr/>
          </p:nvSpPr>
          <p:spPr>
            <a:xfrm>
              <a:off x="4006974" y="4432734"/>
              <a:ext cx="360040" cy="1877370"/>
            </a:xfrm>
            <a:prstGeom prst="rightBracket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DF226C51-0AB5-E325-1B61-0CA828EECC54}"/>
              </a:ext>
            </a:extLst>
          </p:cNvPr>
          <p:cNvGrpSpPr/>
          <p:nvPr/>
        </p:nvGrpSpPr>
        <p:grpSpPr>
          <a:xfrm>
            <a:off x="5796530" y="5833958"/>
            <a:ext cx="5123212" cy="498884"/>
            <a:chOff x="2360320" y="3972440"/>
            <a:chExt cx="10639557" cy="498884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xmlns="" id="{C8DE8534-DD92-ECD3-70EA-6F0C07989ADC}"/>
                </a:ext>
              </a:extLst>
            </p:cNvPr>
            <p:cNvCxnSpPr>
              <a:cxnSpLocks/>
            </p:cNvCxnSpPr>
            <p:nvPr/>
          </p:nvCxnSpPr>
          <p:spPr>
            <a:xfrm>
              <a:off x="2360320" y="4221882"/>
              <a:ext cx="620271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內容版面配置區 1">
              <a:extLst>
                <a:ext uri="{FF2B5EF4-FFF2-40B4-BE49-F238E27FC236}">
                  <a16:creationId xmlns:a16="http://schemas.microsoft.com/office/drawing/2014/main" xmlns="" id="{CD40F0D6-6B40-EF3F-4E6D-7D78494C75AD}"/>
                </a:ext>
              </a:extLst>
            </p:cNvPr>
            <p:cNvSpPr txBox="1">
              <a:spLocks/>
            </p:cNvSpPr>
            <p:nvPr/>
          </p:nvSpPr>
          <p:spPr>
            <a:xfrm>
              <a:off x="3130133" y="3972440"/>
              <a:ext cx="9869744" cy="4988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43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700" kern="1200" baseline="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zh-TW" altLang="en-US" sz="2400" dirty="0"/>
                <a:t>碰到邊緣後，刪除這個子彈的分身，其他分身不受影響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5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589834-28E7-5BAC-A742-7E5E59D3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97FDD01-8CA4-5410-193E-B00C76A8B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計算總和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58F4A84C-CC0F-7FE0-E686-D3131B107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" name="文字版面配置區 5">
            <a:extLst>
              <a:ext uri="{FF2B5EF4-FFF2-40B4-BE49-F238E27FC236}">
                <a16:creationId xmlns:a16="http://schemas.microsoft.com/office/drawing/2014/main" xmlns="" id="{76113445-A61F-26D4-8D52-BFFBC1FBCF5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835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3-2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>
                <a:ln w="31550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prstClr val="white"/>
                </a:solidFill>
              </a:rPr>
              <a:t>陣列程式</a:t>
            </a:r>
            <a:r>
              <a:rPr lang="en-US" altLang="zh-TW" sz="5400" dirty="0">
                <a:ln w="31550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solidFill>
                  <a:prstClr val="white"/>
                </a:solidFill>
              </a:rPr>
              <a:t>—</a:t>
            </a:r>
            <a:r>
              <a:rPr lang="zh-TW" altLang="zh-TW" dirty="0">
                <a:effectLst/>
              </a:rPr>
              <a:t>簡易點餐機</a:t>
            </a:r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64</a:t>
            </a:r>
          </a:p>
          <a:p>
            <a:endParaRPr lang="zh-HK" altLang="en-US" dirty="0"/>
          </a:p>
        </p:txBody>
      </p:sp>
      <p:sp>
        <p:nvSpPr>
          <p:cNvPr id="8" name="文字版面配置區 1">
            <a:extLst>
              <a:ext uri="{FF2B5EF4-FFF2-40B4-BE49-F238E27FC236}">
                <a16:creationId xmlns:a16="http://schemas.microsoft.com/office/drawing/2014/main" xmlns="" id="{B425A300-ACA1-2904-915F-700C2CDB5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42678" y="1344925"/>
            <a:ext cx="8205102" cy="4551271"/>
          </a:xfrm>
        </p:spPr>
        <p:txBody>
          <a:bodyPr/>
          <a:lstStyle/>
          <a:p>
            <a:pPr marL="571500" indent="-571500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2" action="ppaction://hlinksldjump"/>
              </a:rPr>
              <a:t>任務說明</a:t>
            </a:r>
            <a:endParaRPr lang="en-US" altLang="zh-TW" sz="2800" dirty="0"/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3" action="ppaction://hlinksldjump"/>
              </a:rPr>
              <a:t>概念加油站：認識「角色分身」</a:t>
            </a:r>
            <a:endParaRPr lang="en-US" altLang="zh-TW" sz="2800" dirty="0"/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4" action="ppaction://hlinksldjump"/>
              </a:rPr>
              <a:t>概念加油站：利用「分身」產生多個角色</a:t>
            </a:r>
            <a:endParaRPr lang="en-US" altLang="zh-TW" sz="2800" dirty="0"/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5" action="ppaction://hlinksldjump"/>
              </a:rPr>
              <a:t>概念加油站：計算總和</a:t>
            </a:r>
            <a:endParaRPr lang="en-US" altLang="zh-TW" sz="2800" dirty="0"/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6" action="ppaction://hlinksldjump"/>
              </a:rPr>
              <a:t>逐步解析</a:t>
            </a:r>
            <a:r>
              <a:rPr lang="en-US" altLang="zh-TW" sz="2800" dirty="0">
                <a:hlinkClick r:id="rId6" action="ppaction://hlinksldjump"/>
              </a:rPr>
              <a:t>1</a:t>
            </a:r>
            <a:endParaRPr lang="en-US" altLang="zh-TW" sz="2800" dirty="0">
              <a:hlinkClick r:id="rId7" action="ppaction://hlinksldjump"/>
            </a:endParaRPr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8" action="ppaction://hlinksldjump"/>
              </a:rPr>
              <a:t>逐步解析</a:t>
            </a:r>
            <a:r>
              <a:rPr lang="en-US" altLang="zh-TW" sz="2800" dirty="0">
                <a:hlinkClick r:id="rId8" action="ppaction://hlinksldjump"/>
              </a:rPr>
              <a:t>2 </a:t>
            </a:r>
            <a:endParaRPr lang="en-US" altLang="zh-TW" sz="2800" dirty="0"/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9" action="ppaction://hlinksldjump"/>
              </a:rPr>
              <a:t>逐步解析</a:t>
            </a:r>
            <a:r>
              <a:rPr lang="en-US" altLang="zh-TW" sz="2800" dirty="0">
                <a:hlinkClick r:id="rId9" action="ppaction://hlinksldjump"/>
              </a:rPr>
              <a:t>3 </a:t>
            </a:r>
            <a:endParaRPr lang="en-US" altLang="zh-TW" sz="2800" dirty="0"/>
          </a:p>
          <a:p>
            <a:pPr marL="890588" indent="-392113">
              <a:lnSpc>
                <a:spcPct val="123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hlinkClick r:id="rId10" action="ppaction://hlinksldjump"/>
              </a:rPr>
              <a:t>逐步解析</a:t>
            </a:r>
            <a:r>
              <a:rPr lang="en-US" altLang="zh-TW" sz="2800" dirty="0">
                <a:hlinkClick r:id="rId10" action="ppaction://hlinksldjump"/>
              </a:rPr>
              <a:t>4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52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ACA81-2138-EF4A-4238-E76E586E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3F08AD09-4629-532D-6869-AD660E3D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1020763" indent="-571500"/>
            <a:r>
              <a:rPr lang="zh-TW" altLang="en-US" dirty="0"/>
              <a:t>計算「</a:t>
            </a:r>
            <a:r>
              <a:rPr lang="en-US" altLang="zh-TW" dirty="0"/>
              <a:t>1 </a:t>
            </a:r>
            <a:r>
              <a:rPr lang="zh-TW" altLang="en-US" dirty="0"/>
              <a:t>加到 </a:t>
            </a:r>
            <a:r>
              <a:rPr lang="en-US" altLang="zh-TW" dirty="0"/>
              <a:t>3 </a:t>
            </a:r>
            <a:r>
              <a:rPr lang="zh-TW" altLang="en-US" dirty="0"/>
              <a:t>的總和」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A10D8058-D55F-31BC-9C0B-F78F65025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861EE2F5-4495-C942-0310-1DD146FF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計算總和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2C0C8F4-971C-F4D4-13B5-FEC641E271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9FF5ED6D-3FF8-463B-57F1-929B64CAF462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68</a:t>
            </a:r>
          </a:p>
          <a:p>
            <a:endParaRPr lang="zh-HK" alt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76D83B22-93E4-8A41-1152-CC2B0575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1917626"/>
            <a:ext cx="10086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5BCD195A-0F3B-3AB2-0223-AEE3626D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744" y="1629594"/>
            <a:ext cx="77798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44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05C4DE8C-C751-27DB-6791-3000B5D42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515BA97-8FDF-826E-4C8F-A327A6B0F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</a:p>
          <a:p>
            <a:r>
              <a:rPr lang="zh-TW" altLang="en-US" dirty="0"/>
              <a:t>「</a:t>
            </a:r>
            <a:r>
              <a:rPr lang="en-US" altLang="zh-TW" dirty="0"/>
              <a:t>sum </a:t>
            </a:r>
            <a:r>
              <a:rPr lang="zh-TW" altLang="en-US" dirty="0"/>
              <a:t>＝ </a:t>
            </a:r>
            <a:r>
              <a:rPr lang="en-US" altLang="zh-TW" dirty="0"/>
              <a:t>sum </a:t>
            </a:r>
            <a:r>
              <a:rPr lang="zh-TW" altLang="en-US" dirty="0"/>
              <a:t>＋ </a:t>
            </a:r>
            <a:r>
              <a:rPr lang="en-US" altLang="zh-TW" dirty="0"/>
              <a:t>n</a:t>
            </a:r>
            <a:r>
              <a:rPr lang="zh-TW" altLang="en-US" dirty="0"/>
              <a:t>」不是一個數學式，因為當 </a:t>
            </a:r>
            <a:r>
              <a:rPr lang="en-US" altLang="zh-TW" dirty="0"/>
              <a:t>n ≠ 0</a:t>
            </a:r>
            <a:r>
              <a:rPr lang="zh-TW" altLang="en-US" dirty="0"/>
              <a:t>，這個公式就不可能成立。</a:t>
            </a:r>
          </a:p>
          <a:p>
            <a:r>
              <a:rPr lang="zh-TW" altLang="en-US" dirty="0"/>
              <a:t>在文字式程式語言中，「＝」是代表「把右邊的值存入左邊的變數中」，也就是變數積木上所寫「設為」的概念。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8067EBA1-CAFE-6BB6-7835-D670EB5E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053530"/>
            <a:ext cx="6912768" cy="67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xmlns="" id="{ABB80798-2BFE-0280-C891-EF1D71884627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996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51CA4C-CD86-2386-E8C3-8C2DC489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1311FC7-448C-E1B9-3A24-9FAEA02B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1020763" indent="-571500"/>
            <a:r>
              <a:rPr lang="zh-TW" altLang="en-US" dirty="0"/>
              <a:t>計算「</a:t>
            </a:r>
            <a:r>
              <a:rPr lang="en-US" altLang="zh-TW" dirty="0"/>
              <a:t>1 </a:t>
            </a:r>
            <a:r>
              <a:rPr lang="zh-TW" altLang="en-US" dirty="0"/>
              <a:t>加到 </a:t>
            </a:r>
            <a:r>
              <a:rPr lang="en-US" altLang="zh-TW" dirty="0"/>
              <a:t>3 </a:t>
            </a:r>
            <a:r>
              <a:rPr lang="zh-TW" altLang="en-US" dirty="0"/>
              <a:t>的總和」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3DDC4AA-B9E4-E9BF-718D-8B9E2E144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ABD8D4F9-B8EB-3403-39E7-DD5B6083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計算總和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FC273E7-F187-7BBE-37CE-92963BDF6A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1D34A2FF-295B-BD39-D4D5-2F50B8D32985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68</a:t>
            </a:r>
          </a:p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169B62B-A1B5-BF6C-4D98-AE37FEEA7FBE}"/>
              </a:ext>
            </a:extLst>
          </p:cNvPr>
          <p:cNvSpPr txBox="1"/>
          <p:nvPr/>
        </p:nvSpPr>
        <p:spPr>
          <a:xfrm>
            <a:off x="647624" y="1828509"/>
            <a:ext cx="16065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60FD7EC3-8C60-0DF4-E9E3-83C43B89C92C}"/>
              </a:ext>
            </a:extLst>
          </p:cNvPr>
          <p:cNvGrpSpPr/>
          <p:nvPr/>
        </p:nvGrpSpPr>
        <p:grpSpPr>
          <a:xfrm>
            <a:off x="2566815" y="2605833"/>
            <a:ext cx="2833533" cy="646331"/>
            <a:chOff x="2566815" y="2811720"/>
            <a:chExt cx="2833533" cy="64633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10BCA274-B8C4-2B66-B830-C0993F82FDC4}"/>
                </a:ext>
              </a:extLst>
            </p:cNvPr>
            <p:cNvSpPr txBox="1"/>
            <p:nvPr/>
          </p:nvSpPr>
          <p:spPr>
            <a:xfrm>
              <a:off x="2566815" y="281172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②</a:t>
              </a:r>
              <a:endParaRPr lang="zh-TW" altLang="en-US" sz="3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DF5EF7E3-69A0-B253-F0C1-F98C9EB81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014" y="2868218"/>
              <a:ext cx="1033334" cy="5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F74950FB-B8C9-D2FB-86B9-CDB6E4EF8A0E}"/>
              </a:ext>
            </a:extLst>
          </p:cNvPr>
          <p:cNvGrpSpPr/>
          <p:nvPr/>
        </p:nvGrpSpPr>
        <p:grpSpPr>
          <a:xfrm>
            <a:off x="5475871" y="2502845"/>
            <a:ext cx="1896109" cy="590840"/>
            <a:chOff x="5475871" y="2708732"/>
            <a:chExt cx="1896109" cy="590840"/>
          </a:xfrm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xmlns="" id="{C560FAD2-80A3-9C81-6FD5-2C0486FF40C5}"/>
                </a:ext>
              </a:extLst>
            </p:cNvPr>
            <p:cNvSpPr/>
            <p:nvPr/>
          </p:nvSpPr>
          <p:spPr>
            <a:xfrm>
              <a:off x="5475871" y="2708732"/>
              <a:ext cx="1238669" cy="374648"/>
            </a:xfrm>
            <a:custGeom>
              <a:avLst/>
              <a:gdLst>
                <a:gd name="connsiteX0" fmla="*/ 97971 w 97971"/>
                <a:gd name="connsiteY0" fmla="*/ 0 h 163285"/>
                <a:gd name="connsiteX1" fmla="*/ 76200 w 97971"/>
                <a:gd name="connsiteY1" fmla="*/ 54428 h 163285"/>
                <a:gd name="connsiteX2" fmla="*/ 54428 w 97971"/>
                <a:gd name="connsiteY2" fmla="*/ 76200 h 163285"/>
                <a:gd name="connsiteX3" fmla="*/ 0 w 97971"/>
                <a:gd name="connsiteY3" fmla="*/ 163285 h 163285"/>
                <a:gd name="connsiteX0" fmla="*/ 97971 w 97971"/>
                <a:gd name="connsiteY0" fmla="*/ 0 h 163285"/>
                <a:gd name="connsiteX1" fmla="*/ 54428 w 97971"/>
                <a:gd name="connsiteY1" fmla="*/ 76200 h 163285"/>
                <a:gd name="connsiteX2" fmla="*/ 0 w 97971"/>
                <a:gd name="connsiteY2" fmla="*/ 163285 h 163285"/>
                <a:gd name="connsiteX0" fmla="*/ 97971 w 97971"/>
                <a:gd name="connsiteY0" fmla="*/ 0 h 163285"/>
                <a:gd name="connsiteX1" fmla="*/ 0 w 97971"/>
                <a:gd name="connsiteY1" fmla="*/ 163285 h 163285"/>
                <a:gd name="connsiteX0" fmla="*/ 106491 w 106491"/>
                <a:gd name="connsiteY0" fmla="*/ 0 h 238484"/>
                <a:gd name="connsiteX1" fmla="*/ 0 w 106491"/>
                <a:gd name="connsiteY1" fmla="*/ 238484 h 238484"/>
                <a:gd name="connsiteX0" fmla="*/ 106491 w 106491"/>
                <a:gd name="connsiteY0" fmla="*/ 0 h 238484"/>
                <a:gd name="connsiteX1" fmla="*/ 0 w 106491"/>
                <a:gd name="connsiteY1" fmla="*/ 238484 h 238484"/>
                <a:gd name="connsiteX0" fmla="*/ 105639 w 105639"/>
                <a:gd name="connsiteY0" fmla="*/ 0 h 192208"/>
                <a:gd name="connsiteX1" fmla="*/ 0 w 105639"/>
                <a:gd name="connsiteY1" fmla="*/ 192208 h 192208"/>
                <a:gd name="connsiteX0" fmla="*/ 105639 w 105639"/>
                <a:gd name="connsiteY0" fmla="*/ 0 h 192717"/>
                <a:gd name="connsiteX1" fmla="*/ 0 w 105639"/>
                <a:gd name="connsiteY1" fmla="*/ 192208 h 1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39" h="192717">
                  <a:moveTo>
                    <a:pt x="105639" y="0"/>
                  </a:moveTo>
                  <a:cubicBezTo>
                    <a:pt x="94849" y="229894"/>
                    <a:pt x="38053" y="187912"/>
                    <a:pt x="0" y="1922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語音泡泡: 矩形 17">
              <a:extLst>
                <a:ext uri="{FF2B5EF4-FFF2-40B4-BE49-F238E27FC236}">
                  <a16:creationId xmlns:a16="http://schemas.microsoft.com/office/drawing/2014/main" xmlns="" id="{425F5A83-0858-D157-DD03-34D27DD8E202}"/>
                </a:ext>
              </a:extLst>
            </p:cNvPr>
            <p:cNvSpPr/>
            <p:nvPr/>
          </p:nvSpPr>
          <p:spPr>
            <a:xfrm>
              <a:off x="6902037" y="2930240"/>
              <a:ext cx="469943" cy="369332"/>
            </a:xfrm>
            <a:prstGeom prst="wedgeRectCallout">
              <a:avLst>
                <a:gd name="adj1" fmla="val -97693"/>
                <a:gd name="adj2" fmla="val -5146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971B9E51-294E-9098-E575-652C9FF83C45}"/>
              </a:ext>
            </a:extLst>
          </p:cNvPr>
          <p:cNvGrpSpPr/>
          <p:nvPr/>
        </p:nvGrpSpPr>
        <p:grpSpPr>
          <a:xfrm>
            <a:off x="2566815" y="1554321"/>
            <a:ext cx="6355104" cy="943963"/>
            <a:chOff x="2566815" y="1760208"/>
            <a:chExt cx="6355104" cy="94396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4BDBA8B7-33F5-282C-B727-8D9101974C8A}"/>
                </a:ext>
              </a:extLst>
            </p:cNvPr>
            <p:cNvSpPr txBox="1"/>
            <p:nvPr/>
          </p:nvSpPr>
          <p:spPr>
            <a:xfrm>
              <a:off x="2566815" y="205784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1930C589-6F90-A133-C93E-E16821C89BE3}"/>
                </a:ext>
              </a:extLst>
            </p:cNvPr>
            <p:cNvGrpSpPr/>
            <p:nvPr/>
          </p:nvGrpSpPr>
          <p:grpSpPr>
            <a:xfrm>
              <a:off x="5735364" y="1760208"/>
              <a:ext cx="3186555" cy="943963"/>
              <a:chOff x="5735364" y="1760208"/>
              <a:chExt cx="3186555" cy="943963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xmlns="" id="{2E15A90E-CCCD-F4A8-51B2-D6B31F9124EE}"/>
                  </a:ext>
                </a:extLst>
              </p:cNvPr>
              <p:cNvGrpSpPr/>
              <p:nvPr/>
            </p:nvGrpSpPr>
            <p:grpSpPr>
              <a:xfrm>
                <a:off x="5735364" y="2034396"/>
                <a:ext cx="2686087" cy="669775"/>
                <a:chOff x="5735364" y="2034396"/>
                <a:chExt cx="2686087" cy="669775"/>
              </a:xfrm>
            </p:grpSpPr>
            <p:pic>
              <p:nvPicPr>
                <p:cNvPr id="21506" name="Picture 2">
                  <a:extLst>
                    <a:ext uri="{FF2B5EF4-FFF2-40B4-BE49-F238E27FC236}">
                      <a16:creationId xmlns:a16="http://schemas.microsoft.com/office/drawing/2014/main" xmlns="" id="{021C2582-DB46-71D5-E8D9-97FD68A5B0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5364" y="2085971"/>
                  <a:ext cx="1033334" cy="533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508" name="Picture 4">
                  <a:extLst>
                    <a:ext uri="{FF2B5EF4-FFF2-40B4-BE49-F238E27FC236}">
                      <a16:creationId xmlns:a16="http://schemas.microsoft.com/office/drawing/2014/main" xmlns="" id="{6BC75637-00A8-3D3D-ACD0-7A59E477F7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3832" y="2085971"/>
                  <a:ext cx="647619" cy="5285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xmlns="" id="{7C227777-E576-72C6-497B-36243AF5D00D}"/>
                    </a:ext>
                  </a:extLst>
                </p:cNvPr>
                <p:cNvSpPr txBox="1"/>
                <p:nvPr/>
              </p:nvSpPr>
              <p:spPr>
                <a:xfrm>
                  <a:off x="6999877" y="2034396"/>
                  <a:ext cx="5245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+</a:t>
                  </a:r>
                  <a:endParaRPr lang="zh-TW" altLang="en-US" sz="36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xmlns="" id="{0D8CB16A-8AFE-A01D-CD11-516756B10814}"/>
                    </a:ext>
                  </a:extLst>
                </p:cNvPr>
                <p:cNvCxnSpPr/>
                <p:nvPr/>
              </p:nvCxnSpPr>
              <p:spPr>
                <a:xfrm>
                  <a:off x="5735364" y="2704171"/>
                  <a:ext cx="26860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xmlns="" id="{77515742-1FAF-BCA4-EED0-611F856A9EA2}"/>
                  </a:ext>
                </a:extLst>
              </p:cNvPr>
              <p:cNvGrpSpPr/>
              <p:nvPr/>
            </p:nvGrpSpPr>
            <p:grpSpPr>
              <a:xfrm>
                <a:off x="6743329" y="1760208"/>
                <a:ext cx="2178590" cy="369332"/>
                <a:chOff x="6743329" y="1760208"/>
                <a:chExt cx="2178590" cy="369332"/>
              </a:xfrm>
            </p:grpSpPr>
            <p:sp>
              <p:nvSpPr>
                <p:cNvPr id="12" name="語音泡泡: 矩形 11">
                  <a:extLst>
                    <a:ext uri="{FF2B5EF4-FFF2-40B4-BE49-F238E27FC236}">
                      <a16:creationId xmlns:a16="http://schemas.microsoft.com/office/drawing/2014/main" xmlns="" id="{E027AC7D-1A79-92A2-93C9-69785FB266D9}"/>
                    </a:ext>
                  </a:extLst>
                </p:cNvPr>
                <p:cNvSpPr/>
                <p:nvPr/>
              </p:nvSpPr>
              <p:spPr>
                <a:xfrm>
                  <a:off x="6743329" y="1760208"/>
                  <a:ext cx="518799" cy="369332"/>
                </a:xfrm>
                <a:prstGeom prst="wedgeRectCallout">
                  <a:avLst>
                    <a:gd name="adj1" fmla="val -83629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語音泡泡: 矩形 12">
                  <a:extLst>
                    <a:ext uri="{FF2B5EF4-FFF2-40B4-BE49-F238E27FC236}">
                      <a16:creationId xmlns:a16="http://schemas.microsoft.com/office/drawing/2014/main" xmlns="" id="{9950C48A-1D07-DD04-19C4-D9CE4B42E5CC}"/>
                    </a:ext>
                  </a:extLst>
                </p:cNvPr>
                <p:cNvSpPr/>
                <p:nvPr/>
              </p:nvSpPr>
              <p:spPr>
                <a:xfrm>
                  <a:off x="8403120" y="1760208"/>
                  <a:ext cx="518799" cy="369332"/>
                </a:xfrm>
                <a:prstGeom prst="wedgeRectCallout">
                  <a:avLst>
                    <a:gd name="adj1" fmla="val -75236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20FBCB26-FD56-62F1-3D6A-76D6F9B717B4}"/>
              </a:ext>
            </a:extLst>
          </p:cNvPr>
          <p:cNvSpPr txBox="1"/>
          <p:nvPr/>
        </p:nvSpPr>
        <p:spPr>
          <a:xfrm>
            <a:off x="661231" y="3502599"/>
            <a:ext cx="16065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xmlns="" id="{F3ED37D3-B017-1AC6-9158-83DA9340499F}"/>
              </a:ext>
            </a:extLst>
          </p:cNvPr>
          <p:cNvGrpSpPr/>
          <p:nvPr/>
        </p:nvGrpSpPr>
        <p:grpSpPr>
          <a:xfrm>
            <a:off x="2580422" y="4279923"/>
            <a:ext cx="2833533" cy="646331"/>
            <a:chOff x="2566815" y="2811720"/>
            <a:chExt cx="2833533" cy="646331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1DB58BE3-FBD6-DF1C-0D88-745365A7FD8A}"/>
                </a:ext>
              </a:extLst>
            </p:cNvPr>
            <p:cNvSpPr txBox="1"/>
            <p:nvPr/>
          </p:nvSpPr>
          <p:spPr>
            <a:xfrm>
              <a:off x="2566815" y="281172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②</a:t>
              </a:r>
              <a:endParaRPr lang="zh-TW" altLang="en-US" sz="3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xmlns="" id="{D2290467-C56A-47FB-C870-C2415AFCE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014" y="2868218"/>
              <a:ext cx="1033334" cy="5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E31606A7-1B48-40B7-3E4F-0576A52D40EB}"/>
              </a:ext>
            </a:extLst>
          </p:cNvPr>
          <p:cNvGrpSpPr/>
          <p:nvPr/>
        </p:nvGrpSpPr>
        <p:grpSpPr>
          <a:xfrm>
            <a:off x="5489478" y="4176935"/>
            <a:ext cx="1896109" cy="590840"/>
            <a:chOff x="5475871" y="2708732"/>
            <a:chExt cx="1896109" cy="590840"/>
          </a:xfrm>
        </p:grpSpPr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xmlns="" id="{E76BD3CF-4429-B5A3-3882-F65F794CB363}"/>
                </a:ext>
              </a:extLst>
            </p:cNvPr>
            <p:cNvSpPr/>
            <p:nvPr/>
          </p:nvSpPr>
          <p:spPr>
            <a:xfrm>
              <a:off x="5475871" y="2708732"/>
              <a:ext cx="1238669" cy="374648"/>
            </a:xfrm>
            <a:custGeom>
              <a:avLst/>
              <a:gdLst>
                <a:gd name="connsiteX0" fmla="*/ 97971 w 97971"/>
                <a:gd name="connsiteY0" fmla="*/ 0 h 163285"/>
                <a:gd name="connsiteX1" fmla="*/ 76200 w 97971"/>
                <a:gd name="connsiteY1" fmla="*/ 54428 h 163285"/>
                <a:gd name="connsiteX2" fmla="*/ 54428 w 97971"/>
                <a:gd name="connsiteY2" fmla="*/ 76200 h 163285"/>
                <a:gd name="connsiteX3" fmla="*/ 0 w 97971"/>
                <a:gd name="connsiteY3" fmla="*/ 163285 h 163285"/>
                <a:gd name="connsiteX0" fmla="*/ 97971 w 97971"/>
                <a:gd name="connsiteY0" fmla="*/ 0 h 163285"/>
                <a:gd name="connsiteX1" fmla="*/ 54428 w 97971"/>
                <a:gd name="connsiteY1" fmla="*/ 76200 h 163285"/>
                <a:gd name="connsiteX2" fmla="*/ 0 w 97971"/>
                <a:gd name="connsiteY2" fmla="*/ 163285 h 163285"/>
                <a:gd name="connsiteX0" fmla="*/ 97971 w 97971"/>
                <a:gd name="connsiteY0" fmla="*/ 0 h 163285"/>
                <a:gd name="connsiteX1" fmla="*/ 0 w 97971"/>
                <a:gd name="connsiteY1" fmla="*/ 163285 h 163285"/>
                <a:gd name="connsiteX0" fmla="*/ 106491 w 106491"/>
                <a:gd name="connsiteY0" fmla="*/ 0 h 238484"/>
                <a:gd name="connsiteX1" fmla="*/ 0 w 106491"/>
                <a:gd name="connsiteY1" fmla="*/ 238484 h 238484"/>
                <a:gd name="connsiteX0" fmla="*/ 106491 w 106491"/>
                <a:gd name="connsiteY0" fmla="*/ 0 h 238484"/>
                <a:gd name="connsiteX1" fmla="*/ 0 w 106491"/>
                <a:gd name="connsiteY1" fmla="*/ 238484 h 238484"/>
                <a:gd name="connsiteX0" fmla="*/ 105639 w 105639"/>
                <a:gd name="connsiteY0" fmla="*/ 0 h 192208"/>
                <a:gd name="connsiteX1" fmla="*/ 0 w 105639"/>
                <a:gd name="connsiteY1" fmla="*/ 192208 h 192208"/>
                <a:gd name="connsiteX0" fmla="*/ 105639 w 105639"/>
                <a:gd name="connsiteY0" fmla="*/ 0 h 192717"/>
                <a:gd name="connsiteX1" fmla="*/ 0 w 105639"/>
                <a:gd name="connsiteY1" fmla="*/ 192208 h 1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39" h="192717">
                  <a:moveTo>
                    <a:pt x="105639" y="0"/>
                  </a:moveTo>
                  <a:cubicBezTo>
                    <a:pt x="94849" y="229894"/>
                    <a:pt x="38053" y="187912"/>
                    <a:pt x="0" y="1922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語音泡泡: 矩形 48">
              <a:extLst>
                <a:ext uri="{FF2B5EF4-FFF2-40B4-BE49-F238E27FC236}">
                  <a16:creationId xmlns:a16="http://schemas.microsoft.com/office/drawing/2014/main" xmlns="" id="{7CBE469B-73F8-CF0F-0989-FA109440CAE3}"/>
                </a:ext>
              </a:extLst>
            </p:cNvPr>
            <p:cNvSpPr/>
            <p:nvPr/>
          </p:nvSpPr>
          <p:spPr>
            <a:xfrm>
              <a:off x="6902037" y="2930240"/>
              <a:ext cx="469943" cy="369332"/>
            </a:xfrm>
            <a:prstGeom prst="wedgeRectCallout">
              <a:avLst>
                <a:gd name="adj1" fmla="val -97693"/>
                <a:gd name="adj2" fmla="val -5146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xmlns="" id="{AE0355AA-B723-D28A-3FD3-1EB3A07481D1}"/>
              </a:ext>
            </a:extLst>
          </p:cNvPr>
          <p:cNvGrpSpPr/>
          <p:nvPr/>
        </p:nvGrpSpPr>
        <p:grpSpPr>
          <a:xfrm>
            <a:off x="2580422" y="3228411"/>
            <a:ext cx="6355104" cy="943963"/>
            <a:chOff x="2566815" y="1760208"/>
            <a:chExt cx="6355104" cy="943963"/>
          </a:xfrm>
        </p:grpSpPr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xmlns="" id="{AD9B77AB-2338-D5B0-CAB2-85FE015A56F2}"/>
                </a:ext>
              </a:extLst>
            </p:cNvPr>
            <p:cNvSpPr txBox="1"/>
            <p:nvPr/>
          </p:nvSpPr>
          <p:spPr>
            <a:xfrm>
              <a:off x="2566815" y="205784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xmlns="" id="{F6E04078-2ABA-02CC-2492-CE01E27B777E}"/>
                </a:ext>
              </a:extLst>
            </p:cNvPr>
            <p:cNvGrpSpPr/>
            <p:nvPr/>
          </p:nvGrpSpPr>
          <p:grpSpPr>
            <a:xfrm>
              <a:off x="5735364" y="1760208"/>
              <a:ext cx="3186555" cy="943963"/>
              <a:chOff x="5735364" y="1760208"/>
              <a:chExt cx="3186555" cy="943963"/>
            </a:xfrm>
          </p:grpSpPr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xmlns="" id="{935FC760-2E19-0F45-948E-147AF6EED4A2}"/>
                  </a:ext>
                </a:extLst>
              </p:cNvPr>
              <p:cNvGrpSpPr/>
              <p:nvPr/>
            </p:nvGrpSpPr>
            <p:grpSpPr>
              <a:xfrm>
                <a:off x="5735364" y="2034396"/>
                <a:ext cx="2686087" cy="669775"/>
                <a:chOff x="5735364" y="2034396"/>
                <a:chExt cx="2686087" cy="669775"/>
              </a:xfrm>
            </p:grpSpPr>
            <p:pic>
              <p:nvPicPr>
                <p:cNvPr id="57" name="Picture 2">
                  <a:extLst>
                    <a:ext uri="{FF2B5EF4-FFF2-40B4-BE49-F238E27FC236}">
                      <a16:creationId xmlns:a16="http://schemas.microsoft.com/office/drawing/2014/main" xmlns="" id="{BE491CD3-0DC4-1E3B-9C81-20CA8845A4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5364" y="2085971"/>
                  <a:ext cx="1033334" cy="533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4">
                  <a:extLst>
                    <a:ext uri="{FF2B5EF4-FFF2-40B4-BE49-F238E27FC236}">
                      <a16:creationId xmlns:a16="http://schemas.microsoft.com/office/drawing/2014/main" xmlns="" id="{27C1F57A-7347-7D91-C407-CB6A642261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3832" y="2085971"/>
                  <a:ext cx="647619" cy="5285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xmlns="" id="{28C75553-082B-99FD-4862-4F64276D5110}"/>
                    </a:ext>
                  </a:extLst>
                </p:cNvPr>
                <p:cNvSpPr txBox="1"/>
                <p:nvPr/>
              </p:nvSpPr>
              <p:spPr>
                <a:xfrm>
                  <a:off x="6999877" y="2034396"/>
                  <a:ext cx="5245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+</a:t>
                  </a:r>
                  <a:endParaRPr lang="zh-TW" altLang="en-US" sz="36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60" name="直線接點 59">
                  <a:extLst>
                    <a:ext uri="{FF2B5EF4-FFF2-40B4-BE49-F238E27FC236}">
                      <a16:creationId xmlns:a16="http://schemas.microsoft.com/office/drawing/2014/main" xmlns="" id="{84655D20-DB78-DFEB-63D9-6D3C6B5B79AA}"/>
                    </a:ext>
                  </a:extLst>
                </p:cNvPr>
                <p:cNvCxnSpPr/>
                <p:nvPr/>
              </p:nvCxnSpPr>
              <p:spPr>
                <a:xfrm>
                  <a:off x="5735364" y="2704171"/>
                  <a:ext cx="26860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群組 53">
                <a:extLst>
                  <a:ext uri="{FF2B5EF4-FFF2-40B4-BE49-F238E27FC236}">
                    <a16:creationId xmlns:a16="http://schemas.microsoft.com/office/drawing/2014/main" xmlns="" id="{1D2B6853-F105-77B2-E7B8-B2BD59435379}"/>
                  </a:ext>
                </a:extLst>
              </p:cNvPr>
              <p:cNvGrpSpPr/>
              <p:nvPr/>
            </p:nvGrpSpPr>
            <p:grpSpPr>
              <a:xfrm>
                <a:off x="6743329" y="1760208"/>
                <a:ext cx="2178590" cy="369332"/>
                <a:chOff x="6743329" y="1760208"/>
                <a:chExt cx="2178590" cy="369332"/>
              </a:xfrm>
            </p:grpSpPr>
            <p:sp>
              <p:nvSpPr>
                <p:cNvPr id="55" name="語音泡泡: 矩形 54">
                  <a:extLst>
                    <a:ext uri="{FF2B5EF4-FFF2-40B4-BE49-F238E27FC236}">
                      <a16:creationId xmlns:a16="http://schemas.microsoft.com/office/drawing/2014/main" xmlns="" id="{6292359A-4C0D-2EDE-CAD0-5A9908F32D5A}"/>
                    </a:ext>
                  </a:extLst>
                </p:cNvPr>
                <p:cNvSpPr/>
                <p:nvPr/>
              </p:nvSpPr>
              <p:spPr>
                <a:xfrm>
                  <a:off x="6743329" y="1760208"/>
                  <a:ext cx="518799" cy="369332"/>
                </a:xfrm>
                <a:prstGeom prst="wedgeRectCallout">
                  <a:avLst>
                    <a:gd name="adj1" fmla="val -83629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6" name="語音泡泡: 矩形 55">
                  <a:extLst>
                    <a:ext uri="{FF2B5EF4-FFF2-40B4-BE49-F238E27FC236}">
                      <a16:creationId xmlns:a16="http://schemas.microsoft.com/office/drawing/2014/main" xmlns="" id="{87B6D543-36BD-BAB7-E8A7-FA2DB8BAA972}"/>
                    </a:ext>
                  </a:extLst>
                </p:cNvPr>
                <p:cNvSpPr/>
                <p:nvPr/>
              </p:nvSpPr>
              <p:spPr>
                <a:xfrm>
                  <a:off x="8403120" y="1760208"/>
                  <a:ext cx="518799" cy="369332"/>
                </a:xfrm>
                <a:prstGeom prst="wedgeRectCallout">
                  <a:avLst>
                    <a:gd name="adj1" fmla="val -75236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21521" name="文字方塊 21520">
            <a:extLst>
              <a:ext uri="{FF2B5EF4-FFF2-40B4-BE49-F238E27FC236}">
                <a16:creationId xmlns:a16="http://schemas.microsoft.com/office/drawing/2014/main" xmlns="" id="{557C4C94-8BDC-C289-631C-601FACE3161F}"/>
              </a:ext>
            </a:extLst>
          </p:cNvPr>
          <p:cNvSpPr txBox="1"/>
          <p:nvPr/>
        </p:nvSpPr>
        <p:spPr>
          <a:xfrm>
            <a:off x="647624" y="5169168"/>
            <a:ext cx="16065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22" name="群組 21521">
            <a:extLst>
              <a:ext uri="{FF2B5EF4-FFF2-40B4-BE49-F238E27FC236}">
                <a16:creationId xmlns:a16="http://schemas.microsoft.com/office/drawing/2014/main" xmlns="" id="{608CD29A-B112-F63A-BF09-405D534A9C67}"/>
              </a:ext>
            </a:extLst>
          </p:cNvPr>
          <p:cNvGrpSpPr/>
          <p:nvPr/>
        </p:nvGrpSpPr>
        <p:grpSpPr>
          <a:xfrm>
            <a:off x="2566815" y="5946492"/>
            <a:ext cx="2833533" cy="646331"/>
            <a:chOff x="2566815" y="2811720"/>
            <a:chExt cx="2833533" cy="646331"/>
          </a:xfrm>
        </p:grpSpPr>
        <p:sp>
          <p:nvSpPr>
            <p:cNvPr id="21523" name="文字方塊 21522">
              <a:extLst>
                <a:ext uri="{FF2B5EF4-FFF2-40B4-BE49-F238E27FC236}">
                  <a16:creationId xmlns:a16="http://schemas.microsoft.com/office/drawing/2014/main" xmlns="" id="{84926A9B-2624-CE64-7BE5-BBE02923FBD2}"/>
                </a:ext>
              </a:extLst>
            </p:cNvPr>
            <p:cNvSpPr txBox="1"/>
            <p:nvPr/>
          </p:nvSpPr>
          <p:spPr>
            <a:xfrm>
              <a:off x="2566815" y="281172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②</a:t>
              </a:r>
              <a:endParaRPr lang="zh-TW" altLang="en-US" sz="3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524" name="Picture 2">
              <a:extLst>
                <a:ext uri="{FF2B5EF4-FFF2-40B4-BE49-F238E27FC236}">
                  <a16:creationId xmlns:a16="http://schemas.microsoft.com/office/drawing/2014/main" xmlns="" id="{D5D58445-5CA5-FEF4-7FBC-EFDA6D0D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014" y="2868218"/>
              <a:ext cx="1033334" cy="5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25" name="群組 21524">
            <a:extLst>
              <a:ext uri="{FF2B5EF4-FFF2-40B4-BE49-F238E27FC236}">
                <a16:creationId xmlns:a16="http://schemas.microsoft.com/office/drawing/2014/main" xmlns="" id="{A6AA164D-C2BA-54C3-6CDE-15531E206515}"/>
              </a:ext>
            </a:extLst>
          </p:cNvPr>
          <p:cNvGrpSpPr/>
          <p:nvPr/>
        </p:nvGrpSpPr>
        <p:grpSpPr>
          <a:xfrm>
            <a:off x="5475871" y="5843504"/>
            <a:ext cx="1896109" cy="590840"/>
            <a:chOff x="5475871" y="2708732"/>
            <a:chExt cx="1896109" cy="590840"/>
          </a:xfrm>
        </p:grpSpPr>
        <p:sp>
          <p:nvSpPr>
            <p:cNvPr id="21526" name="手繪多邊形: 圖案 21525">
              <a:extLst>
                <a:ext uri="{FF2B5EF4-FFF2-40B4-BE49-F238E27FC236}">
                  <a16:creationId xmlns:a16="http://schemas.microsoft.com/office/drawing/2014/main" xmlns="" id="{7AAFCD02-B069-FB2F-4139-41077088CE89}"/>
                </a:ext>
              </a:extLst>
            </p:cNvPr>
            <p:cNvSpPr/>
            <p:nvPr/>
          </p:nvSpPr>
          <p:spPr>
            <a:xfrm>
              <a:off x="5475871" y="2708732"/>
              <a:ext cx="1238669" cy="374648"/>
            </a:xfrm>
            <a:custGeom>
              <a:avLst/>
              <a:gdLst>
                <a:gd name="connsiteX0" fmla="*/ 97971 w 97971"/>
                <a:gd name="connsiteY0" fmla="*/ 0 h 163285"/>
                <a:gd name="connsiteX1" fmla="*/ 76200 w 97971"/>
                <a:gd name="connsiteY1" fmla="*/ 54428 h 163285"/>
                <a:gd name="connsiteX2" fmla="*/ 54428 w 97971"/>
                <a:gd name="connsiteY2" fmla="*/ 76200 h 163285"/>
                <a:gd name="connsiteX3" fmla="*/ 0 w 97971"/>
                <a:gd name="connsiteY3" fmla="*/ 163285 h 163285"/>
                <a:gd name="connsiteX0" fmla="*/ 97971 w 97971"/>
                <a:gd name="connsiteY0" fmla="*/ 0 h 163285"/>
                <a:gd name="connsiteX1" fmla="*/ 54428 w 97971"/>
                <a:gd name="connsiteY1" fmla="*/ 76200 h 163285"/>
                <a:gd name="connsiteX2" fmla="*/ 0 w 97971"/>
                <a:gd name="connsiteY2" fmla="*/ 163285 h 163285"/>
                <a:gd name="connsiteX0" fmla="*/ 97971 w 97971"/>
                <a:gd name="connsiteY0" fmla="*/ 0 h 163285"/>
                <a:gd name="connsiteX1" fmla="*/ 0 w 97971"/>
                <a:gd name="connsiteY1" fmla="*/ 163285 h 163285"/>
                <a:gd name="connsiteX0" fmla="*/ 106491 w 106491"/>
                <a:gd name="connsiteY0" fmla="*/ 0 h 238484"/>
                <a:gd name="connsiteX1" fmla="*/ 0 w 106491"/>
                <a:gd name="connsiteY1" fmla="*/ 238484 h 238484"/>
                <a:gd name="connsiteX0" fmla="*/ 106491 w 106491"/>
                <a:gd name="connsiteY0" fmla="*/ 0 h 238484"/>
                <a:gd name="connsiteX1" fmla="*/ 0 w 106491"/>
                <a:gd name="connsiteY1" fmla="*/ 238484 h 238484"/>
                <a:gd name="connsiteX0" fmla="*/ 105639 w 105639"/>
                <a:gd name="connsiteY0" fmla="*/ 0 h 192208"/>
                <a:gd name="connsiteX1" fmla="*/ 0 w 105639"/>
                <a:gd name="connsiteY1" fmla="*/ 192208 h 192208"/>
                <a:gd name="connsiteX0" fmla="*/ 105639 w 105639"/>
                <a:gd name="connsiteY0" fmla="*/ 0 h 192717"/>
                <a:gd name="connsiteX1" fmla="*/ 0 w 105639"/>
                <a:gd name="connsiteY1" fmla="*/ 192208 h 1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39" h="192717">
                  <a:moveTo>
                    <a:pt x="105639" y="0"/>
                  </a:moveTo>
                  <a:cubicBezTo>
                    <a:pt x="94849" y="229894"/>
                    <a:pt x="38053" y="187912"/>
                    <a:pt x="0" y="1922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527" name="語音泡泡: 矩形 21526">
              <a:extLst>
                <a:ext uri="{FF2B5EF4-FFF2-40B4-BE49-F238E27FC236}">
                  <a16:creationId xmlns:a16="http://schemas.microsoft.com/office/drawing/2014/main" xmlns="" id="{2922D321-9A8F-8DB9-3CE4-2C98B42A2B37}"/>
                </a:ext>
              </a:extLst>
            </p:cNvPr>
            <p:cNvSpPr/>
            <p:nvPr/>
          </p:nvSpPr>
          <p:spPr>
            <a:xfrm>
              <a:off x="6902037" y="2930240"/>
              <a:ext cx="469943" cy="369332"/>
            </a:xfrm>
            <a:prstGeom prst="wedgeRectCallout">
              <a:avLst>
                <a:gd name="adj1" fmla="val -97693"/>
                <a:gd name="adj2" fmla="val -5146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528" name="群組 21527">
            <a:extLst>
              <a:ext uri="{FF2B5EF4-FFF2-40B4-BE49-F238E27FC236}">
                <a16:creationId xmlns:a16="http://schemas.microsoft.com/office/drawing/2014/main" xmlns="" id="{6CE1972B-519C-35E2-7AB5-67450B83A7E8}"/>
              </a:ext>
            </a:extLst>
          </p:cNvPr>
          <p:cNvGrpSpPr/>
          <p:nvPr/>
        </p:nvGrpSpPr>
        <p:grpSpPr>
          <a:xfrm>
            <a:off x="2566815" y="4894980"/>
            <a:ext cx="6355104" cy="943963"/>
            <a:chOff x="2566815" y="1760208"/>
            <a:chExt cx="6355104" cy="943963"/>
          </a:xfrm>
        </p:grpSpPr>
        <p:sp>
          <p:nvSpPr>
            <p:cNvPr id="21529" name="文字方塊 21528">
              <a:extLst>
                <a:ext uri="{FF2B5EF4-FFF2-40B4-BE49-F238E27FC236}">
                  <a16:creationId xmlns:a16="http://schemas.microsoft.com/office/drawing/2014/main" xmlns="" id="{E1E9C22A-DE38-2621-A779-B652BB01DCC7}"/>
                </a:ext>
              </a:extLst>
            </p:cNvPr>
            <p:cNvSpPr txBox="1"/>
            <p:nvPr/>
          </p:nvSpPr>
          <p:spPr>
            <a:xfrm>
              <a:off x="2566815" y="205784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530" name="群組 21529">
              <a:extLst>
                <a:ext uri="{FF2B5EF4-FFF2-40B4-BE49-F238E27FC236}">
                  <a16:creationId xmlns:a16="http://schemas.microsoft.com/office/drawing/2014/main" xmlns="" id="{940F73D9-C840-E68E-9066-55D1BCDD4618}"/>
                </a:ext>
              </a:extLst>
            </p:cNvPr>
            <p:cNvGrpSpPr/>
            <p:nvPr/>
          </p:nvGrpSpPr>
          <p:grpSpPr>
            <a:xfrm>
              <a:off x="5735364" y="1760208"/>
              <a:ext cx="3186555" cy="943963"/>
              <a:chOff x="5735364" y="1760208"/>
              <a:chExt cx="3186555" cy="943963"/>
            </a:xfrm>
          </p:grpSpPr>
          <p:grpSp>
            <p:nvGrpSpPr>
              <p:cNvPr id="21531" name="群組 21530">
                <a:extLst>
                  <a:ext uri="{FF2B5EF4-FFF2-40B4-BE49-F238E27FC236}">
                    <a16:creationId xmlns:a16="http://schemas.microsoft.com/office/drawing/2014/main" xmlns="" id="{8A0A1BBE-5C23-0338-2F00-1720B79A2844}"/>
                  </a:ext>
                </a:extLst>
              </p:cNvPr>
              <p:cNvGrpSpPr/>
              <p:nvPr/>
            </p:nvGrpSpPr>
            <p:grpSpPr>
              <a:xfrm>
                <a:off x="5735364" y="2034396"/>
                <a:ext cx="2686087" cy="669775"/>
                <a:chOff x="5735364" y="2034396"/>
                <a:chExt cx="2686087" cy="669775"/>
              </a:xfrm>
            </p:grpSpPr>
            <p:pic>
              <p:nvPicPr>
                <p:cNvPr id="21535" name="Picture 2">
                  <a:extLst>
                    <a:ext uri="{FF2B5EF4-FFF2-40B4-BE49-F238E27FC236}">
                      <a16:creationId xmlns:a16="http://schemas.microsoft.com/office/drawing/2014/main" xmlns="" id="{25351AD5-0009-158D-CE57-992328B4C1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5364" y="2085971"/>
                  <a:ext cx="1033334" cy="533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536" name="Picture 4">
                  <a:extLst>
                    <a:ext uri="{FF2B5EF4-FFF2-40B4-BE49-F238E27FC236}">
                      <a16:creationId xmlns:a16="http://schemas.microsoft.com/office/drawing/2014/main" xmlns="" id="{00E2B06D-780D-E1B8-5182-CBAB43EFCD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3832" y="2085971"/>
                  <a:ext cx="647619" cy="5285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537" name="文字方塊 21536">
                  <a:extLst>
                    <a:ext uri="{FF2B5EF4-FFF2-40B4-BE49-F238E27FC236}">
                      <a16:creationId xmlns:a16="http://schemas.microsoft.com/office/drawing/2014/main" xmlns="" id="{20F094C2-A5B7-F75C-2B63-1ABDA9BF2378}"/>
                    </a:ext>
                  </a:extLst>
                </p:cNvPr>
                <p:cNvSpPr txBox="1"/>
                <p:nvPr/>
              </p:nvSpPr>
              <p:spPr>
                <a:xfrm>
                  <a:off x="6999877" y="2034396"/>
                  <a:ext cx="5245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+</a:t>
                  </a:r>
                  <a:endParaRPr lang="zh-TW" altLang="en-US" sz="36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1538" name="直線接點 21537">
                  <a:extLst>
                    <a:ext uri="{FF2B5EF4-FFF2-40B4-BE49-F238E27FC236}">
                      <a16:creationId xmlns:a16="http://schemas.microsoft.com/office/drawing/2014/main" xmlns="" id="{F7D4210A-382E-118E-229A-132DC1F28885}"/>
                    </a:ext>
                  </a:extLst>
                </p:cNvPr>
                <p:cNvCxnSpPr/>
                <p:nvPr/>
              </p:nvCxnSpPr>
              <p:spPr>
                <a:xfrm>
                  <a:off x="5735364" y="2704171"/>
                  <a:ext cx="26860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32" name="群組 21531">
                <a:extLst>
                  <a:ext uri="{FF2B5EF4-FFF2-40B4-BE49-F238E27FC236}">
                    <a16:creationId xmlns:a16="http://schemas.microsoft.com/office/drawing/2014/main" xmlns="" id="{0630E258-5BFF-EE14-9090-1DE0623C6046}"/>
                  </a:ext>
                </a:extLst>
              </p:cNvPr>
              <p:cNvGrpSpPr/>
              <p:nvPr/>
            </p:nvGrpSpPr>
            <p:grpSpPr>
              <a:xfrm>
                <a:off x="6743329" y="1760208"/>
                <a:ext cx="2178590" cy="369332"/>
                <a:chOff x="6743329" y="1760208"/>
                <a:chExt cx="2178590" cy="369332"/>
              </a:xfrm>
            </p:grpSpPr>
            <p:sp>
              <p:nvSpPr>
                <p:cNvPr id="21533" name="語音泡泡: 矩形 21532">
                  <a:extLst>
                    <a:ext uri="{FF2B5EF4-FFF2-40B4-BE49-F238E27FC236}">
                      <a16:creationId xmlns:a16="http://schemas.microsoft.com/office/drawing/2014/main" xmlns="" id="{0C88CCAB-9A12-FD1E-4F8C-4480A26AEAED}"/>
                    </a:ext>
                  </a:extLst>
                </p:cNvPr>
                <p:cNvSpPr/>
                <p:nvPr/>
              </p:nvSpPr>
              <p:spPr>
                <a:xfrm>
                  <a:off x="6743329" y="1760208"/>
                  <a:ext cx="518799" cy="369332"/>
                </a:xfrm>
                <a:prstGeom prst="wedgeRectCallout">
                  <a:avLst>
                    <a:gd name="adj1" fmla="val -83629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1534" name="語音泡泡: 矩形 21533">
                  <a:extLst>
                    <a:ext uri="{FF2B5EF4-FFF2-40B4-BE49-F238E27FC236}">
                      <a16:creationId xmlns:a16="http://schemas.microsoft.com/office/drawing/2014/main" xmlns="" id="{DD983083-2323-03B0-15FF-50764F8A7CFD}"/>
                    </a:ext>
                  </a:extLst>
                </p:cNvPr>
                <p:cNvSpPr/>
                <p:nvPr/>
              </p:nvSpPr>
              <p:spPr>
                <a:xfrm>
                  <a:off x="8403120" y="1760208"/>
                  <a:ext cx="518799" cy="369332"/>
                </a:xfrm>
                <a:prstGeom prst="wedgeRectCallout">
                  <a:avLst>
                    <a:gd name="adj1" fmla="val -75236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89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BF46DB-692E-351D-2279-AAF2B8A77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F3C156F0-4607-9409-6E2D-E8FEF25E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697852"/>
          </a:xfrm>
        </p:spPr>
        <p:txBody>
          <a:bodyPr/>
          <a:lstStyle/>
          <a:p>
            <a:pPr marL="114295" indent="0">
              <a:lnSpc>
                <a:spcPct val="120000"/>
              </a:lnSpc>
              <a:buNone/>
            </a:pPr>
            <a:r>
              <a:rPr lang="zh-TW" altLang="en-US" dirty="0"/>
              <a:t>請開啟新檔案撰寫程式，讓小貓咪說出：</a:t>
            </a:r>
            <a:endParaRPr lang="en-US" altLang="zh-TW" dirty="0"/>
          </a:p>
          <a:p>
            <a:pPr marL="114295" indent="0">
              <a:lnSpc>
                <a:spcPct val="120000"/>
              </a:lnSpc>
              <a:buNone/>
            </a:pPr>
            <a:r>
              <a:rPr lang="en-US" altLang="zh-TW" dirty="0"/>
              <a:t>1. </a:t>
            </a:r>
            <a:r>
              <a:rPr lang="zh-TW" altLang="en-US" dirty="0"/>
              <a:t>「</a:t>
            </a:r>
            <a:r>
              <a:rPr lang="en-US" altLang="zh-TW" dirty="0"/>
              <a:t>1 </a:t>
            </a:r>
            <a:r>
              <a:rPr lang="zh-TW" altLang="en-US" dirty="0"/>
              <a:t>＋ </a:t>
            </a:r>
            <a:r>
              <a:rPr lang="en-US" altLang="zh-TW" dirty="0"/>
              <a:t>2 </a:t>
            </a:r>
            <a:r>
              <a:rPr lang="zh-TW" altLang="en-US" dirty="0"/>
              <a:t>＋ </a:t>
            </a:r>
            <a:r>
              <a:rPr lang="en-US" altLang="zh-TW" dirty="0"/>
              <a:t>3 </a:t>
            </a:r>
            <a:r>
              <a:rPr lang="zh-TW" altLang="en-US" dirty="0"/>
              <a:t>＋</a:t>
            </a:r>
            <a:r>
              <a:rPr lang="en-US" altLang="zh-TW" dirty="0"/>
              <a:t>……</a:t>
            </a:r>
            <a:r>
              <a:rPr lang="zh-TW" altLang="en-US" dirty="0"/>
              <a:t>＋ </a:t>
            </a:r>
            <a:r>
              <a:rPr lang="en-US" altLang="zh-TW" dirty="0"/>
              <a:t>99 </a:t>
            </a:r>
            <a:r>
              <a:rPr lang="zh-TW" altLang="en-US" dirty="0"/>
              <a:t>＋ </a:t>
            </a:r>
            <a:r>
              <a:rPr lang="en-US" altLang="zh-TW" dirty="0"/>
              <a:t>100</a:t>
            </a:r>
            <a:r>
              <a:rPr lang="zh-TW" altLang="en-US" dirty="0"/>
              <a:t>」的值為何？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922FAAFF-117B-56D4-B50F-DEED91021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66E9206A-2439-5323-0550-520664CF4DD6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68</a:t>
            </a:r>
          </a:p>
          <a:p>
            <a:endParaRPr lang="zh-HK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2E3AD3F0-CB10-E6B2-6324-DD2F87E040F5}"/>
              </a:ext>
            </a:extLst>
          </p:cNvPr>
          <p:cNvGrpSpPr/>
          <p:nvPr/>
        </p:nvGrpSpPr>
        <p:grpSpPr>
          <a:xfrm>
            <a:off x="262558" y="2421682"/>
            <a:ext cx="7128792" cy="3004605"/>
            <a:chOff x="262558" y="3089485"/>
            <a:chExt cx="7128792" cy="3004605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70ECF689-63E0-E15F-2507-4310C16C64C8}"/>
                </a:ext>
              </a:extLst>
            </p:cNvPr>
            <p:cNvSpPr txBox="1"/>
            <p:nvPr/>
          </p:nvSpPr>
          <p:spPr>
            <a:xfrm>
              <a:off x="838622" y="3089485"/>
              <a:ext cx="6552728" cy="3004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由於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共有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個數字，因此將重複次數設定為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，每次計算前先將變數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，再執行計算公式：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sum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sum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。並在迴圈結束後讓貓咪說出變數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sum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的最終值。</a:t>
              </a:r>
              <a:endParaRPr lang="zh-TW" altLang="en-US" sz="3200" dirty="0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xmlns="" id="{4AF8A745-362C-0B09-B2A8-9C2724136E38}"/>
                </a:ext>
              </a:extLst>
            </p:cNvPr>
            <p:cNvSpPr/>
            <p:nvPr/>
          </p:nvSpPr>
          <p:spPr>
            <a:xfrm>
              <a:off x="262558" y="3089485"/>
              <a:ext cx="573568" cy="60757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2C9AB9F-D196-781B-01FE-F095B9A9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17" y="2313622"/>
            <a:ext cx="4721862" cy="42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50A6F7-9310-1033-2CD2-44EB0874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DFA6844-A1C5-18DE-EC4F-0693996B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697852"/>
          </a:xfrm>
        </p:spPr>
        <p:txBody>
          <a:bodyPr/>
          <a:lstStyle/>
          <a:p>
            <a:pPr marL="114295" indent="0">
              <a:lnSpc>
                <a:spcPct val="120000"/>
              </a:lnSpc>
              <a:buNone/>
            </a:pPr>
            <a:r>
              <a:rPr lang="zh-TW" altLang="en-US" dirty="0"/>
              <a:t>請開啟新檔案撰寫程式，讓小貓咪說出：</a:t>
            </a:r>
            <a:endParaRPr lang="en-US" altLang="zh-TW" dirty="0"/>
          </a:p>
          <a:p>
            <a:pPr marL="114295" indent="0">
              <a:lnSpc>
                <a:spcPct val="120000"/>
              </a:lnSpc>
              <a:buNone/>
            </a:pPr>
            <a:r>
              <a:rPr lang="en-US" altLang="zh-TW" dirty="0"/>
              <a:t>2. </a:t>
            </a:r>
            <a:r>
              <a:rPr lang="zh-TW" altLang="en-US" dirty="0"/>
              <a:t>「</a:t>
            </a:r>
            <a:r>
              <a:rPr lang="en-US" altLang="zh-TW" dirty="0"/>
              <a:t>2 </a:t>
            </a:r>
            <a:r>
              <a:rPr lang="zh-TW" altLang="en-US" dirty="0"/>
              <a:t>＋ </a:t>
            </a:r>
            <a:r>
              <a:rPr lang="en-US" altLang="zh-TW" dirty="0"/>
              <a:t>4 </a:t>
            </a:r>
            <a:r>
              <a:rPr lang="zh-TW" altLang="en-US" dirty="0"/>
              <a:t>＋ </a:t>
            </a:r>
            <a:r>
              <a:rPr lang="en-US" altLang="zh-TW" dirty="0"/>
              <a:t>6 </a:t>
            </a:r>
            <a:r>
              <a:rPr lang="zh-TW" altLang="en-US" dirty="0"/>
              <a:t>＋</a:t>
            </a:r>
            <a:r>
              <a:rPr lang="en-US" altLang="zh-TW" dirty="0"/>
              <a:t>……</a:t>
            </a:r>
            <a:r>
              <a:rPr lang="zh-TW" altLang="en-US" dirty="0"/>
              <a:t>＋ </a:t>
            </a:r>
            <a:r>
              <a:rPr lang="en-US" altLang="zh-TW" dirty="0"/>
              <a:t>98 </a:t>
            </a:r>
            <a:r>
              <a:rPr lang="zh-TW" altLang="en-US" dirty="0"/>
              <a:t>＋ </a:t>
            </a:r>
            <a:r>
              <a:rPr lang="en-US" altLang="zh-TW" dirty="0"/>
              <a:t>100</a:t>
            </a:r>
            <a:r>
              <a:rPr lang="zh-TW" altLang="en-US" dirty="0"/>
              <a:t>」的值為何？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EE5DEA10-2A3F-9EC8-DEE2-D01DB33D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AA73966-27E4-2E96-5B5F-33D9E85F0440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68</a:t>
            </a:r>
          </a:p>
          <a:p>
            <a:endParaRPr lang="zh-HK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18EB507D-0625-AA42-7A48-6864A58F46C4}"/>
              </a:ext>
            </a:extLst>
          </p:cNvPr>
          <p:cNvGrpSpPr/>
          <p:nvPr/>
        </p:nvGrpSpPr>
        <p:grpSpPr>
          <a:xfrm>
            <a:off x="262558" y="2421682"/>
            <a:ext cx="7128792" cy="3004605"/>
            <a:chOff x="262558" y="3089485"/>
            <a:chExt cx="7128792" cy="3004605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9B0D4538-2953-0B05-942F-987EB40BD928}"/>
                </a:ext>
              </a:extLst>
            </p:cNvPr>
            <p:cNvSpPr txBox="1"/>
            <p:nvPr/>
          </p:nvSpPr>
          <p:spPr>
            <a:xfrm>
              <a:off x="838622" y="3089485"/>
              <a:ext cx="6552728" cy="3004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在「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＋⋯⋯＋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98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」中由於每個數字之間的差為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，可得知共有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個數字（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100/2=50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），因此將重複次數改為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，每次變數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增加的值改為</a:t>
              </a: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3200" dirty="0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xmlns="" id="{57ED030A-B2C9-44C4-371C-A5FC3CFC4963}"/>
                </a:ext>
              </a:extLst>
            </p:cNvPr>
            <p:cNvSpPr/>
            <p:nvPr/>
          </p:nvSpPr>
          <p:spPr>
            <a:xfrm>
              <a:off x="262558" y="3089485"/>
              <a:ext cx="573568" cy="60757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E33D821-6EAF-D50E-DBF1-9AB8CAD1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63" y="2316514"/>
            <a:ext cx="4718674" cy="42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C6AD79-DFF4-DF84-8C6C-D1921C51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F8F25250-9DBC-69B4-E420-407B741C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1912879"/>
            <a:ext cx="10210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93102771-563D-D206-5BF8-38A49A37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1020763" indent="-571500"/>
            <a:r>
              <a:rPr lang="zh-TW" altLang="en-US" dirty="0"/>
              <a:t>計算「清單資料的總和」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BB74A75-42EB-A507-9714-D6F4C7349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C672D336-C25F-A8F0-54F2-D6B486A2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計算總和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198870D-420D-D21D-869B-5526AA746AB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6FE77360-C9BA-6BF2-A0E5-39FAD7F27D55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69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335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CB08FB-B701-7DB4-1587-BBE811424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8D01D659-5D39-7D19-0089-F89619500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1020763" indent="-571500"/>
            <a:r>
              <a:rPr lang="zh-TW" altLang="en-US" dirty="0"/>
              <a:t>計算「清單資料的總和」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C915EEB-09DB-53DD-F701-A2C90FB3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691E41C4-EB3B-8E35-C1D9-546628CB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計算總和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DDFA7D91-6529-0B4D-A487-F956FECF1F8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061D65ED-FE40-DFA6-58CE-D6E0617B3307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69</a:t>
            </a:r>
          </a:p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FAC8C9F-815A-FD54-EE99-82707C48AAC1}"/>
              </a:ext>
            </a:extLst>
          </p:cNvPr>
          <p:cNvSpPr txBox="1"/>
          <p:nvPr/>
        </p:nvSpPr>
        <p:spPr>
          <a:xfrm>
            <a:off x="647624" y="1828509"/>
            <a:ext cx="16065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12" name="群組 21511">
            <a:extLst>
              <a:ext uri="{FF2B5EF4-FFF2-40B4-BE49-F238E27FC236}">
                <a16:creationId xmlns:a16="http://schemas.microsoft.com/office/drawing/2014/main" xmlns="" id="{5FEED0E3-78B3-06D0-D913-E909F4988C54}"/>
              </a:ext>
            </a:extLst>
          </p:cNvPr>
          <p:cNvGrpSpPr/>
          <p:nvPr/>
        </p:nvGrpSpPr>
        <p:grpSpPr>
          <a:xfrm>
            <a:off x="2566815" y="2502845"/>
            <a:ext cx="4805165" cy="749319"/>
            <a:chOff x="2566815" y="2502845"/>
            <a:chExt cx="4805165" cy="749319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xmlns="" id="{5609E341-DFA7-1A63-CC96-16DB000C2A5D}"/>
                </a:ext>
              </a:extLst>
            </p:cNvPr>
            <p:cNvGrpSpPr/>
            <p:nvPr/>
          </p:nvGrpSpPr>
          <p:grpSpPr>
            <a:xfrm>
              <a:off x="2566815" y="2605833"/>
              <a:ext cx="2833533" cy="646331"/>
              <a:chOff x="2566815" y="2811720"/>
              <a:chExt cx="2833533" cy="646331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xmlns="" id="{4B32BF6E-C502-A0DF-C901-EF3A9761ED7D}"/>
                  </a:ext>
                </a:extLst>
              </p:cNvPr>
              <p:cNvSpPr txBox="1"/>
              <p:nvPr/>
            </p:nvSpPr>
            <p:spPr>
              <a:xfrm>
                <a:off x="2566815" y="2811720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步驟</a:t>
                </a:r>
                <a:r>
                  <a:rPr lang="zh-TW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jf open 粉圓 1.1" panose="020F0500000000000000" pitchFamily="34" charset="-120"/>
                    <a:ea typeface="jf open 粉圓 1.1" panose="020F0500000000000000" pitchFamily="34" charset="-120"/>
                  </a:rPr>
                  <a:t>②</a:t>
                </a:r>
                <a:endPara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xmlns="" id="{B350B3DF-7AAD-6A08-B8DD-D9E29A6BD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014" y="2868218"/>
                <a:ext cx="1033334" cy="533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9E4E156C-B9AB-132F-CEA1-BAFF3ECDD947}"/>
                </a:ext>
              </a:extLst>
            </p:cNvPr>
            <p:cNvGrpSpPr/>
            <p:nvPr/>
          </p:nvGrpSpPr>
          <p:grpSpPr>
            <a:xfrm>
              <a:off x="5475871" y="2502845"/>
              <a:ext cx="1896109" cy="590840"/>
              <a:chOff x="5475871" y="2708732"/>
              <a:chExt cx="1896109" cy="590840"/>
            </a:xfrm>
          </p:grpSpPr>
          <p:sp>
            <p:nvSpPr>
              <p:cNvPr id="17" name="手繪多邊形: 圖案 16">
                <a:extLst>
                  <a:ext uri="{FF2B5EF4-FFF2-40B4-BE49-F238E27FC236}">
                    <a16:creationId xmlns:a16="http://schemas.microsoft.com/office/drawing/2014/main" xmlns="" id="{1DC8F0BE-0F27-BD21-E9EA-9606046FF6C1}"/>
                  </a:ext>
                </a:extLst>
              </p:cNvPr>
              <p:cNvSpPr/>
              <p:nvPr/>
            </p:nvSpPr>
            <p:spPr>
              <a:xfrm>
                <a:off x="5475871" y="2708732"/>
                <a:ext cx="1238669" cy="374648"/>
              </a:xfrm>
              <a:custGeom>
                <a:avLst/>
                <a:gdLst>
                  <a:gd name="connsiteX0" fmla="*/ 97971 w 97971"/>
                  <a:gd name="connsiteY0" fmla="*/ 0 h 163285"/>
                  <a:gd name="connsiteX1" fmla="*/ 76200 w 97971"/>
                  <a:gd name="connsiteY1" fmla="*/ 54428 h 163285"/>
                  <a:gd name="connsiteX2" fmla="*/ 54428 w 97971"/>
                  <a:gd name="connsiteY2" fmla="*/ 76200 h 163285"/>
                  <a:gd name="connsiteX3" fmla="*/ 0 w 97971"/>
                  <a:gd name="connsiteY3" fmla="*/ 163285 h 163285"/>
                  <a:gd name="connsiteX0" fmla="*/ 97971 w 97971"/>
                  <a:gd name="connsiteY0" fmla="*/ 0 h 163285"/>
                  <a:gd name="connsiteX1" fmla="*/ 54428 w 97971"/>
                  <a:gd name="connsiteY1" fmla="*/ 76200 h 163285"/>
                  <a:gd name="connsiteX2" fmla="*/ 0 w 97971"/>
                  <a:gd name="connsiteY2" fmla="*/ 163285 h 163285"/>
                  <a:gd name="connsiteX0" fmla="*/ 97971 w 97971"/>
                  <a:gd name="connsiteY0" fmla="*/ 0 h 163285"/>
                  <a:gd name="connsiteX1" fmla="*/ 0 w 97971"/>
                  <a:gd name="connsiteY1" fmla="*/ 163285 h 163285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5639 w 105639"/>
                  <a:gd name="connsiteY0" fmla="*/ 0 h 192208"/>
                  <a:gd name="connsiteX1" fmla="*/ 0 w 105639"/>
                  <a:gd name="connsiteY1" fmla="*/ 192208 h 192208"/>
                  <a:gd name="connsiteX0" fmla="*/ 105639 w 105639"/>
                  <a:gd name="connsiteY0" fmla="*/ 0 h 192717"/>
                  <a:gd name="connsiteX1" fmla="*/ 0 w 105639"/>
                  <a:gd name="connsiteY1" fmla="*/ 192208 h 1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9" h="192717">
                    <a:moveTo>
                      <a:pt x="105639" y="0"/>
                    </a:moveTo>
                    <a:cubicBezTo>
                      <a:pt x="94849" y="229894"/>
                      <a:pt x="38053" y="187912"/>
                      <a:pt x="0" y="19220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語音泡泡: 矩形 17">
                <a:extLst>
                  <a:ext uri="{FF2B5EF4-FFF2-40B4-BE49-F238E27FC236}">
                    <a16:creationId xmlns:a16="http://schemas.microsoft.com/office/drawing/2014/main" xmlns="" id="{A1F507E3-552E-6A06-11CA-F4A4F4F3BCC3}"/>
                  </a:ext>
                </a:extLst>
              </p:cNvPr>
              <p:cNvSpPr/>
              <p:nvPr/>
            </p:nvSpPr>
            <p:spPr>
              <a:xfrm>
                <a:off x="6902037" y="2930240"/>
                <a:ext cx="469943" cy="369332"/>
              </a:xfrm>
              <a:prstGeom prst="wedgeRectCallout">
                <a:avLst>
                  <a:gd name="adj1" fmla="val -97693"/>
                  <a:gd name="adj2" fmla="val -5146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204380E1-1DB2-3BCC-40E1-2E05A73AF71D}"/>
              </a:ext>
            </a:extLst>
          </p:cNvPr>
          <p:cNvSpPr txBox="1"/>
          <p:nvPr/>
        </p:nvSpPr>
        <p:spPr>
          <a:xfrm>
            <a:off x="2566815" y="18519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3600" dirty="0">
                <a:solidFill>
                  <a:srgbClr val="00B050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①</a:t>
            </a:r>
            <a:endParaRPr lang="zh-TW" altLang="en-US" sz="3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B12BE432-1A14-60A5-67C8-A9FA544EC050}"/>
              </a:ext>
            </a:extLst>
          </p:cNvPr>
          <p:cNvSpPr txBox="1"/>
          <p:nvPr/>
        </p:nvSpPr>
        <p:spPr>
          <a:xfrm>
            <a:off x="661231" y="3502599"/>
            <a:ext cx="16065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13" name="群組 21512">
            <a:extLst>
              <a:ext uri="{FF2B5EF4-FFF2-40B4-BE49-F238E27FC236}">
                <a16:creationId xmlns:a16="http://schemas.microsoft.com/office/drawing/2014/main" xmlns="" id="{213CD39F-2408-A81A-7B6C-3B2205FB6209}"/>
              </a:ext>
            </a:extLst>
          </p:cNvPr>
          <p:cNvGrpSpPr/>
          <p:nvPr/>
        </p:nvGrpSpPr>
        <p:grpSpPr>
          <a:xfrm>
            <a:off x="2580422" y="4176935"/>
            <a:ext cx="4805165" cy="749319"/>
            <a:chOff x="2580422" y="4176935"/>
            <a:chExt cx="4805165" cy="749319"/>
          </a:xfrm>
        </p:grpSpPr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xmlns="" id="{7F869DCE-CC9D-B3C4-BC2F-93C0545E165D}"/>
                </a:ext>
              </a:extLst>
            </p:cNvPr>
            <p:cNvGrpSpPr/>
            <p:nvPr/>
          </p:nvGrpSpPr>
          <p:grpSpPr>
            <a:xfrm>
              <a:off x="2580422" y="4279923"/>
              <a:ext cx="2833533" cy="646331"/>
              <a:chOff x="2566815" y="2811720"/>
              <a:chExt cx="2833533" cy="646331"/>
            </a:xfrm>
          </p:grpSpPr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xmlns="" id="{0D06A443-8726-3396-53F8-F8BE3ED29424}"/>
                  </a:ext>
                </a:extLst>
              </p:cNvPr>
              <p:cNvSpPr txBox="1"/>
              <p:nvPr/>
            </p:nvSpPr>
            <p:spPr>
              <a:xfrm>
                <a:off x="2566815" y="2811720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步驟</a:t>
                </a:r>
                <a:r>
                  <a:rPr lang="zh-TW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jf open 粉圓 1.1" panose="020F0500000000000000" pitchFamily="34" charset="-120"/>
                    <a:ea typeface="jf open 粉圓 1.1" panose="020F0500000000000000" pitchFamily="34" charset="-120"/>
                  </a:rPr>
                  <a:t>②</a:t>
                </a:r>
                <a:endPara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xmlns="" id="{3E62E058-60F8-2174-C2B1-33D6D18322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014" y="2868218"/>
                <a:ext cx="1033334" cy="533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xmlns="" id="{74DCB0C9-2B47-508D-962E-E104A7302CC2}"/>
                </a:ext>
              </a:extLst>
            </p:cNvPr>
            <p:cNvGrpSpPr/>
            <p:nvPr/>
          </p:nvGrpSpPr>
          <p:grpSpPr>
            <a:xfrm>
              <a:off x="5489478" y="4176935"/>
              <a:ext cx="1896109" cy="590840"/>
              <a:chOff x="5475871" y="2708732"/>
              <a:chExt cx="1896109" cy="590840"/>
            </a:xfrm>
          </p:grpSpPr>
          <p:sp>
            <p:nvSpPr>
              <p:cNvPr id="48" name="手繪多邊形: 圖案 47">
                <a:extLst>
                  <a:ext uri="{FF2B5EF4-FFF2-40B4-BE49-F238E27FC236}">
                    <a16:creationId xmlns:a16="http://schemas.microsoft.com/office/drawing/2014/main" xmlns="" id="{6D214A5E-0570-9F9F-7CA5-6ABEF616324F}"/>
                  </a:ext>
                </a:extLst>
              </p:cNvPr>
              <p:cNvSpPr/>
              <p:nvPr/>
            </p:nvSpPr>
            <p:spPr>
              <a:xfrm>
                <a:off x="5475871" y="2708732"/>
                <a:ext cx="1238669" cy="374648"/>
              </a:xfrm>
              <a:custGeom>
                <a:avLst/>
                <a:gdLst>
                  <a:gd name="connsiteX0" fmla="*/ 97971 w 97971"/>
                  <a:gd name="connsiteY0" fmla="*/ 0 h 163285"/>
                  <a:gd name="connsiteX1" fmla="*/ 76200 w 97971"/>
                  <a:gd name="connsiteY1" fmla="*/ 54428 h 163285"/>
                  <a:gd name="connsiteX2" fmla="*/ 54428 w 97971"/>
                  <a:gd name="connsiteY2" fmla="*/ 76200 h 163285"/>
                  <a:gd name="connsiteX3" fmla="*/ 0 w 97971"/>
                  <a:gd name="connsiteY3" fmla="*/ 163285 h 163285"/>
                  <a:gd name="connsiteX0" fmla="*/ 97971 w 97971"/>
                  <a:gd name="connsiteY0" fmla="*/ 0 h 163285"/>
                  <a:gd name="connsiteX1" fmla="*/ 54428 w 97971"/>
                  <a:gd name="connsiteY1" fmla="*/ 76200 h 163285"/>
                  <a:gd name="connsiteX2" fmla="*/ 0 w 97971"/>
                  <a:gd name="connsiteY2" fmla="*/ 163285 h 163285"/>
                  <a:gd name="connsiteX0" fmla="*/ 97971 w 97971"/>
                  <a:gd name="connsiteY0" fmla="*/ 0 h 163285"/>
                  <a:gd name="connsiteX1" fmla="*/ 0 w 97971"/>
                  <a:gd name="connsiteY1" fmla="*/ 163285 h 163285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5639 w 105639"/>
                  <a:gd name="connsiteY0" fmla="*/ 0 h 192208"/>
                  <a:gd name="connsiteX1" fmla="*/ 0 w 105639"/>
                  <a:gd name="connsiteY1" fmla="*/ 192208 h 192208"/>
                  <a:gd name="connsiteX0" fmla="*/ 105639 w 105639"/>
                  <a:gd name="connsiteY0" fmla="*/ 0 h 192717"/>
                  <a:gd name="connsiteX1" fmla="*/ 0 w 105639"/>
                  <a:gd name="connsiteY1" fmla="*/ 192208 h 1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9" h="192717">
                    <a:moveTo>
                      <a:pt x="105639" y="0"/>
                    </a:moveTo>
                    <a:cubicBezTo>
                      <a:pt x="94849" y="229894"/>
                      <a:pt x="38053" y="187912"/>
                      <a:pt x="0" y="19220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語音泡泡: 矩形 48">
                <a:extLst>
                  <a:ext uri="{FF2B5EF4-FFF2-40B4-BE49-F238E27FC236}">
                    <a16:creationId xmlns:a16="http://schemas.microsoft.com/office/drawing/2014/main" xmlns="" id="{E4406D3E-CE9A-22D1-BB04-C31A1D3C33D9}"/>
                  </a:ext>
                </a:extLst>
              </p:cNvPr>
              <p:cNvSpPr/>
              <p:nvPr/>
            </p:nvSpPr>
            <p:spPr>
              <a:xfrm>
                <a:off x="6902037" y="2930240"/>
                <a:ext cx="469943" cy="369332"/>
              </a:xfrm>
              <a:prstGeom prst="wedgeRectCallout">
                <a:avLst>
                  <a:gd name="adj1" fmla="val -97693"/>
                  <a:gd name="adj2" fmla="val -5146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45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1521" name="文字方塊 21520">
            <a:extLst>
              <a:ext uri="{FF2B5EF4-FFF2-40B4-BE49-F238E27FC236}">
                <a16:creationId xmlns:a16="http://schemas.microsoft.com/office/drawing/2014/main" xmlns="" id="{58C3628F-EA3A-2D96-A27F-39924965C623}"/>
              </a:ext>
            </a:extLst>
          </p:cNvPr>
          <p:cNvSpPr txBox="1"/>
          <p:nvPr/>
        </p:nvSpPr>
        <p:spPr>
          <a:xfrm>
            <a:off x="647624" y="5169168"/>
            <a:ext cx="16065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14" name="群組 21513">
            <a:extLst>
              <a:ext uri="{FF2B5EF4-FFF2-40B4-BE49-F238E27FC236}">
                <a16:creationId xmlns:a16="http://schemas.microsoft.com/office/drawing/2014/main" xmlns="" id="{8248B5C7-1391-132F-8FDC-E72862116280}"/>
              </a:ext>
            </a:extLst>
          </p:cNvPr>
          <p:cNvGrpSpPr/>
          <p:nvPr/>
        </p:nvGrpSpPr>
        <p:grpSpPr>
          <a:xfrm>
            <a:off x="2566815" y="5843504"/>
            <a:ext cx="4805165" cy="749319"/>
            <a:chOff x="2566815" y="5843504"/>
            <a:chExt cx="4805165" cy="749319"/>
          </a:xfrm>
        </p:grpSpPr>
        <p:grpSp>
          <p:nvGrpSpPr>
            <p:cNvPr id="21522" name="群組 21521">
              <a:extLst>
                <a:ext uri="{FF2B5EF4-FFF2-40B4-BE49-F238E27FC236}">
                  <a16:creationId xmlns:a16="http://schemas.microsoft.com/office/drawing/2014/main" xmlns="" id="{201DEF4F-67E4-FDAF-3AFF-B8F309F28AF2}"/>
                </a:ext>
              </a:extLst>
            </p:cNvPr>
            <p:cNvGrpSpPr/>
            <p:nvPr/>
          </p:nvGrpSpPr>
          <p:grpSpPr>
            <a:xfrm>
              <a:off x="2566815" y="5946492"/>
              <a:ext cx="2833533" cy="646331"/>
              <a:chOff x="2566815" y="2811720"/>
              <a:chExt cx="2833533" cy="646331"/>
            </a:xfrm>
          </p:grpSpPr>
          <p:sp>
            <p:nvSpPr>
              <p:cNvPr id="21523" name="文字方塊 21522">
                <a:extLst>
                  <a:ext uri="{FF2B5EF4-FFF2-40B4-BE49-F238E27FC236}">
                    <a16:creationId xmlns:a16="http://schemas.microsoft.com/office/drawing/2014/main" xmlns="" id="{205D3854-D4E3-7A2B-D83E-9D525CF216ED}"/>
                  </a:ext>
                </a:extLst>
              </p:cNvPr>
              <p:cNvSpPr txBox="1"/>
              <p:nvPr/>
            </p:nvSpPr>
            <p:spPr>
              <a:xfrm>
                <a:off x="2566815" y="2811720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步驟</a:t>
                </a:r>
                <a:r>
                  <a:rPr lang="zh-TW" altLang="en-US" sz="3600" dirty="0">
                    <a:solidFill>
                      <a:schemeClr val="accent6">
                        <a:lumMod val="75000"/>
                      </a:schemeClr>
                    </a:solidFill>
                    <a:latin typeface="jf open 粉圓 1.1" panose="020F0500000000000000" pitchFamily="34" charset="-120"/>
                    <a:ea typeface="jf open 粉圓 1.1" panose="020F0500000000000000" pitchFamily="34" charset="-120"/>
                  </a:rPr>
                  <a:t>②</a:t>
                </a:r>
                <a:endParaRPr lang="zh-TW" altLang="en-US" sz="36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1524" name="Picture 2">
                <a:extLst>
                  <a:ext uri="{FF2B5EF4-FFF2-40B4-BE49-F238E27FC236}">
                    <a16:creationId xmlns:a16="http://schemas.microsoft.com/office/drawing/2014/main" xmlns="" id="{76A09243-3E3B-76BD-B12E-06023872E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014" y="2868218"/>
                <a:ext cx="1033334" cy="533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25" name="群組 21524">
              <a:extLst>
                <a:ext uri="{FF2B5EF4-FFF2-40B4-BE49-F238E27FC236}">
                  <a16:creationId xmlns:a16="http://schemas.microsoft.com/office/drawing/2014/main" xmlns="" id="{7CDB8DD9-D952-E3CC-499D-9E3F3E74AC82}"/>
                </a:ext>
              </a:extLst>
            </p:cNvPr>
            <p:cNvGrpSpPr/>
            <p:nvPr/>
          </p:nvGrpSpPr>
          <p:grpSpPr>
            <a:xfrm>
              <a:off x="5475871" y="5843504"/>
              <a:ext cx="1896109" cy="590840"/>
              <a:chOff x="5475871" y="2708732"/>
              <a:chExt cx="1896109" cy="590840"/>
            </a:xfrm>
          </p:grpSpPr>
          <p:sp>
            <p:nvSpPr>
              <p:cNvPr id="21526" name="手繪多邊形: 圖案 21525">
                <a:extLst>
                  <a:ext uri="{FF2B5EF4-FFF2-40B4-BE49-F238E27FC236}">
                    <a16:creationId xmlns:a16="http://schemas.microsoft.com/office/drawing/2014/main" xmlns="" id="{A58337F5-9A56-A232-133B-962CA0341FFD}"/>
                  </a:ext>
                </a:extLst>
              </p:cNvPr>
              <p:cNvSpPr/>
              <p:nvPr/>
            </p:nvSpPr>
            <p:spPr>
              <a:xfrm>
                <a:off x="5475871" y="2708732"/>
                <a:ext cx="1238669" cy="374648"/>
              </a:xfrm>
              <a:custGeom>
                <a:avLst/>
                <a:gdLst>
                  <a:gd name="connsiteX0" fmla="*/ 97971 w 97971"/>
                  <a:gd name="connsiteY0" fmla="*/ 0 h 163285"/>
                  <a:gd name="connsiteX1" fmla="*/ 76200 w 97971"/>
                  <a:gd name="connsiteY1" fmla="*/ 54428 h 163285"/>
                  <a:gd name="connsiteX2" fmla="*/ 54428 w 97971"/>
                  <a:gd name="connsiteY2" fmla="*/ 76200 h 163285"/>
                  <a:gd name="connsiteX3" fmla="*/ 0 w 97971"/>
                  <a:gd name="connsiteY3" fmla="*/ 163285 h 163285"/>
                  <a:gd name="connsiteX0" fmla="*/ 97971 w 97971"/>
                  <a:gd name="connsiteY0" fmla="*/ 0 h 163285"/>
                  <a:gd name="connsiteX1" fmla="*/ 54428 w 97971"/>
                  <a:gd name="connsiteY1" fmla="*/ 76200 h 163285"/>
                  <a:gd name="connsiteX2" fmla="*/ 0 w 97971"/>
                  <a:gd name="connsiteY2" fmla="*/ 163285 h 163285"/>
                  <a:gd name="connsiteX0" fmla="*/ 97971 w 97971"/>
                  <a:gd name="connsiteY0" fmla="*/ 0 h 163285"/>
                  <a:gd name="connsiteX1" fmla="*/ 0 w 97971"/>
                  <a:gd name="connsiteY1" fmla="*/ 163285 h 163285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5639 w 105639"/>
                  <a:gd name="connsiteY0" fmla="*/ 0 h 192208"/>
                  <a:gd name="connsiteX1" fmla="*/ 0 w 105639"/>
                  <a:gd name="connsiteY1" fmla="*/ 192208 h 192208"/>
                  <a:gd name="connsiteX0" fmla="*/ 105639 w 105639"/>
                  <a:gd name="connsiteY0" fmla="*/ 0 h 192717"/>
                  <a:gd name="connsiteX1" fmla="*/ 0 w 105639"/>
                  <a:gd name="connsiteY1" fmla="*/ 192208 h 1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9" h="192717">
                    <a:moveTo>
                      <a:pt x="105639" y="0"/>
                    </a:moveTo>
                    <a:cubicBezTo>
                      <a:pt x="94849" y="229894"/>
                      <a:pt x="38053" y="187912"/>
                      <a:pt x="0" y="19220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527" name="語音泡泡: 矩形 21526">
                <a:extLst>
                  <a:ext uri="{FF2B5EF4-FFF2-40B4-BE49-F238E27FC236}">
                    <a16:creationId xmlns:a16="http://schemas.microsoft.com/office/drawing/2014/main" xmlns="" id="{A3E8343D-D781-17C2-3907-108C87030196}"/>
                  </a:ext>
                </a:extLst>
              </p:cNvPr>
              <p:cNvSpPr/>
              <p:nvPr/>
            </p:nvSpPr>
            <p:spPr>
              <a:xfrm>
                <a:off x="6902037" y="2930240"/>
                <a:ext cx="469943" cy="369332"/>
              </a:xfrm>
              <a:prstGeom prst="wedgeRectCallout">
                <a:avLst>
                  <a:gd name="adj1" fmla="val -97693"/>
                  <a:gd name="adj2" fmla="val -5146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95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xmlns="" id="{995611E3-473B-047E-276A-2EB8085F829E}"/>
              </a:ext>
            </a:extLst>
          </p:cNvPr>
          <p:cNvGrpSpPr/>
          <p:nvPr/>
        </p:nvGrpSpPr>
        <p:grpSpPr>
          <a:xfrm>
            <a:off x="5529226" y="1570998"/>
            <a:ext cx="5400402" cy="938061"/>
            <a:chOff x="5735364" y="1560223"/>
            <a:chExt cx="5400402" cy="938061"/>
          </a:xfrm>
        </p:grpSpPr>
        <p:pic>
          <p:nvPicPr>
            <p:cNvPr id="23554" name="Picture 2">
              <a:extLst>
                <a:ext uri="{FF2B5EF4-FFF2-40B4-BE49-F238E27FC236}">
                  <a16:creationId xmlns:a16="http://schemas.microsoft.com/office/drawing/2014/main" xmlns="" id="{B6510868-8769-CBA5-9A3D-4A652CD3F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037" y="1925519"/>
              <a:ext cx="25622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4901EB2D-3318-D615-2213-0D5A51CA1302}"/>
                </a:ext>
              </a:extLst>
            </p:cNvPr>
            <p:cNvGrpSpPr/>
            <p:nvPr/>
          </p:nvGrpSpPr>
          <p:grpSpPr>
            <a:xfrm>
              <a:off x="5735364" y="1560223"/>
              <a:ext cx="5400402" cy="938061"/>
              <a:chOff x="5735364" y="1766110"/>
              <a:chExt cx="5400402" cy="938061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xmlns="" id="{1414E120-1B16-76D5-3B66-018FD59F1241}"/>
                  </a:ext>
                </a:extLst>
              </p:cNvPr>
              <p:cNvGrpSpPr/>
              <p:nvPr/>
            </p:nvGrpSpPr>
            <p:grpSpPr>
              <a:xfrm>
                <a:off x="5735364" y="2034396"/>
                <a:ext cx="5400402" cy="669775"/>
                <a:chOff x="5735364" y="2034396"/>
                <a:chExt cx="5400402" cy="669775"/>
              </a:xfrm>
            </p:grpSpPr>
            <p:pic>
              <p:nvPicPr>
                <p:cNvPr id="21506" name="Picture 2">
                  <a:extLst>
                    <a:ext uri="{FF2B5EF4-FFF2-40B4-BE49-F238E27FC236}">
                      <a16:creationId xmlns:a16="http://schemas.microsoft.com/office/drawing/2014/main" xmlns="" id="{FE52D611-C0EB-0D6A-C16D-ACF6C27400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5364" y="2085971"/>
                  <a:ext cx="1033334" cy="5333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xmlns="" id="{638575F7-BAE5-40BD-A58D-9F86553A43C5}"/>
                    </a:ext>
                  </a:extLst>
                </p:cNvPr>
                <p:cNvSpPr txBox="1"/>
                <p:nvPr/>
              </p:nvSpPr>
              <p:spPr>
                <a:xfrm>
                  <a:off x="6999877" y="2034396"/>
                  <a:ext cx="5245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+</a:t>
                  </a:r>
                  <a:endParaRPr lang="zh-TW" altLang="en-US" sz="36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xmlns="" id="{ADA83F10-CA7A-AC7C-EFEB-48CD1A1CB1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35364" y="2704171"/>
                  <a:ext cx="5400402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xmlns="" id="{23436C5C-F98F-D998-C1E5-60ED4FA88CA9}"/>
                  </a:ext>
                </a:extLst>
              </p:cNvPr>
              <p:cNvGrpSpPr/>
              <p:nvPr/>
            </p:nvGrpSpPr>
            <p:grpSpPr>
              <a:xfrm>
                <a:off x="6749955" y="1766110"/>
                <a:ext cx="3329798" cy="439109"/>
                <a:chOff x="6749955" y="1766110"/>
                <a:chExt cx="3329798" cy="439109"/>
              </a:xfrm>
            </p:grpSpPr>
            <p:sp>
              <p:nvSpPr>
                <p:cNvPr id="12" name="語音泡泡: 矩形 11">
                  <a:extLst>
                    <a:ext uri="{FF2B5EF4-FFF2-40B4-BE49-F238E27FC236}">
                      <a16:creationId xmlns:a16="http://schemas.microsoft.com/office/drawing/2014/main" xmlns="" id="{457DAE9A-D611-71CB-2D8E-865812C83FB9}"/>
                    </a:ext>
                  </a:extLst>
                </p:cNvPr>
                <p:cNvSpPr/>
                <p:nvPr/>
              </p:nvSpPr>
              <p:spPr>
                <a:xfrm>
                  <a:off x="6749955" y="1835887"/>
                  <a:ext cx="518799" cy="369332"/>
                </a:xfrm>
                <a:prstGeom prst="wedgeRectCallout">
                  <a:avLst>
                    <a:gd name="adj1" fmla="val -83629"/>
                    <a:gd name="adj2" fmla="val 66436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語音泡泡: 橢圓形 12">
                  <a:extLst>
                    <a:ext uri="{FF2B5EF4-FFF2-40B4-BE49-F238E27FC236}">
                      <a16:creationId xmlns:a16="http://schemas.microsoft.com/office/drawing/2014/main" xmlns="" id="{17B9C71C-1A57-A0B2-739E-77E8AAF64FA5}"/>
                    </a:ext>
                  </a:extLst>
                </p:cNvPr>
                <p:cNvSpPr/>
                <p:nvPr/>
              </p:nvSpPr>
              <p:spPr>
                <a:xfrm>
                  <a:off x="9611753" y="1766110"/>
                  <a:ext cx="468000" cy="373380"/>
                </a:xfrm>
                <a:prstGeom prst="wedgeEllipseCallout">
                  <a:avLst>
                    <a:gd name="adj1" fmla="val -30137"/>
                    <a:gd name="adj2" fmla="val 77077"/>
                  </a:avLst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endPara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0" name="語音泡泡: 矩形 9">
              <a:extLst>
                <a:ext uri="{FF2B5EF4-FFF2-40B4-BE49-F238E27FC236}">
                  <a16:creationId xmlns:a16="http://schemas.microsoft.com/office/drawing/2014/main" xmlns="" id="{C34B6176-0E61-B7D8-5CB2-C637BB727211}"/>
                </a:ext>
              </a:extLst>
            </p:cNvPr>
            <p:cNvSpPr/>
            <p:nvPr/>
          </p:nvSpPr>
          <p:spPr>
            <a:xfrm>
              <a:off x="10513898" y="1880084"/>
              <a:ext cx="518799" cy="369332"/>
            </a:xfrm>
            <a:prstGeom prst="wedgeRectCallout">
              <a:avLst>
                <a:gd name="adj1" fmla="val -94120"/>
                <a:gd name="adj2" fmla="val 1338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2185E349-581E-DA0D-C864-E0BAE0B6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84" y="119070"/>
            <a:ext cx="1101464" cy="14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0" name="群組 21509">
            <a:extLst>
              <a:ext uri="{FF2B5EF4-FFF2-40B4-BE49-F238E27FC236}">
                <a16:creationId xmlns:a16="http://schemas.microsoft.com/office/drawing/2014/main" xmlns="" id="{0B26E118-BD0C-716E-E405-5C8EEBBFF953}"/>
              </a:ext>
            </a:extLst>
          </p:cNvPr>
          <p:cNvGrpSpPr/>
          <p:nvPr/>
        </p:nvGrpSpPr>
        <p:grpSpPr>
          <a:xfrm>
            <a:off x="2590057" y="3163323"/>
            <a:ext cx="8442640" cy="1011046"/>
            <a:chOff x="2590057" y="3163323"/>
            <a:chExt cx="8442640" cy="1011046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xmlns="" id="{FB70FB86-9974-9F14-80F7-117EAD6F553A}"/>
                </a:ext>
              </a:extLst>
            </p:cNvPr>
            <p:cNvGrpSpPr/>
            <p:nvPr/>
          </p:nvGrpSpPr>
          <p:grpSpPr>
            <a:xfrm>
              <a:off x="5632295" y="3163323"/>
              <a:ext cx="5400402" cy="1011046"/>
              <a:chOff x="5735364" y="1487238"/>
              <a:chExt cx="5400402" cy="1011046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xmlns="" id="{70789EE1-8A58-7017-A79A-FD57F3240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5037" y="1925519"/>
                <a:ext cx="256222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xmlns="" id="{F038BB50-F918-3138-347F-3CCC2F3CCB0E}"/>
                  </a:ext>
                </a:extLst>
              </p:cNvPr>
              <p:cNvGrpSpPr/>
              <p:nvPr/>
            </p:nvGrpSpPr>
            <p:grpSpPr>
              <a:xfrm>
                <a:off x="5735364" y="1487238"/>
                <a:ext cx="5400402" cy="1011046"/>
                <a:chOff x="5735364" y="1693125"/>
                <a:chExt cx="5400402" cy="1011046"/>
              </a:xfrm>
            </p:grpSpPr>
            <p:grpSp>
              <p:nvGrpSpPr>
                <p:cNvPr id="30" name="群組 29">
                  <a:extLst>
                    <a:ext uri="{FF2B5EF4-FFF2-40B4-BE49-F238E27FC236}">
                      <a16:creationId xmlns:a16="http://schemas.microsoft.com/office/drawing/2014/main" xmlns="" id="{1A2A9FD1-D270-3CF5-E9D3-9F72664B9412}"/>
                    </a:ext>
                  </a:extLst>
                </p:cNvPr>
                <p:cNvGrpSpPr/>
                <p:nvPr/>
              </p:nvGrpSpPr>
              <p:grpSpPr>
                <a:xfrm>
                  <a:off x="5735364" y="2034396"/>
                  <a:ext cx="5400402" cy="669775"/>
                  <a:chOff x="5735364" y="2034396"/>
                  <a:chExt cx="5400402" cy="669775"/>
                </a:xfrm>
              </p:grpSpPr>
              <p:pic>
                <p:nvPicPr>
                  <p:cNvPr id="34" name="Picture 2">
                    <a:extLst>
                      <a:ext uri="{FF2B5EF4-FFF2-40B4-BE49-F238E27FC236}">
                        <a16:creationId xmlns:a16="http://schemas.microsoft.com/office/drawing/2014/main" xmlns="" id="{1E59E88A-423D-D9CC-0358-F3195E9835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5364" y="2085971"/>
                    <a:ext cx="1033334" cy="5333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5" name="文字方塊 34">
                    <a:extLst>
                      <a:ext uri="{FF2B5EF4-FFF2-40B4-BE49-F238E27FC236}">
                        <a16:creationId xmlns:a16="http://schemas.microsoft.com/office/drawing/2014/main" xmlns="" id="{820E54C5-ACAB-5D2F-5E61-A4313EA0F85B}"/>
                      </a:ext>
                    </a:extLst>
                  </p:cNvPr>
                  <p:cNvSpPr txBox="1"/>
                  <p:nvPr/>
                </p:nvSpPr>
                <p:spPr>
                  <a:xfrm>
                    <a:off x="6999877" y="2034396"/>
                    <a:ext cx="5245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+</a:t>
                    </a:r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36" name="直線接點 35">
                    <a:extLst>
                      <a:ext uri="{FF2B5EF4-FFF2-40B4-BE49-F238E27FC236}">
                        <a16:creationId xmlns:a16="http://schemas.microsoft.com/office/drawing/2014/main" xmlns="" id="{68BFACE4-1ECA-EE23-1C77-F2E7AEE47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5364" y="2704171"/>
                    <a:ext cx="5400402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群組 30">
                  <a:extLst>
                    <a:ext uri="{FF2B5EF4-FFF2-40B4-BE49-F238E27FC236}">
                      <a16:creationId xmlns:a16="http://schemas.microsoft.com/office/drawing/2014/main" xmlns="" id="{E83867DE-0175-3206-23A1-3D44E142A375}"/>
                    </a:ext>
                  </a:extLst>
                </p:cNvPr>
                <p:cNvGrpSpPr/>
                <p:nvPr/>
              </p:nvGrpSpPr>
              <p:grpSpPr>
                <a:xfrm>
                  <a:off x="6749955" y="1693125"/>
                  <a:ext cx="3329798" cy="519351"/>
                  <a:chOff x="6749955" y="1693125"/>
                  <a:chExt cx="3329798" cy="519351"/>
                </a:xfrm>
              </p:grpSpPr>
              <p:sp>
                <p:nvSpPr>
                  <p:cNvPr id="32" name="語音泡泡: 矩形 31">
                    <a:extLst>
                      <a:ext uri="{FF2B5EF4-FFF2-40B4-BE49-F238E27FC236}">
                        <a16:creationId xmlns:a16="http://schemas.microsoft.com/office/drawing/2014/main" xmlns="" id="{2FEFEE6A-EB5A-B15B-DB6B-47A265D139B5}"/>
                      </a:ext>
                    </a:extLst>
                  </p:cNvPr>
                  <p:cNvSpPr/>
                  <p:nvPr/>
                </p:nvSpPr>
                <p:spPr>
                  <a:xfrm>
                    <a:off x="6749955" y="1835887"/>
                    <a:ext cx="518799" cy="369332"/>
                  </a:xfrm>
                  <a:prstGeom prst="wedgeRectCallout">
                    <a:avLst>
                      <a:gd name="adj1" fmla="val -83629"/>
                      <a:gd name="adj2" fmla="val 6643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33" name="語音泡泡: 橢圓形 32">
                    <a:extLst>
                      <a:ext uri="{FF2B5EF4-FFF2-40B4-BE49-F238E27FC236}">
                        <a16:creationId xmlns:a16="http://schemas.microsoft.com/office/drawing/2014/main" xmlns="" id="{F9678235-C9D2-5D38-C282-229BC93946A0}"/>
                      </a:ext>
                    </a:extLst>
                  </p:cNvPr>
                  <p:cNvSpPr/>
                  <p:nvPr/>
                </p:nvSpPr>
                <p:spPr>
                  <a:xfrm>
                    <a:off x="9611753" y="1693125"/>
                    <a:ext cx="468000" cy="519351"/>
                  </a:xfrm>
                  <a:prstGeom prst="wedgeEllipseCallout">
                    <a:avLst>
                      <a:gd name="adj1" fmla="val -30137"/>
                      <a:gd name="adj2" fmla="val 77077"/>
                    </a:avLst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29" name="語音泡泡: 矩形 28">
                <a:extLst>
                  <a:ext uri="{FF2B5EF4-FFF2-40B4-BE49-F238E27FC236}">
                    <a16:creationId xmlns:a16="http://schemas.microsoft.com/office/drawing/2014/main" xmlns="" id="{0B8A6A00-28D4-50D8-A950-723C39895221}"/>
                  </a:ext>
                </a:extLst>
              </p:cNvPr>
              <p:cNvSpPr/>
              <p:nvPr/>
            </p:nvSpPr>
            <p:spPr>
              <a:xfrm>
                <a:off x="10513898" y="1880084"/>
                <a:ext cx="518799" cy="369332"/>
              </a:xfrm>
              <a:prstGeom prst="wedgeRectCallout">
                <a:avLst>
                  <a:gd name="adj1" fmla="val -94120"/>
                  <a:gd name="adj2" fmla="val 1338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25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507" name="文字方塊 21506">
              <a:extLst>
                <a:ext uri="{FF2B5EF4-FFF2-40B4-BE49-F238E27FC236}">
                  <a16:creationId xmlns:a16="http://schemas.microsoft.com/office/drawing/2014/main" xmlns="" id="{ADD7FDF7-D789-9FAF-AD1F-A8F7739FF761}"/>
                </a:ext>
              </a:extLst>
            </p:cNvPr>
            <p:cNvSpPr txBox="1"/>
            <p:nvPr/>
          </p:nvSpPr>
          <p:spPr>
            <a:xfrm>
              <a:off x="2590057" y="349489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511" name="群組 21510">
            <a:extLst>
              <a:ext uri="{FF2B5EF4-FFF2-40B4-BE49-F238E27FC236}">
                <a16:creationId xmlns:a16="http://schemas.microsoft.com/office/drawing/2014/main" xmlns="" id="{72B418D0-B730-5114-E64F-0FBA7FB1EF21}"/>
              </a:ext>
            </a:extLst>
          </p:cNvPr>
          <p:cNvGrpSpPr/>
          <p:nvPr/>
        </p:nvGrpSpPr>
        <p:grpSpPr>
          <a:xfrm>
            <a:off x="2590057" y="4839408"/>
            <a:ext cx="8442640" cy="1011046"/>
            <a:chOff x="2590057" y="4839408"/>
            <a:chExt cx="8442640" cy="1011046"/>
          </a:xfrm>
        </p:grpSpPr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xmlns="" id="{703E126C-1ACB-988C-CB4C-4D737544B0E8}"/>
                </a:ext>
              </a:extLst>
            </p:cNvPr>
            <p:cNvGrpSpPr/>
            <p:nvPr/>
          </p:nvGrpSpPr>
          <p:grpSpPr>
            <a:xfrm>
              <a:off x="5632295" y="4839408"/>
              <a:ext cx="5400402" cy="1011046"/>
              <a:chOff x="5735364" y="1487238"/>
              <a:chExt cx="5400402" cy="1011046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xmlns="" id="{94C3B7AD-EAA8-A50A-5985-1DEE5A4BE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5037" y="1925519"/>
                <a:ext cx="256222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群組 38">
                <a:extLst>
                  <a:ext uri="{FF2B5EF4-FFF2-40B4-BE49-F238E27FC236}">
                    <a16:creationId xmlns:a16="http://schemas.microsoft.com/office/drawing/2014/main" xmlns="" id="{6318C9C9-625F-0875-D00D-6C74B1AF4B1E}"/>
                  </a:ext>
                </a:extLst>
              </p:cNvPr>
              <p:cNvGrpSpPr/>
              <p:nvPr/>
            </p:nvGrpSpPr>
            <p:grpSpPr>
              <a:xfrm>
                <a:off x="5735364" y="1487238"/>
                <a:ext cx="5400402" cy="1011046"/>
                <a:chOff x="5735364" y="1693125"/>
                <a:chExt cx="5400402" cy="1011046"/>
              </a:xfrm>
            </p:grpSpPr>
            <p:grpSp>
              <p:nvGrpSpPr>
                <p:cNvPr id="41" name="群組 40">
                  <a:extLst>
                    <a:ext uri="{FF2B5EF4-FFF2-40B4-BE49-F238E27FC236}">
                      <a16:creationId xmlns:a16="http://schemas.microsoft.com/office/drawing/2014/main" xmlns="" id="{73B9CAAD-1DDA-FBA2-B9D0-5D53F5E32833}"/>
                    </a:ext>
                  </a:extLst>
                </p:cNvPr>
                <p:cNvGrpSpPr/>
                <p:nvPr/>
              </p:nvGrpSpPr>
              <p:grpSpPr>
                <a:xfrm>
                  <a:off x="5735364" y="2034396"/>
                  <a:ext cx="5400402" cy="669775"/>
                  <a:chOff x="5735364" y="2034396"/>
                  <a:chExt cx="5400402" cy="669775"/>
                </a:xfrm>
              </p:grpSpPr>
              <p:pic>
                <p:nvPicPr>
                  <p:cNvPr id="63" name="Picture 2">
                    <a:extLst>
                      <a:ext uri="{FF2B5EF4-FFF2-40B4-BE49-F238E27FC236}">
                        <a16:creationId xmlns:a16="http://schemas.microsoft.com/office/drawing/2014/main" xmlns="" id="{D80B2A0E-D6AD-08AF-103A-F6E5A4DA6B2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5364" y="2085971"/>
                    <a:ext cx="1033334" cy="5333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504" name="文字方塊 21503">
                    <a:extLst>
                      <a:ext uri="{FF2B5EF4-FFF2-40B4-BE49-F238E27FC236}">
                        <a16:creationId xmlns:a16="http://schemas.microsoft.com/office/drawing/2014/main" xmlns="" id="{E8924308-2DFE-147E-D98E-22FE4EC105FA}"/>
                      </a:ext>
                    </a:extLst>
                  </p:cNvPr>
                  <p:cNvSpPr txBox="1"/>
                  <p:nvPr/>
                </p:nvSpPr>
                <p:spPr>
                  <a:xfrm>
                    <a:off x="6999877" y="2034396"/>
                    <a:ext cx="5245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+</a:t>
                    </a:r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21505" name="直線接點 21504">
                    <a:extLst>
                      <a:ext uri="{FF2B5EF4-FFF2-40B4-BE49-F238E27FC236}">
                        <a16:creationId xmlns:a16="http://schemas.microsoft.com/office/drawing/2014/main" xmlns="" id="{B3F6C59A-638F-D4E4-5B93-6B5A28C0AD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5364" y="2704171"/>
                    <a:ext cx="5400402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群組 41">
                  <a:extLst>
                    <a:ext uri="{FF2B5EF4-FFF2-40B4-BE49-F238E27FC236}">
                      <a16:creationId xmlns:a16="http://schemas.microsoft.com/office/drawing/2014/main" xmlns="" id="{27879062-293E-6893-76D6-9826A4571411}"/>
                    </a:ext>
                  </a:extLst>
                </p:cNvPr>
                <p:cNvGrpSpPr/>
                <p:nvPr/>
              </p:nvGrpSpPr>
              <p:grpSpPr>
                <a:xfrm>
                  <a:off x="6749955" y="1693125"/>
                  <a:ext cx="3329798" cy="519351"/>
                  <a:chOff x="6749955" y="1693125"/>
                  <a:chExt cx="3329798" cy="519351"/>
                </a:xfrm>
              </p:grpSpPr>
              <p:sp>
                <p:nvSpPr>
                  <p:cNvPr id="61" name="語音泡泡: 矩形 60">
                    <a:extLst>
                      <a:ext uri="{FF2B5EF4-FFF2-40B4-BE49-F238E27FC236}">
                        <a16:creationId xmlns:a16="http://schemas.microsoft.com/office/drawing/2014/main" xmlns="" id="{E6F589D1-4710-8790-5A54-4ADB2133F0C8}"/>
                      </a:ext>
                    </a:extLst>
                  </p:cNvPr>
                  <p:cNvSpPr/>
                  <p:nvPr/>
                </p:nvSpPr>
                <p:spPr>
                  <a:xfrm>
                    <a:off x="6749955" y="1835887"/>
                    <a:ext cx="518799" cy="369332"/>
                  </a:xfrm>
                  <a:prstGeom prst="wedgeRectCallout">
                    <a:avLst>
                      <a:gd name="adj1" fmla="val -83629"/>
                      <a:gd name="adj2" fmla="val 6643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45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62" name="語音泡泡: 橢圓形 61">
                    <a:extLst>
                      <a:ext uri="{FF2B5EF4-FFF2-40B4-BE49-F238E27FC236}">
                        <a16:creationId xmlns:a16="http://schemas.microsoft.com/office/drawing/2014/main" xmlns="" id="{E9BEA850-A9DB-0740-2AA4-D45A3E96E85F}"/>
                      </a:ext>
                    </a:extLst>
                  </p:cNvPr>
                  <p:cNvSpPr/>
                  <p:nvPr/>
                </p:nvSpPr>
                <p:spPr>
                  <a:xfrm>
                    <a:off x="9611753" y="1693125"/>
                    <a:ext cx="468000" cy="519351"/>
                  </a:xfrm>
                  <a:prstGeom prst="wedgeEllipseCallout">
                    <a:avLst>
                      <a:gd name="adj1" fmla="val -30137"/>
                      <a:gd name="adj2" fmla="val 77077"/>
                    </a:avLst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40" name="語音泡泡: 矩形 39">
                <a:extLst>
                  <a:ext uri="{FF2B5EF4-FFF2-40B4-BE49-F238E27FC236}">
                    <a16:creationId xmlns:a16="http://schemas.microsoft.com/office/drawing/2014/main" xmlns="" id="{EF7674D3-AB13-E9F8-546B-01BB45526BA2}"/>
                  </a:ext>
                </a:extLst>
              </p:cNvPr>
              <p:cNvSpPr/>
              <p:nvPr/>
            </p:nvSpPr>
            <p:spPr>
              <a:xfrm>
                <a:off x="10513898" y="1880084"/>
                <a:ext cx="518799" cy="369332"/>
              </a:xfrm>
              <a:prstGeom prst="wedgeRectCallout">
                <a:avLst>
                  <a:gd name="adj1" fmla="val -94120"/>
                  <a:gd name="adj2" fmla="val 1338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509" name="文字方塊 21508">
              <a:extLst>
                <a:ext uri="{FF2B5EF4-FFF2-40B4-BE49-F238E27FC236}">
                  <a16:creationId xmlns:a16="http://schemas.microsoft.com/office/drawing/2014/main" xmlns="" id="{AD889157-A108-7EBF-91DE-59449EAB5F8C}"/>
                </a:ext>
              </a:extLst>
            </p:cNvPr>
            <p:cNvSpPr txBox="1"/>
            <p:nvPr/>
          </p:nvSpPr>
          <p:spPr>
            <a:xfrm>
              <a:off x="2590057" y="5183123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36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1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EFCFB3-60CB-95E1-887D-D2841DAFA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AC11536-8C0D-180C-6393-D0CD1A4E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697852"/>
          </a:xfrm>
        </p:spPr>
        <p:txBody>
          <a:bodyPr/>
          <a:lstStyle/>
          <a:p>
            <a:pPr marL="114295" indent="0">
              <a:lnSpc>
                <a:spcPct val="120000"/>
              </a:lnSpc>
              <a:buNone/>
            </a:pPr>
            <a:r>
              <a:rPr lang="zh-TW" altLang="en-US" dirty="0"/>
              <a:t>附圖為小宇零用錢收支情形，請開啟 收支表</a:t>
            </a:r>
            <a:r>
              <a:rPr lang="en-US" altLang="zh-TW" dirty="0"/>
              <a:t>.sb3 </a:t>
            </a:r>
            <a:br>
              <a:rPr lang="en-US" altLang="zh-TW" dirty="0"/>
            </a:br>
            <a:r>
              <a:rPr lang="zh-TW" altLang="en-US" dirty="0"/>
              <a:t>，撰寫計算程式，讓小貓咪說出計算結果：</a:t>
            </a:r>
            <a:endParaRPr lang="en-US" altLang="zh-TW" dirty="0"/>
          </a:p>
          <a:p>
            <a:pPr marL="114295" indent="0">
              <a:lnSpc>
                <a:spcPct val="120000"/>
              </a:lnSpc>
              <a:buNone/>
            </a:pPr>
            <a:r>
              <a:rPr lang="en-US" altLang="zh-TW" dirty="0"/>
              <a:t>1.</a:t>
            </a:r>
            <a:r>
              <a:rPr lang="zh-TW" altLang="en-US" dirty="0"/>
              <a:t> 小宇零用錢整體結餘為多少？</a:t>
            </a:r>
            <a:r>
              <a:rPr lang="zh-TW" altLang="en-US" sz="2800" dirty="0"/>
              <a:t>（所有數值加總）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9DA243A7-CF5F-B5BC-9014-C7FFA7572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1319CAA9-DF16-6BD7-732B-C731CFD2A380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69</a:t>
            </a:r>
          </a:p>
          <a:p>
            <a:endParaRPr lang="zh-HK" altLang="en-US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E90FFBE9-D83B-F73D-AB53-49F9303B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50" y="1059829"/>
            <a:ext cx="14954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180876C4-A18A-7757-1413-2E44AFD09B6D}"/>
              </a:ext>
            </a:extLst>
          </p:cNvPr>
          <p:cNvSpPr/>
          <p:nvPr/>
        </p:nvSpPr>
        <p:spPr>
          <a:xfrm>
            <a:off x="7818082" y="965109"/>
            <a:ext cx="2237564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692C5767-5FF8-77F0-3631-642FBA381DCB}"/>
              </a:ext>
            </a:extLst>
          </p:cNvPr>
          <p:cNvGrpSpPr/>
          <p:nvPr/>
        </p:nvGrpSpPr>
        <p:grpSpPr>
          <a:xfrm>
            <a:off x="262558" y="2993097"/>
            <a:ext cx="5298245" cy="2413674"/>
            <a:chOff x="262558" y="3089485"/>
            <a:chExt cx="5298245" cy="2413674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889175CC-67D0-6D32-F8EE-BC211C2CAC25}"/>
                </a:ext>
              </a:extLst>
            </p:cNvPr>
            <p:cNvSpPr txBox="1"/>
            <p:nvPr/>
          </p:nvSpPr>
          <p:spPr>
            <a:xfrm>
              <a:off x="838622" y="3089485"/>
              <a:ext cx="4722181" cy="2413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利用「計算清單資料的總和」，加總所有清單內的項目，最後說出計算的總額。</a:t>
              </a:r>
              <a:endParaRPr lang="zh-TW" altLang="en-US" sz="3200" dirty="0"/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xmlns="" id="{BF5F0655-83E1-A87E-2672-2D398327323D}"/>
                </a:ext>
              </a:extLst>
            </p:cNvPr>
            <p:cNvSpPr/>
            <p:nvPr/>
          </p:nvSpPr>
          <p:spPr>
            <a:xfrm>
              <a:off x="262558" y="3089485"/>
              <a:ext cx="573568" cy="60757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A6DC76B-518C-4BBD-E9D3-7DB439E3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78" y="2929008"/>
            <a:ext cx="6267772" cy="37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D191C4-4BE6-E174-848F-DFC623D4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84DF6D6-B9F9-EDE6-31FF-DC751256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697852"/>
          </a:xfrm>
        </p:spPr>
        <p:txBody>
          <a:bodyPr/>
          <a:lstStyle/>
          <a:p>
            <a:pPr marL="114295" indent="0">
              <a:lnSpc>
                <a:spcPct val="120000"/>
              </a:lnSpc>
              <a:buNone/>
            </a:pPr>
            <a:r>
              <a:rPr lang="zh-TW" altLang="en-US" dirty="0"/>
              <a:t>附圖為小宇零用錢收支情形，請開啟 收支表</a:t>
            </a:r>
            <a:r>
              <a:rPr lang="en-US" altLang="zh-TW" dirty="0"/>
              <a:t>.sb3 </a:t>
            </a:r>
            <a:br>
              <a:rPr lang="en-US" altLang="zh-TW" dirty="0"/>
            </a:br>
            <a:r>
              <a:rPr lang="zh-TW" altLang="en-US" dirty="0"/>
              <a:t>，撰寫計算程式，讓小貓咪說出計算結果：</a:t>
            </a:r>
            <a:endParaRPr lang="en-US" altLang="zh-TW" dirty="0"/>
          </a:p>
          <a:p>
            <a:pPr marL="114295" indent="0">
              <a:lnSpc>
                <a:spcPct val="120000"/>
              </a:lnSpc>
              <a:buNone/>
            </a:pPr>
            <a:r>
              <a:rPr lang="en-US" altLang="zh-TW" dirty="0"/>
              <a:t>2.</a:t>
            </a:r>
            <a:r>
              <a:rPr lang="zh-TW" altLang="en-US" dirty="0"/>
              <a:t> 小宇本週共支出多少錢？</a:t>
            </a:r>
            <a:r>
              <a:rPr lang="zh-TW" altLang="en-US" sz="2800" dirty="0"/>
              <a:t>（所有負值加總）</a:t>
            </a:r>
            <a:endParaRPr lang="zh-TW" altLang="en-US" sz="32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A954E21-D782-1154-8C5F-BE75B6258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A925084A-0239-2936-3F7B-022A41526892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69</a:t>
            </a:r>
          </a:p>
          <a:p>
            <a:endParaRPr lang="zh-HK" altLang="en-US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12FB2A4D-20A6-9565-B34A-1A6FB9B1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50" y="1059829"/>
            <a:ext cx="14954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C4239FFA-DFCF-A530-6063-48B8398C0554}"/>
              </a:ext>
            </a:extLst>
          </p:cNvPr>
          <p:cNvSpPr/>
          <p:nvPr/>
        </p:nvSpPr>
        <p:spPr>
          <a:xfrm>
            <a:off x="7818082" y="965109"/>
            <a:ext cx="2237564" cy="55245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1A2733F5-D84E-E35D-353B-8BEBE1EE86DD}"/>
              </a:ext>
            </a:extLst>
          </p:cNvPr>
          <p:cNvGrpSpPr/>
          <p:nvPr/>
        </p:nvGrpSpPr>
        <p:grpSpPr>
          <a:xfrm>
            <a:off x="262558" y="2993097"/>
            <a:ext cx="3816425" cy="3595536"/>
            <a:chOff x="262558" y="3089485"/>
            <a:chExt cx="3816425" cy="3595536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29C05C9C-80A0-7CAF-A800-29FD732926D8}"/>
                </a:ext>
              </a:extLst>
            </p:cNvPr>
            <p:cNvSpPr txBox="1"/>
            <p:nvPr/>
          </p:nvSpPr>
          <p:spPr>
            <a:xfrm>
              <a:off x="838623" y="3089485"/>
              <a:ext cx="3240360" cy="35955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只計算支出（負值），所以我們可以在每次計算清單資料之前，先判斷當前清單項目是否＜０。</a:t>
              </a:r>
              <a:endParaRPr lang="zh-TW" altLang="en-US" sz="3200" dirty="0"/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xmlns="" id="{F99920AA-9A02-A5ED-01B9-83D95CB4D6E7}"/>
                </a:ext>
              </a:extLst>
            </p:cNvPr>
            <p:cNvSpPr/>
            <p:nvPr/>
          </p:nvSpPr>
          <p:spPr>
            <a:xfrm>
              <a:off x="262558" y="3089485"/>
              <a:ext cx="573568" cy="60757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87E0C222-6D01-B614-DE74-CA740925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08" y="2985011"/>
            <a:ext cx="7233022" cy="37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3D6500-7C5B-71CE-E261-421AD5EF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1AF9C876-B594-C5F6-D316-F09104A3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1020763" indent="-571500"/>
            <a:r>
              <a:rPr lang="zh-TW" altLang="en-US" dirty="0"/>
              <a:t>先進行清單運算，再計算總和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3C20C6C-6DEC-51F3-E4DF-0B9774EF1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2F2869E1-5632-9F61-EEF7-A1DF7B0B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計算總和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4AB1597-4171-325B-33C1-1AAAFD462F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E9290786-F8B5-3B77-B00B-8A86922C170B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70</a:t>
            </a:r>
          </a:p>
          <a:p>
            <a:endParaRPr lang="zh-HK" altLang="en-US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6DE60459-FE7E-0F5D-0AF9-F018A39E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" y="1814666"/>
            <a:ext cx="10248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6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A8A9BD-C89D-458B-84C7-0D777169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任務說明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908FB313-C4ED-4415-BEF9-CB8EFC07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4838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35D684-0D9A-A3AA-74AC-FB23C8D2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7C82637A-9673-2AB9-A79B-5A1E1B84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0800803" cy="5521446"/>
          </a:xfrm>
        </p:spPr>
        <p:txBody>
          <a:bodyPr/>
          <a:lstStyle/>
          <a:p>
            <a:pPr marL="1020763" indent="-571500"/>
            <a:r>
              <a:rPr lang="zh-TW" altLang="en-US" dirty="0"/>
              <a:t>先進行清單運算，再計算總和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3C0D9B2-6DFB-258A-EE13-68E18DBD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135CAD2B-3576-F3DC-A549-B4D902F3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計算總和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221A050-DD3A-18A0-5644-342D2924C8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06A1931C-9E2C-C19F-852D-4F8A8F43CF03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70</a:t>
            </a:r>
          </a:p>
          <a:p>
            <a:endParaRPr lang="zh-HK" altLang="en-US" dirty="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xmlns="" id="{BD57DAA7-C353-A7AE-D3E7-DB41BAE0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42" y="204596"/>
            <a:ext cx="2203738" cy="13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5C5031FD-2786-1EE2-4832-825EA6468D9D}"/>
              </a:ext>
            </a:extLst>
          </p:cNvPr>
          <p:cNvSpPr txBox="1"/>
          <p:nvPr/>
        </p:nvSpPr>
        <p:spPr>
          <a:xfrm>
            <a:off x="488626" y="2061642"/>
            <a:ext cx="11320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28" name="群組 21527">
            <a:extLst>
              <a:ext uri="{FF2B5EF4-FFF2-40B4-BE49-F238E27FC236}">
                <a16:creationId xmlns:a16="http://schemas.microsoft.com/office/drawing/2014/main" xmlns="" id="{E8A12684-FD1F-E03D-DAE6-33BCBA3C73EF}"/>
              </a:ext>
            </a:extLst>
          </p:cNvPr>
          <p:cNvGrpSpPr/>
          <p:nvPr/>
        </p:nvGrpSpPr>
        <p:grpSpPr>
          <a:xfrm>
            <a:off x="1751616" y="2617070"/>
            <a:ext cx="4206884" cy="551365"/>
            <a:chOff x="1751616" y="2617070"/>
            <a:chExt cx="4206884" cy="551365"/>
          </a:xfrm>
        </p:grpSpPr>
        <p:sp>
          <p:nvSpPr>
            <p:cNvPr id="21519" name="文字方塊 21518">
              <a:extLst>
                <a:ext uri="{FF2B5EF4-FFF2-40B4-BE49-F238E27FC236}">
                  <a16:creationId xmlns:a16="http://schemas.microsoft.com/office/drawing/2014/main" xmlns="" id="{C37467D5-ED1E-AB0C-6F03-862211911CB0}"/>
                </a:ext>
              </a:extLst>
            </p:cNvPr>
            <p:cNvSpPr txBox="1"/>
            <p:nvPr/>
          </p:nvSpPr>
          <p:spPr>
            <a:xfrm>
              <a:off x="1751616" y="264521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2800" dirty="0">
                  <a:solidFill>
                    <a:schemeClr val="accent6">
                      <a:lumMod val="75000"/>
                    </a:schemeClr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②</a:t>
              </a:r>
              <a:endPara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520" name="Picture 2">
              <a:extLst>
                <a:ext uri="{FF2B5EF4-FFF2-40B4-BE49-F238E27FC236}">
                  <a16:creationId xmlns:a16="http://schemas.microsoft.com/office/drawing/2014/main" xmlns="" id="{CB55369B-2230-A1CA-F2DB-D67C47249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902" y="2682683"/>
              <a:ext cx="824844" cy="42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16" name="群組 21515">
              <a:extLst>
                <a:ext uri="{FF2B5EF4-FFF2-40B4-BE49-F238E27FC236}">
                  <a16:creationId xmlns:a16="http://schemas.microsoft.com/office/drawing/2014/main" xmlns="" id="{B00AE38D-862A-6BBE-2DCA-142CA750B394}"/>
                </a:ext>
              </a:extLst>
            </p:cNvPr>
            <p:cNvGrpSpPr/>
            <p:nvPr/>
          </p:nvGrpSpPr>
          <p:grpSpPr>
            <a:xfrm>
              <a:off x="4221820" y="2617070"/>
              <a:ext cx="1736680" cy="508936"/>
              <a:chOff x="5475871" y="2708732"/>
              <a:chExt cx="2175649" cy="637576"/>
            </a:xfrm>
          </p:grpSpPr>
          <p:sp>
            <p:nvSpPr>
              <p:cNvPr id="21517" name="手繪多邊形: 圖案 21516">
                <a:extLst>
                  <a:ext uri="{FF2B5EF4-FFF2-40B4-BE49-F238E27FC236}">
                    <a16:creationId xmlns:a16="http://schemas.microsoft.com/office/drawing/2014/main" xmlns="" id="{2B6C0970-F4FA-F244-5DC4-04EDA2280C1B}"/>
                  </a:ext>
                </a:extLst>
              </p:cNvPr>
              <p:cNvSpPr/>
              <p:nvPr/>
            </p:nvSpPr>
            <p:spPr>
              <a:xfrm>
                <a:off x="5475871" y="2708732"/>
                <a:ext cx="1238669" cy="374648"/>
              </a:xfrm>
              <a:custGeom>
                <a:avLst/>
                <a:gdLst>
                  <a:gd name="connsiteX0" fmla="*/ 97971 w 97971"/>
                  <a:gd name="connsiteY0" fmla="*/ 0 h 163285"/>
                  <a:gd name="connsiteX1" fmla="*/ 76200 w 97971"/>
                  <a:gd name="connsiteY1" fmla="*/ 54428 h 163285"/>
                  <a:gd name="connsiteX2" fmla="*/ 54428 w 97971"/>
                  <a:gd name="connsiteY2" fmla="*/ 76200 h 163285"/>
                  <a:gd name="connsiteX3" fmla="*/ 0 w 97971"/>
                  <a:gd name="connsiteY3" fmla="*/ 163285 h 163285"/>
                  <a:gd name="connsiteX0" fmla="*/ 97971 w 97971"/>
                  <a:gd name="connsiteY0" fmla="*/ 0 h 163285"/>
                  <a:gd name="connsiteX1" fmla="*/ 54428 w 97971"/>
                  <a:gd name="connsiteY1" fmla="*/ 76200 h 163285"/>
                  <a:gd name="connsiteX2" fmla="*/ 0 w 97971"/>
                  <a:gd name="connsiteY2" fmla="*/ 163285 h 163285"/>
                  <a:gd name="connsiteX0" fmla="*/ 97971 w 97971"/>
                  <a:gd name="connsiteY0" fmla="*/ 0 h 163285"/>
                  <a:gd name="connsiteX1" fmla="*/ 0 w 97971"/>
                  <a:gd name="connsiteY1" fmla="*/ 163285 h 163285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5639 w 105639"/>
                  <a:gd name="connsiteY0" fmla="*/ 0 h 192208"/>
                  <a:gd name="connsiteX1" fmla="*/ 0 w 105639"/>
                  <a:gd name="connsiteY1" fmla="*/ 192208 h 192208"/>
                  <a:gd name="connsiteX0" fmla="*/ 105639 w 105639"/>
                  <a:gd name="connsiteY0" fmla="*/ 0 h 192717"/>
                  <a:gd name="connsiteX1" fmla="*/ 0 w 105639"/>
                  <a:gd name="connsiteY1" fmla="*/ 192208 h 1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9" h="192717">
                    <a:moveTo>
                      <a:pt x="105639" y="0"/>
                    </a:moveTo>
                    <a:cubicBezTo>
                      <a:pt x="94849" y="229894"/>
                      <a:pt x="38053" y="187912"/>
                      <a:pt x="0" y="19220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518" name="語音泡泡: 矩形 21517">
                <a:extLst>
                  <a:ext uri="{FF2B5EF4-FFF2-40B4-BE49-F238E27FC236}">
                    <a16:creationId xmlns:a16="http://schemas.microsoft.com/office/drawing/2014/main" xmlns="" id="{7427F56B-19C2-0362-0B68-AD714CF20C51}"/>
                  </a:ext>
                </a:extLst>
              </p:cNvPr>
              <p:cNvSpPr/>
              <p:nvPr/>
            </p:nvSpPr>
            <p:spPr>
              <a:xfrm>
                <a:off x="6991678" y="2883623"/>
                <a:ext cx="659842" cy="462685"/>
              </a:xfrm>
              <a:prstGeom prst="wedgeRectCallout">
                <a:avLst>
                  <a:gd name="adj1" fmla="val -97693"/>
                  <a:gd name="adj2" fmla="val -5146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1534" name="群組 21533">
            <a:extLst>
              <a:ext uri="{FF2B5EF4-FFF2-40B4-BE49-F238E27FC236}">
                <a16:creationId xmlns:a16="http://schemas.microsoft.com/office/drawing/2014/main" xmlns="" id="{7BBFD1A7-66B1-DF7E-972A-8F27A9028007}"/>
              </a:ext>
            </a:extLst>
          </p:cNvPr>
          <p:cNvGrpSpPr/>
          <p:nvPr/>
        </p:nvGrpSpPr>
        <p:grpSpPr>
          <a:xfrm>
            <a:off x="1751616" y="1833219"/>
            <a:ext cx="9616143" cy="1087150"/>
            <a:chOff x="1751616" y="1833219"/>
            <a:chExt cx="9616143" cy="1087150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56CDACAE-3989-8B6C-C6C8-C305AB2D0AD1}"/>
                </a:ext>
              </a:extLst>
            </p:cNvPr>
            <p:cNvSpPr txBox="1"/>
            <p:nvPr/>
          </p:nvSpPr>
          <p:spPr>
            <a:xfrm>
              <a:off x="1751616" y="206932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28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533" name="群組 21532">
              <a:extLst>
                <a:ext uri="{FF2B5EF4-FFF2-40B4-BE49-F238E27FC236}">
                  <a16:creationId xmlns:a16="http://schemas.microsoft.com/office/drawing/2014/main" xmlns="" id="{2585BDE2-8A8F-8F36-57BC-154D9756A4EC}"/>
                </a:ext>
              </a:extLst>
            </p:cNvPr>
            <p:cNvGrpSpPr/>
            <p:nvPr/>
          </p:nvGrpSpPr>
          <p:grpSpPr>
            <a:xfrm>
              <a:off x="4529909" y="1833219"/>
              <a:ext cx="6837850" cy="1087150"/>
              <a:chOff x="4583038" y="1800723"/>
              <a:chExt cx="6837850" cy="1087150"/>
            </a:xfrm>
          </p:grpSpPr>
          <p:pic>
            <p:nvPicPr>
              <p:cNvPr id="29702" name="Picture 6">
                <a:extLst>
                  <a:ext uri="{FF2B5EF4-FFF2-40B4-BE49-F238E27FC236}">
                    <a16:creationId xmlns:a16="http://schemas.microsoft.com/office/drawing/2014/main" xmlns="" id="{5E50AD20-F7CE-362A-8906-E57BCB92BC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343" y="2089719"/>
                <a:ext cx="24098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xmlns="" id="{8EACE873-7BFE-C304-2C04-AE97EACC00E7}"/>
                  </a:ext>
                </a:extLst>
              </p:cNvPr>
              <p:cNvGrpSpPr/>
              <p:nvPr/>
            </p:nvGrpSpPr>
            <p:grpSpPr>
              <a:xfrm>
                <a:off x="4583038" y="1800723"/>
                <a:ext cx="6805998" cy="791821"/>
                <a:chOff x="5735364" y="1712207"/>
                <a:chExt cx="8526303" cy="991964"/>
              </a:xfrm>
            </p:grpSpPr>
            <p:grpSp>
              <p:nvGrpSpPr>
                <p:cNvPr id="54" name="群組 53">
                  <a:extLst>
                    <a:ext uri="{FF2B5EF4-FFF2-40B4-BE49-F238E27FC236}">
                      <a16:creationId xmlns:a16="http://schemas.microsoft.com/office/drawing/2014/main" xmlns="" id="{54772D16-9154-508E-CA56-4684CF187E5A}"/>
                    </a:ext>
                  </a:extLst>
                </p:cNvPr>
                <p:cNvGrpSpPr/>
                <p:nvPr/>
              </p:nvGrpSpPr>
              <p:grpSpPr>
                <a:xfrm>
                  <a:off x="5735364" y="1925535"/>
                  <a:ext cx="8526303" cy="778636"/>
                  <a:chOff x="5735364" y="1925535"/>
                  <a:chExt cx="8526303" cy="778636"/>
                </a:xfrm>
              </p:grpSpPr>
              <p:pic>
                <p:nvPicPr>
                  <p:cNvPr id="58" name="Picture 2">
                    <a:extLst>
                      <a:ext uri="{FF2B5EF4-FFF2-40B4-BE49-F238E27FC236}">
                        <a16:creationId xmlns:a16="http://schemas.microsoft.com/office/drawing/2014/main" xmlns="" id="{B46805B7-EDB0-73F5-ABC7-24FCE1B996F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5364" y="2085971"/>
                    <a:ext cx="1033334" cy="5333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9" name="文字方塊 58">
                    <a:extLst>
                      <a:ext uri="{FF2B5EF4-FFF2-40B4-BE49-F238E27FC236}">
                        <a16:creationId xmlns:a16="http://schemas.microsoft.com/office/drawing/2014/main" xmlns="" id="{CEB3A674-C87F-F6E2-446A-E095806A4DD1}"/>
                      </a:ext>
                    </a:extLst>
                  </p:cNvPr>
                  <p:cNvSpPr txBox="1"/>
                  <p:nvPr/>
                </p:nvSpPr>
                <p:spPr>
                  <a:xfrm>
                    <a:off x="7097416" y="1925535"/>
                    <a:ext cx="5245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+</a:t>
                    </a:r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60" name="直線接點 59">
                    <a:extLst>
                      <a:ext uri="{FF2B5EF4-FFF2-40B4-BE49-F238E27FC236}">
                        <a16:creationId xmlns:a16="http://schemas.microsoft.com/office/drawing/2014/main" xmlns="" id="{BB2FB84E-C4D1-74B3-7AA1-7CA68C786C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5364" y="2704171"/>
                    <a:ext cx="852630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群組 54">
                  <a:extLst>
                    <a:ext uri="{FF2B5EF4-FFF2-40B4-BE49-F238E27FC236}">
                      <a16:creationId xmlns:a16="http://schemas.microsoft.com/office/drawing/2014/main" xmlns="" id="{3A0C605C-E04B-4B65-CDB4-D36E06CB8F35}"/>
                    </a:ext>
                  </a:extLst>
                </p:cNvPr>
                <p:cNvGrpSpPr/>
                <p:nvPr/>
              </p:nvGrpSpPr>
              <p:grpSpPr>
                <a:xfrm>
                  <a:off x="6749955" y="1712207"/>
                  <a:ext cx="3467593" cy="493012"/>
                  <a:chOff x="6749955" y="1712207"/>
                  <a:chExt cx="3467593" cy="493012"/>
                </a:xfrm>
              </p:grpSpPr>
              <p:sp>
                <p:nvSpPr>
                  <p:cNvPr id="56" name="語音泡泡: 矩形 55">
                    <a:extLst>
                      <a:ext uri="{FF2B5EF4-FFF2-40B4-BE49-F238E27FC236}">
                        <a16:creationId xmlns:a16="http://schemas.microsoft.com/office/drawing/2014/main" xmlns="" id="{813B0A41-BF4A-DD1A-32A6-5CC2385945BA}"/>
                      </a:ext>
                    </a:extLst>
                  </p:cNvPr>
                  <p:cNvSpPr/>
                  <p:nvPr/>
                </p:nvSpPr>
                <p:spPr>
                  <a:xfrm>
                    <a:off x="6749955" y="1835887"/>
                    <a:ext cx="518799" cy="369332"/>
                  </a:xfrm>
                  <a:prstGeom prst="wedgeRectCallout">
                    <a:avLst>
                      <a:gd name="adj1" fmla="val -83629"/>
                      <a:gd name="adj2" fmla="val 6643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7" name="語音泡泡: 橢圓形 56">
                    <a:extLst>
                      <a:ext uri="{FF2B5EF4-FFF2-40B4-BE49-F238E27FC236}">
                        <a16:creationId xmlns:a16="http://schemas.microsoft.com/office/drawing/2014/main" xmlns="" id="{7D47F2BE-75B1-50AA-93AF-348CB9C81933}"/>
                      </a:ext>
                    </a:extLst>
                  </p:cNvPr>
                  <p:cNvSpPr/>
                  <p:nvPr/>
                </p:nvSpPr>
                <p:spPr>
                  <a:xfrm>
                    <a:off x="9749548" y="1712207"/>
                    <a:ext cx="468000" cy="373381"/>
                  </a:xfrm>
                  <a:prstGeom prst="wedgeEllipseCallout">
                    <a:avLst>
                      <a:gd name="adj1" fmla="val -30137"/>
                      <a:gd name="adj2" fmla="val 77077"/>
                    </a:avLst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53" name="語音泡泡: 矩形 52">
                <a:extLst>
                  <a:ext uri="{FF2B5EF4-FFF2-40B4-BE49-F238E27FC236}">
                    <a16:creationId xmlns:a16="http://schemas.microsoft.com/office/drawing/2014/main" xmlns="" id="{172628BD-0A58-B2D5-D6C3-F8FFD5EDC1DA}"/>
                  </a:ext>
                </a:extLst>
              </p:cNvPr>
              <p:cNvSpPr/>
              <p:nvPr/>
            </p:nvSpPr>
            <p:spPr>
              <a:xfrm>
                <a:off x="8032163" y="2506195"/>
                <a:ext cx="526708" cy="369332"/>
              </a:xfrm>
              <a:prstGeom prst="wedgeRectCallout">
                <a:avLst>
                  <a:gd name="adj1" fmla="val -27984"/>
                  <a:gd name="adj2" fmla="val -691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9704" name="Picture 8">
                <a:extLst>
                  <a:ext uri="{FF2B5EF4-FFF2-40B4-BE49-F238E27FC236}">
                    <a16:creationId xmlns:a16="http://schemas.microsoft.com/office/drawing/2014/main" xmlns="" id="{53B7F439-2159-C5E7-8549-8EAA83B7DB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9211" y="2098019"/>
                <a:ext cx="24098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29" name="文字方塊 21528">
                    <a:extLst>
                      <a:ext uri="{FF2B5EF4-FFF2-40B4-BE49-F238E27FC236}">
                        <a16:creationId xmlns:a16="http://schemas.microsoft.com/office/drawing/2014/main" xmlns="" id="{C9B788D1-DD9A-6A38-966A-18ECF83BF598}"/>
                      </a:ext>
                    </a:extLst>
                  </p:cNvPr>
                  <p:cNvSpPr txBox="1"/>
                  <p:nvPr/>
                </p:nvSpPr>
                <p:spPr>
                  <a:xfrm>
                    <a:off x="8390870" y="1970739"/>
                    <a:ext cx="64472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mc:Choice>
            <mc:Fallback xmlns="">
              <p:sp>
                <p:nvSpPr>
                  <p:cNvPr id="21529" name="文字方塊 21528">
                    <a:extLst>
                      <a:ext uri="{FF2B5EF4-FFF2-40B4-BE49-F238E27FC236}">
                        <a16:creationId xmlns:a16="http://schemas.microsoft.com/office/drawing/2014/main" id="{C9B788D1-DD9A-6A38-966A-18ECF83BF5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0870" y="1970739"/>
                    <a:ext cx="644728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531" name="語音泡泡: 橢圓形 21530">
                <a:extLst>
                  <a:ext uri="{FF2B5EF4-FFF2-40B4-BE49-F238E27FC236}">
                    <a16:creationId xmlns:a16="http://schemas.microsoft.com/office/drawing/2014/main" xmlns="" id="{62E1C73C-A5C9-14FF-1D13-C99A0A2E16AC}"/>
                  </a:ext>
                </a:extLst>
              </p:cNvPr>
              <p:cNvSpPr/>
              <p:nvPr/>
            </p:nvSpPr>
            <p:spPr>
              <a:xfrm>
                <a:off x="10714554" y="1821716"/>
                <a:ext cx="373574" cy="298046"/>
              </a:xfrm>
              <a:prstGeom prst="wedgeEllipseCallout">
                <a:avLst>
                  <a:gd name="adj1" fmla="val -30137"/>
                  <a:gd name="adj2" fmla="val 77077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532" name="語音泡泡: 矩形 21531">
                <a:extLst>
                  <a:ext uri="{FF2B5EF4-FFF2-40B4-BE49-F238E27FC236}">
                    <a16:creationId xmlns:a16="http://schemas.microsoft.com/office/drawing/2014/main" xmlns="" id="{D696B352-CF3A-5F9E-D4D2-AAEED7FD791A}"/>
                  </a:ext>
                </a:extLst>
              </p:cNvPr>
              <p:cNvSpPr/>
              <p:nvPr/>
            </p:nvSpPr>
            <p:spPr>
              <a:xfrm>
                <a:off x="10894180" y="2518541"/>
                <a:ext cx="526708" cy="369332"/>
              </a:xfrm>
              <a:prstGeom prst="wedgeRectCallout">
                <a:avLst>
                  <a:gd name="adj1" fmla="val -27984"/>
                  <a:gd name="adj2" fmla="val -691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1535" name="文字方塊 21534">
            <a:extLst>
              <a:ext uri="{FF2B5EF4-FFF2-40B4-BE49-F238E27FC236}">
                <a16:creationId xmlns:a16="http://schemas.microsoft.com/office/drawing/2014/main" xmlns="" id="{D8117854-FE93-114D-86A9-FC5A70AB6876}"/>
              </a:ext>
            </a:extLst>
          </p:cNvPr>
          <p:cNvSpPr txBox="1"/>
          <p:nvPr/>
        </p:nvSpPr>
        <p:spPr>
          <a:xfrm>
            <a:off x="488626" y="3532065"/>
            <a:ext cx="11320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36" name="群組 21535">
            <a:extLst>
              <a:ext uri="{FF2B5EF4-FFF2-40B4-BE49-F238E27FC236}">
                <a16:creationId xmlns:a16="http://schemas.microsoft.com/office/drawing/2014/main" xmlns="" id="{E11D5968-928F-08EA-44B0-1EDC551F9881}"/>
              </a:ext>
            </a:extLst>
          </p:cNvPr>
          <p:cNvGrpSpPr/>
          <p:nvPr/>
        </p:nvGrpSpPr>
        <p:grpSpPr>
          <a:xfrm>
            <a:off x="1751616" y="4087494"/>
            <a:ext cx="4400536" cy="551364"/>
            <a:chOff x="1751616" y="2617071"/>
            <a:chExt cx="4400536" cy="551364"/>
          </a:xfrm>
        </p:grpSpPr>
        <p:sp>
          <p:nvSpPr>
            <p:cNvPr id="21537" name="文字方塊 21536">
              <a:extLst>
                <a:ext uri="{FF2B5EF4-FFF2-40B4-BE49-F238E27FC236}">
                  <a16:creationId xmlns:a16="http://schemas.microsoft.com/office/drawing/2014/main" xmlns="" id="{CE35CCF7-D96A-6509-D800-0A58ACDD361A}"/>
                </a:ext>
              </a:extLst>
            </p:cNvPr>
            <p:cNvSpPr txBox="1"/>
            <p:nvPr/>
          </p:nvSpPr>
          <p:spPr>
            <a:xfrm>
              <a:off x="1751616" y="264521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2800" dirty="0">
                  <a:solidFill>
                    <a:schemeClr val="accent6">
                      <a:lumMod val="75000"/>
                    </a:schemeClr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②</a:t>
              </a:r>
              <a:endPara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538" name="Picture 2">
              <a:extLst>
                <a:ext uri="{FF2B5EF4-FFF2-40B4-BE49-F238E27FC236}">
                  <a16:creationId xmlns:a16="http://schemas.microsoft.com/office/drawing/2014/main" xmlns="" id="{F81B2364-25B8-C949-CAC8-81C00AB59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902" y="2682683"/>
              <a:ext cx="824844" cy="42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39" name="群組 21538">
              <a:extLst>
                <a:ext uri="{FF2B5EF4-FFF2-40B4-BE49-F238E27FC236}">
                  <a16:creationId xmlns:a16="http://schemas.microsoft.com/office/drawing/2014/main" xmlns="" id="{B7573DFC-A6A6-CDE9-120A-1514A8037BA7}"/>
                </a:ext>
              </a:extLst>
            </p:cNvPr>
            <p:cNvGrpSpPr/>
            <p:nvPr/>
          </p:nvGrpSpPr>
          <p:grpSpPr>
            <a:xfrm>
              <a:off x="4221820" y="2617071"/>
              <a:ext cx="1930332" cy="518689"/>
              <a:chOff x="5475871" y="2708732"/>
              <a:chExt cx="2418249" cy="649794"/>
            </a:xfrm>
          </p:grpSpPr>
          <p:sp>
            <p:nvSpPr>
              <p:cNvPr id="21540" name="手繪多邊形: 圖案 21539">
                <a:extLst>
                  <a:ext uri="{FF2B5EF4-FFF2-40B4-BE49-F238E27FC236}">
                    <a16:creationId xmlns:a16="http://schemas.microsoft.com/office/drawing/2014/main" xmlns="" id="{AD5C73BD-0AEF-D0CF-CED7-FC1FAC97CEC1}"/>
                  </a:ext>
                </a:extLst>
              </p:cNvPr>
              <p:cNvSpPr/>
              <p:nvPr/>
            </p:nvSpPr>
            <p:spPr>
              <a:xfrm>
                <a:off x="5475871" y="2708732"/>
                <a:ext cx="1238669" cy="374648"/>
              </a:xfrm>
              <a:custGeom>
                <a:avLst/>
                <a:gdLst>
                  <a:gd name="connsiteX0" fmla="*/ 97971 w 97971"/>
                  <a:gd name="connsiteY0" fmla="*/ 0 h 163285"/>
                  <a:gd name="connsiteX1" fmla="*/ 76200 w 97971"/>
                  <a:gd name="connsiteY1" fmla="*/ 54428 h 163285"/>
                  <a:gd name="connsiteX2" fmla="*/ 54428 w 97971"/>
                  <a:gd name="connsiteY2" fmla="*/ 76200 h 163285"/>
                  <a:gd name="connsiteX3" fmla="*/ 0 w 97971"/>
                  <a:gd name="connsiteY3" fmla="*/ 163285 h 163285"/>
                  <a:gd name="connsiteX0" fmla="*/ 97971 w 97971"/>
                  <a:gd name="connsiteY0" fmla="*/ 0 h 163285"/>
                  <a:gd name="connsiteX1" fmla="*/ 54428 w 97971"/>
                  <a:gd name="connsiteY1" fmla="*/ 76200 h 163285"/>
                  <a:gd name="connsiteX2" fmla="*/ 0 w 97971"/>
                  <a:gd name="connsiteY2" fmla="*/ 163285 h 163285"/>
                  <a:gd name="connsiteX0" fmla="*/ 97971 w 97971"/>
                  <a:gd name="connsiteY0" fmla="*/ 0 h 163285"/>
                  <a:gd name="connsiteX1" fmla="*/ 0 w 97971"/>
                  <a:gd name="connsiteY1" fmla="*/ 163285 h 163285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5639 w 105639"/>
                  <a:gd name="connsiteY0" fmla="*/ 0 h 192208"/>
                  <a:gd name="connsiteX1" fmla="*/ 0 w 105639"/>
                  <a:gd name="connsiteY1" fmla="*/ 192208 h 192208"/>
                  <a:gd name="connsiteX0" fmla="*/ 105639 w 105639"/>
                  <a:gd name="connsiteY0" fmla="*/ 0 h 192717"/>
                  <a:gd name="connsiteX1" fmla="*/ 0 w 105639"/>
                  <a:gd name="connsiteY1" fmla="*/ 192208 h 1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9" h="192717">
                    <a:moveTo>
                      <a:pt x="105639" y="0"/>
                    </a:moveTo>
                    <a:cubicBezTo>
                      <a:pt x="94849" y="229894"/>
                      <a:pt x="38053" y="187912"/>
                      <a:pt x="0" y="19220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541" name="語音泡泡: 矩形 21540">
                <a:extLst>
                  <a:ext uri="{FF2B5EF4-FFF2-40B4-BE49-F238E27FC236}">
                    <a16:creationId xmlns:a16="http://schemas.microsoft.com/office/drawing/2014/main" xmlns="" id="{72AE71D5-5225-DF7A-0A2F-DC6BFD64AE73}"/>
                  </a:ext>
                </a:extLst>
              </p:cNvPr>
              <p:cNvSpPr/>
              <p:nvPr/>
            </p:nvSpPr>
            <p:spPr>
              <a:xfrm>
                <a:off x="7063018" y="2895841"/>
                <a:ext cx="831102" cy="462685"/>
              </a:xfrm>
              <a:prstGeom prst="wedgeRectCallout">
                <a:avLst>
                  <a:gd name="adj1" fmla="val -97693"/>
                  <a:gd name="adj2" fmla="val -5146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1542" name="群組 21541">
            <a:extLst>
              <a:ext uri="{FF2B5EF4-FFF2-40B4-BE49-F238E27FC236}">
                <a16:creationId xmlns:a16="http://schemas.microsoft.com/office/drawing/2014/main" xmlns="" id="{52A9922E-B601-144D-6291-2CEEDBE07E4C}"/>
              </a:ext>
            </a:extLst>
          </p:cNvPr>
          <p:cNvGrpSpPr/>
          <p:nvPr/>
        </p:nvGrpSpPr>
        <p:grpSpPr>
          <a:xfrm>
            <a:off x="1751616" y="3192990"/>
            <a:ext cx="9616143" cy="1197802"/>
            <a:chOff x="1751616" y="1722567"/>
            <a:chExt cx="9616143" cy="1197802"/>
          </a:xfrm>
        </p:grpSpPr>
        <p:sp>
          <p:nvSpPr>
            <p:cNvPr id="21543" name="文字方塊 21542">
              <a:extLst>
                <a:ext uri="{FF2B5EF4-FFF2-40B4-BE49-F238E27FC236}">
                  <a16:creationId xmlns:a16="http://schemas.microsoft.com/office/drawing/2014/main" xmlns="" id="{7D0DA0FD-B086-278B-7A0F-13F667085604}"/>
                </a:ext>
              </a:extLst>
            </p:cNvPr>
            <p:cNvSpPr txBox="1"/>
            <p:nvPr/>
          </p:nvSpPr>
          <p:spPr>
            <a:xfrm>
              <a:off x="1751616" y="206932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28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544" name="群組 21543">
              <a:extLst>
                <a:ext uri="{FF2B5EF4-FFF2-40B4-BE49-F238E27FC236}">
                  <a16:creationId xmlns:a16="http://schemas.microsoft.com/office/drawing/2014/main" xmlns="" id="{883DB9F9-01C7-BBAC-7E93-B53C6F2B55C5}"/>
                </a:ext>
              </a:extLst>
            </p:cNvPr>
            <p:cNvGrpSpPr/>
            <p:nvPr/>
          </p:nvGrpSpPr>
          <p:grpSpPr>
            <a:xfrm>
              <a:off x="4529909" y="1722567"/>
              <a:ext cx="6837850" cy="1197802"/>
              <a:chOff x="4583038" y="1690071"/>
              <a:chExt cx="6837850" cy="1197802"/>
            </a:xfrm>
          </p:grpSpPr>
          <p:pic>
            <p:nvPicPr>
              <p:cNvPr id="21545" name="Picture 6">
                <a:extLst>
                  <a:ext uri="{FF2B5EF4-FFF2-40B4-BE49-F238E27FC236}">
                    <a16:creationId xmlns:a16="http://schemas.microsoft.com/office/drawing/2014/main" xmlns="" id="{8F35F6D8-A1F4-7C4D-1FE7-711BC5F36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343" y="2089719"/>
                <a:ext cx="24098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546" name="群組 21545">
                <a:extLst>
                  <a:ext uri="{FF2B5EF4-FFF2-40B4-BE49-F238E27FC236}">
                    <a16:creationId xmlns:a16="http://schemas.microsoft.com/office/drawing/2014/main" xmlns="" id="{C0C76683-3CED-9A10-8710-3346E9997F46}"/>
                  </a:ext>
                </a:extLst>
              </p:cNvPr>
              <p:cNvGrpSpPr/>
              <p:nvPr/>
            </p:nvGrpSpPr>
            <p:grpSpPr>
              <a:xfrm>
                <a:off x="4583038" y="1690071"/>
                <a:ext cx="6805998" cy="902472"/>
                <a:chOff x="5735364" y="1573587"/>
                <a:chExt cx="8526303" cy="1130584"/>
              </a:xfrm>
            </p:grpSpPr>
            <p:grpSp>
              <p:nvGrpSpPr>
                <p:cNvPr id="21552" name="群組 21551">
                  <a:extLst>
                    <a:ext uri="{FF2B5EF4-FFF2-40B4-BE49-F238E27FC236}">
                      <a16:creationId xmlns:a16="http://schemas.microsoft.com/office/drawing/2014/main" xmlns="" id="{E67BED70-20B8-CA96-E2CF-AB2332F2E064}"/>
                    </a:ext>
                  </a:extLst>
                </p:cNvPr>
                <p:cNvGrpSpPr/>
                <p:nvPr/>
              </p:nvGrpSpPr>
              <p:grpSpPr>
                <a:xfrm>
                  <a:off x="5735364" y="1925535"/>
                  <a:ext cx="8526303" cy="778636"/>
                  <a:chOff x="5735364" y="1925535"/>
                  <a:chExt cx="8526303" cy="778636"/>
                </a:xfrm>
              </p:grpSpPr>
              <p:pic>
                <p:nvPicPr>
                  <p:cNvPr id="21556" name="Picture 2">
                    <a:extLst>
                      <a:ext uri="{FF2B5EF4-FFF2-40B4-BE49-F238E27FC236}">
                        <a16:creationId xmlns:a16="http://schemas.microsoft.com/office/drawing/2014/main" xmlns="" id="{8EA165E3-E83F-3E3D-9069-D74D6EBDEE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5364" y="2085971"/>
                    <a:ext cx="1033334" cy="5333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557" name="文字方塊 21556">
                    <a:extLst>
                      <a:ext uri="{FF2B5EF4-FFF2-40B4-BE49-F238E27FC236}">
                        <a16:creationId xmlns:a16="http://schemas.microsoft.com/office/drawing/2014/main" xmlns="" id="{FA39158E-F524-5F40-E6C6-76C5E3E180FC}"/>
                      </a:ext>
                    </a:extLst>
                  </p:cNvPr>
                  <p:cNvSpPr txBox="1"/>
                  <p:nvPr/>
                </p:nvSpPr>
                <p:spPr>
                  <a:xfrm>
                    <a:off x="7097416" y="1925535"/>
                    <a:ext cx="5245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+</a:t>
                    </a:r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21558" name="直線接點 21557">
                    <a:extLst>
                      <a:ext uri="{FF2B5EF4-FFF2-40B4-BE49-F238E27FC236}">
                        <a16:creationId xmlns:a16="http://schemas.microsoft.com/office/drawing/2014/main" xmlns="" id="{C6FF2FDE-6BC0-D57A-E5E2-372AB53203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5364" y="2704171"/>
                    <a:ext cx="852630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53" name="群組 21552">
                  <a:extLst>
                    <a:ext uri="{FF2B5EF4-FFF2-40B4-BE49-F238E27FC236}">
                      <a16:creationId xmlns:a16="http://schemas.microsoft.com/office/drawing/2014/main" xmlns="" id="{6BB411D1-9F4D-6E13-6824-FEB3248FFD85}"/>
                    </a:ext>
                  </a:extLst>
                </p:cNvPr>
                <p:cNvGrpSpPr/>
                <p:nvPr/>
              </p:nvGrpSpPr>
              <p:grpSpPr>
                <a:xfrm>
                  <a:off x="6749954" y="1573587"/>
                  <a:ext cx="3495688" cy="678312"/>
                  <a:chOff x="6749954" y="1573587"/>
                  <a:chExt cx="3495688" cy="678312"/>
                </a:xfrm>
              </p:grpSpPr>
              <p:sp>
                <p:nvSpPr>
                  <p:cNvPr id="21554" name="語音泡泡: 矩形 21553">
                    <a:extLst>
                      <a:ext uri="{FF2B5EF4-FFF2-40B4-BE49-F238E27FC236}">
                        <a16:creationId xmlns:a16="http://schemas.microsoft.com/office/drawing/2014/main" xmlns="" id="{1FB5B696-080F-A1B9-C791-692B9983A361}"/>
                      </a:ext>
                    </a:extLst>
                  </p:cNvPr>
                  <p:cNvSpPr/>
                  <p:nvPr/>
                </p:nvSpPr>
                <p:spPr>
                  <a:xfrm>
                    <a:off x="6749954" y="1789213"/>
                    <a:ext cx="741203" cy="462686"/>
                  </a:xfrm>
                  <a:prstGeom prst="wedgeRectCallout">
                    <a:avLst>
                      <a:gd name="adj1" fmla="val -83629"/>
                      <a:gd name="adj2" fmla="val 6643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40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1555" name="語音泡泡: 橢圓形 21554">
                    <a:extLst>
                      <a:ext uri="{FF2B5EF4-FFF2-40B4-BE49-F238E27FC236}">
                        <a16:creationId xmlns:a16="http://schemas.microsoft.com/office/drawing/2014/main" xmlns="" id="{EBA14246-67AD-489E-BAB2-9C8959A2A4B2}"/>
                      </a:ext>
                    </a:extLst>
                  </p:cNvPr>
                  <p:cNvSpPr/>
                  <p:nvPr/>
                </p:nvSpPr>
                <p:spPr>
                  <a:xfrm>
                    <a:off x="9749548" y="1573587"/>
                    <a:ext cx="496094" cy="450994"/>
                  </a:xfrm>
                  <a:prstGeom prst="wedgeEllipseCallout">
                    <a:avLst>
                      <a:gd name="adj1" fmla="val -30137"/>
                      <a:gd name="adj2" fmla="val 77077"/>
                    </a:avLst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21547" name="語音泡泡: 矩形 21546">
                <a:extLst>
                  <a:ext uri="{FF2B5EF4-FFF2-40B4-BE49-F238E27FC236}">
                    <a16:creationId xmlns:a16="http://schemas.microsoft.com/office/drawing/2014/main" xmlns="" id="{74176D13-211C-5C3A-31E4-B92416E3833D}"/>
                  </a:ext>
                </a:extLst>
              </p:cNvPr>
              <p:cNvSpPr/>
              <p:nvPr/>
            </p:nvSpPr>
            <p:spPr>
              <a:xfrm>
                <a:off x="8032163" y="2506195"/>
                <a:ext cx="526708" cy="369332"/>
              </a:xfrm>
              <a:prstGeom prst="wedgeRectCallout">
                <a:avLst>
                  <a:gd name="adj1" fmla="val -27984"/>
                  <a:gd name="adj2" fmla="val -691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25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1548" name="Picture 8">
                <a:extLst>
                  <a:ext uri="{FF2B5EF4-FFF2-40B4-BE49-F238E27FC236}">
                    <a16:creationId xmlns:a16="http://schemas.microsoft.com/office/drawing/2014/main" xmlns="" id="{A2EA788C-A7C6-1A8A-A50C-A639E44565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9211" y="2098019"/>
                <a:ext cx="24098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49" name="文字方塊 21548">
                    <a:extLst>
                      <a:ext uri="{FF2B5EF4-FFF2-40B4-BE49-F238E27FC236}">
                        <a16:creationId xmlns:a16="http://schemas.microsoft.com/office/drawing/2014/main" xmlns="" id="{371FE369-A248-A027-826D-E55A67877B00}"/>
                      </a:ext>
                    </a:extLst>
                  </p:cNvPr>
                  <p:cNvSpPr txBox="1"/>
                  <p:nvPr/>
                </p:nvSpPr>
                <p:spPr>
                  <a:xfrm>
                    <a:off x="8390870" y="1970739"/>
                    <a:ext cx="64472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mc:Choice>
            <mc:Fallback xmlns="">
              <p:sp>
                <p:nvSpPr>
                  <p:cNvPr id="21549" name="文字方塊 21548">
                    <a:extLst>
                      <a:ext uri="{FF2B5EF4-FFF2-40B4-BE49-F238E27FC236}">
                        <a16:creationId xmlns:a16="http://schemas.microsoft.com/office/drawing/2014/main" id="{371FE369-A248-A027-826D-E55A67877B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0870" y="1970739"/>
                    <a:ext cx="644728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550" name="語音泡泡: 橢圓形 21549">
                <a:extLst>
                  <a:ext uri="{FF2B5EF4-FFF2-40B4-BE49-F238E27FC236}">
                    <a16:creationId xmlns:a16="http://schemas.microsoft.com/office/drawing/2014/main" xmlns="" id="{841618CD-B2DD-C7A3-1C22-6AFE8DBC8150}"/>
                  </a:ext>
                </a:extLst>
              </p:cNvPr>
              <p:cNvSpPr/>
              <p:nvPr/>
            </p:nvSpPr>
            <p:spPr>
              <a:xfrm>
                <a:off x="10714554" y="1711064"/>
                <a:ext cx="373574" cy="360000"/>
              </a:xfrm>
              <a:prstGeom prst="wedgeEllipseCallout">
                <a:avLst>
                  <a:gd name="adj1" fmla="val -30137"/>
                  <a:gd name="adj2" fmla="val 77077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551" name="語音泡泡: 矩形 21550">
                <a:extLst>
                  <a:ext uri="{FF2B5EF4-FFF2-40B4-BE49-F238E27FC236}">
                    <a16:creationId xmlns:a16="http://schemas.microsoft.com/office/drawing/2014/main" xmlns="" id="{1DE29438-62B4-34EA-5A54-67A37E9CFA49}"/>
                  </a:ext>
                </a:extLst>
              </p:cNvPr>
              <p:cNvSpPr/>
              <p:nvPr/>
            </p:nvSpPr>
            <p:spPr>
              <a:xfrm>
                <a:off x="10894180" y="2518541"/>
                <a:ext cx="526708" cy="369332"/>
              </a:xfrm>
              <a:prstGeom prst="wedgeRectCallout">
                <a:avLst>
                  <a:gd name="adj1" fmla="val -27984"/>
                  <a:gd name="adj2" fmla="val -691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1559" name="文字方塊 21558">
            <a:extLst>
              <a:ext uri="{FF2B5EF4-FFF2-40B4-BE49-F238E27FC236}">
                <a16:creationId xmlns:a16="http://schemas.microsoft.com/office/drawing/2014/main" xmlns="" id="{1881DBE2-9721-6489-C221-CCC1BBE8CC8E}"/>
              </a:ext>
            </a:extLst>
          </p:cNvPr>
          <p:cNvSpPr txBox="1"/>
          <p:nvPr/>
        </p:nvSpPr>
        <p:spPr>
          <a:xfrm>
            <a:off x="494051" y="4998385"/>
            <a:ext cx="11320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輪</a:t>
            </a:r>
          </a:p>
        </p:txBody>
      </p:sp>
      <p:grpSp>
        <p:nvGrpSpPr>
          <p:cNvPr id="21560" name="群組 21559">
            <a:extLst>
              <a:ext uri="{FF2B5EF4-FFF2-40B4-BE49-F238E27FC236}">
                <a16:creationId xmlns:a16="http://schemas.microsoft.com/office/drawing/2014/main" xmlns="" id="{94136A9A-BA3D-982E-6753-9BAF3FCF9575}"/>
              </a:ext>
            </a:extLst>
          </p:cNvPr>
          <p:cNvGrpSpPr/>
          <p:nvPr/>
        </p:nvGrpSpPr>
        <p:grpSpPr>
          <a:xfrm>
            <a:off x="1757041" y="5553814"/>
            <a:ext cx="4536239" cy="551364"/>
            <a:chOff x="1751616" y="2617071"/>
            <a:chExt cx="4536239" cy="551364"/>
          </a:xfrm>
        </p:grpSpPr>
        <p:sp>
          <p:nvSpPr>
            <p:cNvPr id="21561" name="文字方塊 21560">
              <a:extLst>
                <a:ext uri="{FF2B5EF4-FFF2-40B4-BE49-F238E27FC236}">
                  <a16:creationId xmlns:a16="http://schemas.microsoft.com/office/drawing/2014/main" xmlns="" id="{4D766EB1-F47A-1182-8E18-B1713F393264}"/>
                </a:ext>
              </a:extLst>
            </p:cNvPr>
            <p:cNvSpPr txBox="1"/>
            <p:nvPr/>
          </p:nvSpPr>
          <p:spPr>
            <a:xfrm>
              <a:off x="1751616" y="264521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2800" dirty="0">
                  <a:solidFill>
                    <a:schemeClr val="accent6">
                      <a:lumMod val="75000"/>
                    </a:schemeClr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②</a:t>
              </a:r>
              <a:endPara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562" name="Picture 2">
              <a:extLst>
                <a:ext uri="{FF2B5EF4-FFF2-40B4-BE49-F238E27FC236}">
                  <a16:creationId xmlns:a16="http://schemas.microsoft.com/office/drawing/2014/main" xmlns="" id="{191FC02D-C61F-B12A-8910-95F0439C6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902" y="2682683"/>
              <a:ext cx="824844" cy="42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63" name="群組 21562">
              <a:extLst>
                <a:ext uri="{FF2B5EF4-FFF2-40B4-BE49-F238E27FC236}">
                  <a16:creationId xmlns:a16="http://schemas.microsoft.com/office/drawing/2014/main" xmlns="" id="{449081FC-9DAC-E052-8EEE-056FEFEE56F2}"/>
                </a:ext>
              </a:extLst>
            </p:cNvPr>
            <p:cNvGrpSpPr/>
            <p:nvPr/>
          </p:nvGrpSpPr>
          <p:grpSpPr>
            <a:xfrm>
              <a:off x="4221821" y="2617071"/>
              <a:ext cx="2066034" cy="531907"/>
              <a:chOff x="5475871" y="2708732"/>
              <a:chExt cx="2588251" cy="666353"/>
            </a:xfrm>
          </p:grpSpPr>
          <p:sp>
            <p:nvSpPr>
              <p:cNvPr id="21564" name="手繪多邊形: 圖案 21563">
                <a:extLst>
                  <a:ext uri="{FF2B5EF4-FFF2-40B4-BE49-F238E27FC236}">
                    <a16:creationId xmlns:a16="http://schemas.microsoft.com/office/drawing/2014/main" xmlns="" id="{91D067CF-E15E-C522-1D30-E00FDF62022A}"/>
                  </a:ext>
                </a:extLst>
              </p:cNvPr>
              <p:cNvSpPr/>
              <p:nvPr/>
            </p:nvSpPr>
            <p:spPr>
              <a:xfrm>
                <a:off x="5475871" y="2708732"/>
                <a:ext cx="1238669" cy="374648"/>
              </a:xfrm>
              <a:custGeom>
                <a:avLst/>
                <a:gdLst>
                  <a:gd name="connsiteX0" fmla="*/ 97971 w 97971"/>
                  <a:gd name="connsiteY0" fmla="*/ 0 h 163285"/>
                  <a:gd name="connsiteX1" fmla="*/ 76200 w 97971"/>
                  <a:gd name="connsiteY1" fmla="*/ 54428 h 163285"/>
                  <a:gd name="connsiteX2" fmla="*/ 54428 w 97971"/>
                  <a:gd name="connsiteY2" fmla="*/ 76200 h 163285"/>
                  <a:gd name="connsiteX3" fmla="*/ 0 w 97971"/>
                  <a:gd name="connsiteY3" fmla="*/ 163285 h 163285"/>
                  <a:gd name="connsiteX0" fmla="*/ 97971 w 97971"/>
                  <a:gd name="connsiteY0" fmla="*/ 0 h 163285"/>
                  <a:gd name="connsiteX1" fmla="*/ 54428 w 97971"/>
                  <a:gd name="connsiteY1" fmla="*/ 76200 h 163285"/>
                  <a:gd name="connsiteX2" fmla="*/ 0 w 97971"/>
                  <a:gd name="connsiteY2" fmla="*/ 163285 h 163285"/>
                  <a:gd name="connsiteX0" fmla="*/ 97971 w 97971"/>
                  <a:gd name="connsiteY0" fmla="*/ 0 h 163285"/>
                  <a:gd name="connsiteX1" fmla="*/ 0 w 97971"/>
                  <a:gd name="connsiteY1" fmla="*/ 163285 h 163285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6491 w 106491"/>
                  <a:gd name="connsiteY0" fmla="*/ 0 h 238484"/>
                  <a:gd name="connsiteX1" fmla="*/ 0 w 106491"/>
                  <a:gd name="connsiteY1" fmla="*/ 238484 h 238484"/>
                  <a:gd name="connsiteX0" fmla="*/ 105639 w 105639"/>
                  <a:gd name="connsiteY0" fmla="*/ 0 h 192208"/>
                  <a:gd name="connsiteX1" fmla="*/ 0 w 105639"/>
                  <a:gd name="connsiteY1" fmla="*/ 192208 h 192208"/>
                  <a:gd name="connsiteX0" fmla="*/ 105639 w 105639"/>
                  <a:gd name="connsiteY0" fmla="*/ 0 h 192717"/>
                  <a:gd name="connsiteX1" fmla="*/ 0 w 105639"/>
                  <a:gd name="connsiteY1" fmla="*/ 192208 h 19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9" h="192717">
                    <a:moveTo>
                      <a:pt x="105639" y="0"/>
                    </a:moveTo>
                    <a:cubicBezTo>
                      <a:pt x="94849" y="229894"/>
                      <a:pt x="38053" y="187912"/>
                      <a:pt x="0" y="19220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565" name="語音泡泡: 矩形 21564">
                <a:extLst>
                  <a:ext uri="{FF2B5EF4-FFF2-40B4-BE49-F238E27FC236}">
                    <a16:creationId xmlns:a16="http://schemas.microsoft.com/office/drawing/2014/main" xmlns="" id="{A0C7C27B-3831-687E-1C03-DC8396A27B16}"/>
                  </a:ext>
                </a:extLst>
              </p:cNvPr>
              <p:cNvSpPr/>
              <p:nvPr/>
            </p:nvSpPr>
            <p:spPr>
              <a:xfrm>
                <a:off x="7114430" y="2912400"/>
                <a:ext cx="949692" cy="462685"/>
              </a:xfrm>
              <a:prstGeom prst="wedgeRectCallout">
                <a:avLst>
                  <a:gd name="adj1" fmla="val -97693"/>
                  <a:gd name="adj2" fmla="val -5146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240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1566" name="群組 21565">
            <a:extLst>
              <a:ext uri="{FF2B5EF4-FFF2-40B4-BE49-F238E27FC236}">
                <a16:creationId xmlns:a16="http://schemas.microsoft.com/office/drawing/2014/main" xmlns="" id="{AD6DB6C5-097D-3990-B122-29D70D678EAD}"/>
              </a:ext>
            </a:extLst>
          </p:cNvPr>
          <p:cNvGrpSpPr/>
          <p:nvPr/>
        </p:nvGrpSpPr>
        <p:grpSpPr>
          <a:xfrm>
            <a:off x="1757041" y="4659309"/>
            <a:ext cx="9616143" cy="1197803"/>
            <a:chOff x="1751616" y="1722566"/>
            <a:chExt cx="9616143" cy="1197803"/>
          </a:xfrm>
        </p:grpSpPr>
        <p:sp>
          <p:nvSpPr>
            <p:cNvPr id="21567" name="文字方塊 21566">
              <a:extLst>
                <a:ext uri="{FF2B5EF4-FFF2-40B4-BE49-F238E27FC236}">
                  <a16:creationId xmlns:a16="http://schemas.microsoft.com/office/drawing/2014/main" xmlns="" id="{9AE4CB80-BFEE-71F5-7AE9-52A562EB5B78}"/>
                </a:ext>
              </a:extLst>
            </p:cNvPr>
            <p:cNvSpPr txBox="1"/>
            <p:nvPr/>
          </p:nvSpPr>
          <p:spPr>
            <a:xfrm>
              <a:off x="1751616" y="206932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lang="zh-TW" altLang="en-US" sz="2800" dirty="0">
                  <a:solidFill>
                    <a:srgbClr val="00B050"/>
                  </a:solidFill>
                  <a:latin typeface="jf open 粉圓 1.1" panose="020F0500000000000000" pitchFamily="34" charset="-120"/>
                  <a:ea typeface="jf open 粉圓 1.1" panose="020F0500000000000000" pitchFamily="34" charset="-120"/>
                </a:rPr>
                <a:t>①</a:t>
              </a:r>
              <a:endPara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696" name="群組 29695">
              <a:extLst>
                <a:ext uri="{FF2B5EF4-FFF2-40B4-BE49-F238E27FC236}">
                  <a16:creationId xmlns:a16="http://schemas.microsoft.com/office/drawing/2014/main" xmlns="" id="{40D0111E-5859-4E0A-354A-A5F4FACDAD88}"/>
                </a:ext>
              </a:extLst>
            </p:cNvPr>
            <p:cNvGrpSpPr/>
            <p:nvPr/>
          </p:nvGrpSpPr>
          <p:grpSpPr>
            <a:xfrm>
              <a:off x="4529909" y="1722566"/>
              <a:ext cx="6837850" cy="1197803"/>
              <a:chOff x="4583038" y="1690070"/>
              <a:chExt cx="6837850" cy="1197803"/>
            </a:xfrm>
          </p:grpSpPr>
          <p:pic>
            <p:nvPicPr>
              <p:cNvPr id="29697" name="Picture 6">
                <a:extLst>
                  <a:ext uri="{FF2B5EF4-FFF2-40B4-BE49-F238E27FC236}">
                    <a16:creationId xmlns:a16="http://schemas.microsoft.com/office/drawing/2014/main" xmlns="" id="{8834B640-18C6-B06E-1C38-D1FB1C4EC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343" y="2089719"/>
                <a:ext cx="24098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699" name="群組 29698">
                <a:extLst>
                  <a:ext uri="{FF2B5EF4-FFF2-40B4-BE49-F238E27FC236}">
                    <a16:creationId xmlns:a16="http://schemas.microsoft.com/office/drawing/2014/main" xmlns="" id="{ADDD0682-E622-1B75-F144-B9AFA4878EAD}"/>
                  </a:ext>
                </a:extLst>
              </p:cNvPr>
              <p:cNvGrpSpPr/>
              <p:nvPr/>
            </p:nvGrpSpPr>
            <p:grpSpPr>
              <a:xfrm>
                <a:off x="4583038" y="1690070"/>
                <a:ext cx="6805998" cy="902473"/>
                <a:chOff x="5735364" y="1573586"/>
                <a:chExt cx="8526303" cy="1130585"/>
              </a:xfrm>
            </p:grpSpPr>
            <p:grpSp>
              <p:nvGrpSpPr>
                <p:cNvPr id="29708" name="群組 29707">
                  <a:extLst>
                    <a:ext uri="{FF2B5EF4-FFF2-40B4-BE49-F238E27FC236}">
                      <a16:creationId xmlns:a16="http://schemas.microsoft.com/office/drawing/2014/main" xmlns="" id="{CF77E376-372A-90E9-AAAA-C7EA8AA3CE8A}"/>
                    </a:ext>
                  </a:extLst>
                </p:cNvPr>
                <p:cNvGrpSpPr/>
                <p:nvPr/>
              </p:nvGrpSpPr>
              <p:grpSpPr>
                <a:xfrm>
                  <a:off x="5735364" y="1925535"/>
                  <a:ext cx="8526303" cy="778636"/>
                  <a:chOff x="5735364" y="1925535"/>
                  <a:chExt cx="8526303" cy="778636"/>
                </a:xfrm>
              </p:grpSpPr>
              <p:pic>
                <p:nvPicPr>
                  <p:cNvPr id="29712" name="Picture 2">
                    <a:extLst>
                      <a:ext uri="{FF2B5EF4-FFF2-40B4-BE49-F238E27FC236}">
                        <a16:creationId xmlns:a16="http://schemas.microsoft.com/office/drawing/2014/main" xmlns="" id="{4E1A76CC-41EF-246E-F9BA-15DB9FDF12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5364" y="2085971"/>
                    <a:ext cx="1033334" cy="53333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9713" name="文字方塊 29712">
                    <a:extLst>
                      <a:ext uri="{FF2B5EF4-FFF2-40B4-BE49-F238E27FC236}">
                        <a16:creationId xmlns:a16="http://schemas.microsoft.com/office/drawing/2014/main" xmlns="" id="{6A2F65B5-92BA-B192-998F-7979F5AAB2C9}"/>
                      </a:ext>
                    </a:extLst>
                  </p:cNvPr>
                  <p:cNvSpPr txBox="1"/>
                  <p:nvPr/>
                </p:nvSpPr>
                <p:spPr>
                  <a:xfrm>
                    <a:off x="7097416" y="1925535"/>
                    <a:ext cx="5245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+</a:t>
                    </a:r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29714" name="直線接點 29713">
                    <a:extLst>
                      <a:ext uri="{FF2B5EF4-FFF2-40B4-BE49-F238E27FC236}">
                        <a16:creationId xmlns:a16="http://schemas.microsoft.com/office/drawing/2014/main" xmlns="" id="{59B65B3A-52D2-84C2-2C33-EA88C9DC81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35364" y="2704171"/>
                    <a:ext cx="852630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709" name="群組 29708">
                  <a:extLst>
                    <a:ext uri="{FF2B5EF4-FFF2-40B4-BE49-F238E27FC236}">
                      <a16:creationId xmlns:a16="http://schemas.microsoft.com/office/drawing/2014/main" xmlns="" id="{10133168-CA37-ED8E-AA3D-DB911969923B}"/>
                    </a:ext>
                  </a:extLst>
                </p:cNvPr>
                <p:cNvGrpSpPr/>
                <p:nvPr/>
              </p:nvGrpSpPr>
              <p:grpSpPr>
                <a:xfrm>
                  <a:off x="6520063" y="1573586"/>
                  <a:ext cx="3697485" cy="573252"/>
                  <a:chOff x="6520063" y="1573586"/>
                  <a:chExt cx="3697485" cy="573252"/>
                </a:xfrm>
              </p:grpSpPr>
              <p:sp>
                <p:nvSpPr>
                  <p:cNvPr id="29710" name="語音泡泡: 矩形 29709">
                    <a:extLst>
                      <a:ext uri="{FF2B5EF4-FFF2-40B4-BE49-F238E27FC236}">
                        <a16:creationId xmlns:a16="http://schemas.microsoft.com/office/drawing/2014/main" xmlns="" id="{F2AB2225-D9D4-C6A4-242D-C1598C43A908}"/>
                      </a:ext>
                    </a:extLst>
                  </p:cNvPr>
                  <p:cNvSpPr/>
                  <p:nvPr/>
                </p:nvSpPr>
                <p:spPr>
                  <a:xfrm>
                    <a:off x="6520063" y="1684154"/>
                    <a:ext cx="748000" cy="462684"/>
                  </a:xfrm>
                  <a:prstGeom prst="wedgeRectCallout">
                    <a:avLst>
                      <a:gd name="adj1" fmla="val -83629"/>
                      <a:gd name="adj2" fmla="val 6643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190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9711" name="語音泡泡: 橢圓形 29710">
                    <a:extLst>
                      <a:ext uri="{FF2B5EF4-FFF2-40B4-BE49-F238E27FC236}">
                        <a16:creationId xmlns:a16="http://schemas.microsoft.com/office/drawing/2014/main" xmlns="" id="{E660E81A-E9C3-5A88-1EBE-78049ED1714E}"/>
                      </a:ext>
                    </a:extLst>
                  </p:cNvPr>
                  <p:cNvSpPr/>
                  <p:nvPr/>
                </p:nvSpPr>
                <p:spPr>
                  <a:xfrm>
                    <a:off x="9749548" y="1573586"/>
                    <a:ext cx="468000" cy="496094"/>
                  </a:xfrm>
                  <a:prstGeom prst="wedgeEllipseCallout">
                    <a:avLst>
                      <a:gd name="adj1" fmla="val -30137"/>
                      <a:gd name="adj2" fmla="val 77077"/>
                    </a:avLst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</a:t>
                    </a:r>
                    <a:endParaRPr lang="zh-TW" altLang="en-US" sz="1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29701" name="語音泡泡: 矩形 29700">
                <a:extLst>
                  <a:ext uri="{FF2B5EF4-FFF2-40B4-BE49-F238E27FC236}">
                    <a16:creationId xmlns:a16="http://schemas.microsoft.com/office/drawing/2014/main" xmlns="" id="{D221C4F8-20A9-E720-37B2-7E24AAA9F431}"/>
                  </a:ext>
                </a:extLst>
              </p:cNvPr>
              <p:cNvSpPr/>
              <p:nvPr/>
            </p:nvSpPr>
            <p:spPr>
              <a:xfrm>
                <a:off x="8032163" y="2506195"/>
                <a:ext cx="526708" cy="369332"/>
              </a:xfrm>
              <a:prstGeom prst="wedgeRectCallout">
                <a:avLst>
                  <a:gd name="adj1" fmla="val -27984"/>
                  <a:gd name="adj2" fmla="val -691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9703" name="Picture 8">
                <a:extLst>
                  <a:ext uri="{FF2B5EF4-FFF2-40B4-BE49-F238E27FC236}">
                    <a16:creationId xmlns:a16="http://schemas.microsoft.com/office/drawing/2014/main" xmlns="" id="{165B4A58-8C52-8E3D-5364-6C05E6A02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9211" y="2098019"/>
                <a:ext cx="2409825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705" name="文字方塊 29704">
                    <a:extLst>
                      <a:ext uri="{FF2B5EF4-FFF2-40B4-BE49-F238E27FC236}">
                        <a16:creationId xmlns:a16="http://schemas.microsoft.com/office/drawing/2014/main" xmlns="" id="{5D161475-2C4D-CDCB-AB27-C5286AE5A9F2}"/>
                      </a:ext>
                    </a:extLst>
                  </p:cNvPr>
                  <p:cNvSpPr txBox="1"/>
                  <p:nvPr/>
                </p:nvSpPr>
                <p:spPr>
                  <a:xfrm>
                    <a:off x="8390870" y="1970739"/>
                    <a:ext cx="64472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zh-TW" altLang="en-US" sz="36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mc:Choice>
            <mc:Fallback xmlns="">
              <p:sp>
                <p:nvSpPr>
                  <p:cNvPr id="29705" name="文字方塊 29704">
                    <a:extLst>
                      <a:ext uri="{FF2B5EF4-FFF2-40B4-BE49-F238E27FC236}">
                        <a16:creationId xmlns:a16="http://schemas.microsoft.com/office/drawing/2014/main" id="{5D161475-2C4D-CDCB-AB27-C5286AE5A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0870" y="1970739"/>
                    <a:ext cx="644728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706" name="語音泡泡: 橢圓形 29705">
                <a:extLst>
                  <a:ext uri="{FF2B5EF4-FFF2-40B4-BE49-F238E27FC236}">
                    <a16:creationId xmlns:a16="http://schemas.microsoft.com/office/drawing/2014/main" xmlns="" id="{154DB64C-8DB9-2C7B-759C-1622BEDF9C8F}"/>
                  </a:ext>
                </a:extLst>
              </p:cNvPr>
              <p:cNvSpPr/>
              <p:nvPr/>
            </p:nvSpPr>
            <p:spPr>
              <a:xfrm>
                <a:off x="10714554" y="1711064"/>
                <a:ext cx="373574" cy="360000"/>
              </a:xfrm>
              <a:prstGeom prst="wedgeEllipseCallout">
                <a:avLst>
                  <a:gd name="adj1" fmla="val -30137"/>
                  <a:gd name="adj2" fmla="val 77077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707" name="語音泡泡: 矩形 29706">
                <a:extLst>
                  <a:ext uri="{FF2B5EF4-FFF2-40B4-BE49-F238E27FC236}">
                    <a16:creationId xmlns:a16="http://schemas.microsoft.com/office/drawing/2014/main" xmlns="" id="{1DB32587-5336-6830-AA3F-7A852A4C2DBA}"/>
                  </a:ext>
                </a:extLst>
              </p:cNvPr>
              <p:cNvSpPr/>
              <p:nvPr/>
            </p:nvSpPr>
            <p:spPr>
              <a:xfrm>
                <a:off x="10894180" y="2518541"/>
                <a:ext cx="526708" cy="369332"/>
              </a:xfrm>
              <a:prstGeom prst="wedgeRectCallout">
                <a:avLst>
                  <a:gd name="adj1" fmla="val -27984"/>
                  <a:gd name="adj2" fmla="val -691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08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逐步解析 </a:t>
            </a:r>
            <a:r>
              <a:rPr lang="en-US" altLang="zh-TW" dirty="0"/>
              <a:t>1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設定點餐介面</a:t>
            </a:r>
            <a:endParaRPr lang="zh-HK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84724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653D3C-C547-8CB3-08A0-D69F46EC0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39EFBB9-E86D-1630-BC98-626BFCE6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119962"/>
            <a:ext cx="10127654" cy="56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26D66E-C603-C42B-FBDA-EF6ECF26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D4D5A52-E7F8-0979-2B38-646B9099A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90D0F22E-BDCA-F3C5-289F-6A4283FF3486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71</a:t>
            </a:r>
          </a:p>
          <a:p>
            <a:endParaRPr lang="zh-HK" altLang="en-US" dirty="0"/>
          </a:p>
        </p:txBody>
      </p:sp>
      <p:sp>
        <p:nvSpPr>
          <p:cNvPr id="5" name="圓角矩形 6">
            <a:extLst>
              <a:ext uri="{FF2B5EF4-FFF2-40B4-BE49-F238E27FC236}">
                <a16:creationId xmlns:a16="http://schemas.microsoft.com/office/drawing/2014/main" xmlns="" id="{732CBDAF-10FC-2E6F-221C-BBAD890D5DCF}"/>
              </a:ext>
            </a:extLst>
          </p:cNvPr>
          <p:cNvSpPr/>
          <p:nvPr/>
        </p:nvSpPr>
        <p:spPr>
          <a:xfrm>
            <a:off x="550590" y="981522"/>
            <a:ext cx="3240360" cy="4320479"/>
          </a:xfrm>
          <a:prstGeom prst="roundRect">
            <a:avLst>
              <a:gd name="adj" fmla="val 3770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12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339B1D03-91E7-406B-D7EF-E9BDD610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4" y="1214220"/>
            <a:ext cx="5100381" cy="37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567" y="1088788"/>
            <a:ext cx="4392487" cy="2933661"/>
          </a:xfrm>
          <a:ln>
            <a:noFill/>
          </a:ln>
        </p:spPr>
        <p:txBody>
          <a:bodyPr/>
          <a:lstStyle/>
          <a:p>
            <a:pPr marL="85725" indent="26988">
              <a:lnSpc>
                <a:spcPct val="165000"/>
              </a:lnSpc>
              <a:buNone/>
            </a:pPr>
            <a:r>
              <a:rPr lang="zh-TW" altLang="en-US" sz="2700" dirty="0"/>
              <a:t>檔案中已包含具有 </a:t>
            </a:r>
            <a:r>
              <a:rPr lang="en-US" altLang="zh-TW" sz="2700" dirty="0"/>
              <a:t>4 </a:t>
            </a:r>
            <a:r>
              <a:rPr lang="zh-TW" altLang="en-US" sz="2700" dirty="0"/>
              <a:t>種造型的 餐點圖，以及     、    ，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我們要利用「分身」功能，將各角色安排成點餐介面。</a:t>
            </a:r>
            <a:endParaRPr lang="zh-HK" altLang="en-US" sz="27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26FA4909-2E21-1F07-2EF2-FCAE358B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153" name="圓角矩形 152"/>
          <p:cNvSpPr/>
          <p:nvPr/>
        </p:nvSpPr>
        <p:spPr>
          <a:xfrm>
            <a:off x="5108849" y="2182170"/>
            <a:ext cx="2354509" cy="1967704"/>
          </a:xfrm>
          <a:prstGeom prst="roundRect">
            <a:avLst>
              <a:gd name="adj" fmla="val 61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54" name="圓角矩形 153"/>
          <p:cNvSpPr/>
          <p:nvPr/>
        </p:nvSpPr>
        <p:spPr>
          <a:xfrm>
            <a:off x="379630" y="2614312"/>
            <a:ext cx="4131399" cy="45544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55" name="圓角矩形 154"/>
          <p:cNvSpPr/>
          <p:nvPr/>
        </p:nvSpPr>
        <p:spPr>
          <a:xfrm>
            <a:off x="228424" y="2461388"/>
            <a:ext cx="4498630" cy="74179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56" name="圓角矩形 155"/>
          <p:cNvSpPr/>
          <p:nvPr/>
        </p:nvSpPr>
        <p:spPr>
          <a:xfrm>
            <a:off x="7108313" y="1784800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圓角矩形 156"/>
          <p:cNvSpPr/>
          <p:nvPr/>
        </p:nvSpPr>
        <p:spPr>
          <a:xfrm>
            <a:off x="4188367" y="3108930"/>
            <a:ext cx="298495" cy="3345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8" name="圓角矩形 157"/>
          <p:cNvSpPr/>
          <p:nvPr/>
        </p:nvSpPr>
        <p:spPr>
          <a:xfrm>
            <a:off x="4602389" y="3276213"/>
            <a:ext cx="298495" cy="3345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0" name="圓角矩形 159"/>
          <p:cNvSpPr/>
          <p:nvPr/>
        </p:nvSpPr>
        <p:spPr>
          <a:xfrm>
            <a:off x="10463126" y="1076680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設定初始坐標與造型</a:t>
            </a:r>
            <a:endParaRPr lang="zh-HK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圓角矩形 160"/>
          <p:cNvSpPr/>
          <p:nvPr/>
        </p:nvSpPr>
        <p:spPr>
          <a:xfrm>
            <a:off x="10463126" y="2935341"/>
            <a:ext cx="1332000" cy="1281589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分身</a:t>
            </a:r>
            <a:endParaRPr lang="zh-HK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圓角矩形 161"/>
          <p:cNvSpPr/>
          <p:nvPr/>
        </p:nvSpPr>
        <p:spPr>
          <a:xfrm>
            <a:off x="10463126" y="4414848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</a:p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設定顯示／隱藏狀態</a:t>
            </a:r>
            <a:endParaRPr lang="zh-HK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71</a:t>
            </a:r>
          </a:p>
          <a:p>
            <a:endParaRPr lang="zh-HK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0A3D32A8-6486-BDDD-533B-0D26DF3C2B08}"/>
              </a:ext>
            </a:extLst>
          </p:cNvPr>
          <p:cNvGrpSpPr/>
          <p:nvPr/>
        </p:nvGrpSpPr>
        <p:grpSpPr>
          <a:xfrm>
            <a:off x="791096" y="1869760"/>
            <a:ext cx="3230663" cy="552450"/>
            <a:chOff x="791096" y="1869760"/>
            <a:chExt cx="3230663" cy="55245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7905313A-F3F7-BE3A-6287-85AF3B2F2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665" y="1952083"/>
              <a:ext cx="394986" cy="387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E145E6DC-90A1-7EE6-19AD-97381E335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92" y="1957448"/>
              <a:ext cx="402167" cy="416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xmlns="" id="{AC99DBB3-9B5A-739C-CAF5-C8664C3F28F1}"/>
                </a:ext>
              </a:extLst>
            </p:cNvPr>
            <p:cNvSpPr/>
            <p:nvPr/>
          </p:nvSpPr>
          <p:spPr>
            <a:xfrm>
              <a:off x="791096" y="1869760"/>
              <a:ext cx="1127645" cy="552450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圓角矩形 152">
            <a:extLst>
              <a:ext uri="{FF2B5EF4-FFF2-40B4-BE49-F238E27FC236}">
                <a16:creationId xmlns:a16="http://schemas.microsoft.com/office/drawing/2014/main" xmlns="" id="{03C62392-2F23-7805-1DA0-A3FD5929EB3A}"/>
              </a:ext>
            </a:extLst>
          </p:cNvPr>
          <p:cNvSpPr/>
          <p:nvPr/>
        </p:nvSpPr>
        <p:spPr>
          <a:xfrm>
            <a:off x="7654813" y="2174012"/>
            <a:ext cx="2354509" cy="1255782"/>
          </a:xfrm>
          <a:prstGeom prst="roundRect">
            <a:avLst>
              <a:gd name="adj" fmla="val 61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8BBB5B28-88B5-9E10-504E-F60EE3CB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9" y="4663989"/>
            <a:ext cx="4570638" cy="16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utoUpdateAnimBg="0"/>
      <p:bldP spid="154" grpId="0" animBg="1" autoUpdateAnimBg="0"/>
      <p:bldP spid="155" grpId="0" animBg="1" autoUpdateAnimBg="0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xmlns="" id="{509E8349-7D28-C581-AEEB-BE2C5EF07D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14" name="直線接點 13"/>
          <p:cNvCxnSpPr>
            <a:cxnSpLocks/>
          </p:cNvCxnSpPr>
          <p:nvPr/>
        </p:nvCxnSpPr>
        <p:spPr>
          <a:xfrm>
            <a:off x="5663158" y="4519557"/>
            <a:ext cx="6131968" cy="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5663158" y="1097636"/>
            <a:ext cx="0" cy="554412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A4270239-D728-044D-4717-6C3BFCA7850E}"/>
              </a:ext>
            </a:extLst>
          </p:cNvPr>
          <p:cNvGrpSpPr/>
          <p:nvPr/>
        </p:nvGrpSpPr>
        <p:grpSpPr>
          <a:xfrm>
            <a:off x="310079" y="1087345"/>
            <a:ext cx="1338829" cy="1445378"/>
            <a:chOff x="370719" y="1004169"/>
            <a:chExt cx="1338829" cy="1445378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7F48C768-A261-AD06-84E1-F19FBD028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381326CF-A6D2-586C-BF46-AFBD1F1077DF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160DAA54-AD18-C05A-85D3-FCB9CB0FE778}"/>
                </a:ext>
              </a:extLst>
            </p:cNvPr>
            <p:cNvSpPr txBox="1"/>
            <p:nvPr/>
          </p:nvSpPr>
          <p:spPr>
            <a:xfrm>
              <a:off x="370719" y="1663796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設定初始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坐標與造型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B6681FD3-7E9B-75B1-CC6B-B94342941213}"/>
              </a:ext>
            </a:extLst>
          </p:cNvPr>
          <p:cNvGrpSpPr/>
          <p:nvPr/>
        </p:nvGrpSpPr>
        <p:grpSpPr>
          <a:xfrm>
            <a:off x="5925365" y="1087637"/>
            <a:ext cx="1280777" cy="1445378"/>
            <a:chOff x="399745" y="1004169"/>
            <a:chExt cx="1280777" cy="1445378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1C5D07AA-7749-3402-C5E7-BDC55CD9E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68455DF9-1BB4-2033-7956-BB5AEC1DFF77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A42EB8D6-D0A7-E05A-2810-ABA9EC487D83}"/>
                </a:ext>
              </a:extLst>
            </p:cNvPr>
            <p:cNvSpPr txBox="1"/>
            <p:nvPr/>
          </p:nvSpPr>
          <p:spPr>
            <a:xfrm>
              <a:off x="486135" y="166379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產生分身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xmlns="" id="{B463D2C5-192A-5201-8B1A-C5B8C14CF186}"/>
              </a:ext>
            </a:extLst>
          </p:cNvPr>
          <p:cNvGrpSpPr/>
          <p:nvPr/>
        </p:nvGrpSpPr>
        <p:grpSpPr>
          <a:xfrm>
            <a:off x="5925365" y="4806986"/>
            <a:ext cx="1338828" cy="1445378"/>
            <a:chOff x="370719" y="1004169"/>
            <a:chExt cx="1338828" cy="1445378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xmlns="" id="{26964184-8EC5-1A5C-CB6E-27CAE1A8E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9F74D13A-C805-6B68-FEA4-FD221E8D4F79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0C0053DA-64C6-4CB3-8492-4DD6E5CAFBAB}"/>
                </a:ext>
              </a:extLst>
            </p:cNvPr>
            <p:cNvSpPr txBox="1"/>
            <p:nvPr/>
          </p:nvSpPr>
          <p:spPr>
            <a:xfrm>
              <a:off x="370719" y="1663796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設定顯示／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隱藏狀態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xmlns="" id="{5EF3DD0A-E4DC-6357-EA0E-78641D873716}"/>
              </a:ext>
            </a:extLst>
          </p:cNvPr>
          <p:cNvGrpSpPr/>
          <p:nvPr/>
        </p:nvGrpSpPr>
        <p:grpSpPr>
          <a:xfrm>
            <a:off x="1819586" y="1141834"/>
            <a:ext cx="3975102" cy="5086004"/>
            <a:chOff x="2024789" y="1141834"/>
            <a:chExt cx="3975102" cy="5086004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xmlns="" id="{04C41A8D-659D-B97E-3F7C-297CE4F1BA79}"/>
                </a:ext>
              </a:extLst>
            </p:cNvPr>
            <p:cNvSpPr txBox="1"/>
            <p:nvPr/>
          </p:nvSpPr>
          <p:spPr>
            <a:xfrm>
              <a:off x="2026450" y="1141834"/>
              <a:ext cx="3973441" cy="88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程式開始時，設定本尊的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初始狀態。</a:t>
              </a:r>
              <a:endPara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AED687A5-86F3-5C84-ACB8-80D23C866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450" y="2142828"/>
              <a:ext cx="1826667" cy="82000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88F61AA1-19C8-E65F-C807-C2733A507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789" y="3098436"/>
              <a:ext cx="2760000" cy="640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45C477D9-9EAD-5322-ACC2-389A35CC7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789" y="3893005"/>
              <a:ext cx="3042552" cy="2334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xmlns="" id="{40268341-99FA-4395-7EB9-B144D0F2A31C}"/>
              </a:ext>
            </a:extLst>
          </p:cNvPr>
          <p:cNvGrpSpPr/>
          <p:nvPr/>
        </p:nvGrpSpPr>
        <p:grpSpPr>
          <a:xfrm>
            <a:off x="7457806" y="4816169"/>
            <a:ext cx="3697185" cy="1299631"/>
            <a:chOff x="7595619" y="5019901"/>
            <a:chExt cx="3697185" cy="1299631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C005FF9F-E0A8-54BC-027B-9F2D26C9DFF4}"/>
                </a:ext>
              </a:extLst>
            </p:cNvPr>
            <p:cNvSpPr txBox="1"/>
            <p:nvPr/>
          </p:nvSpPr>
          <p:spPr>
            <a:xfrm>
              <a:off x="7595619" y="5019901"/>
              <a:ext cx="3680841" cy="473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顯示分身、隱藏本尊。</a:t>
              </a:r>
              <a:endPara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43F2BC94-9468-0CC8-D79A-247E90209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619" y="5493343"/>
              <a:ext cx="1686667" cy="823333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xmlns="" id="{2CF9DBCA-B30D-8AD3-0728-9FB40C67C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282" y="5676199"/>
              <a:ext cx="796667" cy="643333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xmlns="" id="{5D091805-47D3-0AF5-82B2-C68123A15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9275" y="5675876"/>
              <a:ext cx="793529" cy="640800"/>
            </a:xfrm>
            <a:prstGeom prst="rect">
              <a:avLst/>
            </a:prstGeom>
          </p:spPr>
        </p:pic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xmlns="" id="{6AA0779B-9CF4-A133-7E0F-6B7494EA66A8}"/>
              </a:ext>
            </a:extLst>
          </p:cNvPr>
          <p:cNvGrpSpPr/>
          <p:nvPr/>
        </p:nvGrpSpPr>
        <p:grpSpPr>
          <a:xfrm>
            <a:off x="7457806" y="1087345"/>
            <a:ext cx="4338149" cy="3230585"/>
            <a:chOff x="7595619" y="1087345"/>
            <a:chExt cx="4338149" cy="323058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3F875F0D-4A4E-98A0-8720-DE939E68DD88}"/>
                </a:ext>
              </a:extLst>
            </p:cNvPr>
            <p:cNvSpPr txBox="1"/>
            <p:nvPr/>
          </p:nvSpPr>
          <p:spPr>
            <a:xfrm>
              <a:off x="7595619" y="1087345"/>
              <a:ext cx="3962010" cy="88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重複利用分身功能產生分身，並設定造型與位置。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69BEEE55-832A-C66A-2FC5-3C17EB67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619" y="3677930"/>
              <a:ext cx="2920000" cy="6400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xmlns="" id="{773E9FDA-AB19-A49A-4445-E8735CBD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768" y="2906884"/>
              <a:ext cx="1556667" cy="643333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xmlns="" id="{3FB43708-99E0-F99B-18AF-A496395C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768" y="2047164"/>
              <a:ext cx="2280000" cy="643333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xmlns="" id="{2B14A90F-7E0E-7C03-DCBA-0224C9ED7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619" y="2047164"/>
              <a:ext cx="1863333" cy="152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8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2947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91EA66-18AD-A2BF-4A14-F031656CC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A21631BD-BE72-7B95-3F22-B5D23D20A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逐步解析 </a:t>
            </a:r>
            <a:r>
              <a:rPr lang="en-US" altLang="zh-TW" dirty="0"/>
              <a:t>2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CBB9E4E-821F-C246-FE89-B5FBEC6F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3B3E68F-F286-53EF-09C5-1C2351BDC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點餐功能</a:t>
            </a:r>
            <a:endParaRPr lang="zh-HK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B8133474-B8FF-A40F-A1A0-424A4E1A98FC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4358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88ADBB-53D5-19A3-5918-B38CD998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1519EC5-D1A3-EFFF-D634-09EAB52B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119962"/>
            <a:ext cx="10127654" cy="56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A5DA52E-DF98-C22F-4F19-BCA3E780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13FF01D4-C2A9-CA88-422A-24BBC6D08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9007B11B-F4A2-A181-5149-54F8CB0110FF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74</a:t>
            </a:r>
          </a:p>
          <a:p>
            <a:endParaRPr lang="zh-HK" altLang="en-US" dirty="0"/>
          </a:p>
        </p:txBody>
      </p:sp>
      <p:sp>
        <p:nvSpPr>
          <p:cNvPr id="5" name="圓角矩形 6">
            <a:extLst>
              <a:ext uri="{FF2B5EF4-FFF2-40B4-BE49-F238E27FC236}">
                <a16:creationId xmlns:a16="http://schemas.microsoft.com/office/drawing/2014/main" xmlns="" id="{716BB154-5798-B4E9-B825-945A07945274}"/>
              </a:ext>
            </a:extLst>
          </p:cNvPr>
          <p:cNvSpPr/>
          <p:nvPr/>
        </p:nvSpPr>
        <p:spPr>
          <a:xfrm>
            <a:off x="3790950" y="981522"/>
            <a:ext cx="2952328" cy="4320479"/>
          </a:xfrm>
          <a:prstGeom prst="roundRect">
            <a:avLst>
              <a:gd name="adj" fmla="val 3770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00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191F4D-C194-4455-81A2-03CBAD590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AE96466C-09CD-DA94-3E0F-FE4822C7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64" y="1268781"/>
            <a:ext cx="6700916" cy="44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CC7EC27-EC82-F568-7207-9382B8D8F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F267858-14B4-B016-82B0-BA86FA0EC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088788"/>
            <a:ext cx="5006541" cy="2933661"/>
          </a:xfrm>
          <a:ln>
            <a:noFill/>
          </a:ln>
        </p:spPr>
        <p:txBody>
          <a:bodyPr/>
          <a:lstStyle/>
          <a:p>
            <a:pPr marL="85725" indent="26988">
              <a:lnSpc>
                <a:spcPct val="114000"/>
              </a:lnSpc>
              <a:buNone/>
            </a:pPr>
            <a:r>
              <a:rPr lang="zh-TW" altLang="en-US" sz="2700" dirty="0"/>
              <a:t>利用     、     進行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點餐，並記錄在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 數量 清單中。</a:t>
            </a:r>
            <a:endParaRPr lang="en-US" altLang="zh-TW" sz="2700" dirty="0"/>
          </a:p>
          <a:p>
            <a:pPr marL="600075" indent="-514350">
              <a:lnSpc>
                <a:spcPct val="114000"/>
              </a:lnSpc>
              <a:buAutoNum type="arabicPeriod"/>
            </a:pPr>
            <a:r>
              <a:rPr lang="zh-TW" altLang="en-US" sz="2700" dirty="0"/>
              <a:t>點擊時要發出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提示音。</a:t>
            </a:r>
            <a:endParaRPr lang="en-US" altLang="zh-TW" sz="2700" dirty="0"/>
          </a:p>
          <a:p>
            <a:pPr marL="600075" indent="-514350">
              <a:lnSpc>
                <a:spcPct val="114000"/>
              </a:lnSpc>
              <a:buAutoNum type="arabicPeriod"/>
            </a:pPr>
            <a:r>
              <a:rPr lang="zh-TW" altLang="en-US" sz="2700" dirty="0"/>
              <a:t>增減數量：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依據點擊的餐點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編號，在清單數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量中對應的資料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位置＋</a:t>
            </a:r>
            <a:r>
              <a:rPr lang="en-US" altLang="zh-TW" sz="2700" dirty="0"/>
              <a:t>1</a:t>
            </a:r>
            <a:r>
              <a:rPr lang="zh-TW" altLang="en-US" sz="2700" dirty="0"/>
              <a:t> 或－</a:t>
            </a:r>
            <a:r>
              <a:rPr lang="en-US" altLang="zh-TW" sz="2700" dirty="0"/>
              <a:t>1</a:t>
            </a:r>
            <a:r>
              <a:rPr lang="zh-TW" altLang="en-US" sz="2700" dirty="0"/>
              <a:t>。</a:t>
            </a: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2700" dirty="0"/>
              <a:t>（</a:t>
            </a:r>
            <a:r>
              <a:rPr lang="en-US" altLang="zh-TW" sz="2700" dirty="0"/>
              <a:t>※</a:t>
            </a:r>
            <a:r>
              <a:rPr lang="zh-TW" altLang="en-US" sz="2700" dirty="0"/>
              <a:t>餐點的數量不能是負值。）</a:t>
            </a:r>
            <a:endParaRPr lang="en-US" altLang="zh-TW" sz="2700" dirty="0"/>
          </a:p>
          <a:p>
            <a:pPr marL="85725" indent="26988">
              <a:lnSpc>
                <a:spcPct val="114000"/>
              </a:lnSpc>
              <a:buNone/>
            </a:pPr>
            <a:endParaRPr lang="zh-HK" altLang="en-US" sz="27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4919B50-B613-672E-1901-AA251F8E01C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endParaRPr lang="zh-HK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78521216-20F0-12E2-1757-4B2F1ADE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153" name="圓角矩形 152">
            <a:extLst>
              <a:ext uri="{FF2B5EF4-FFF2-40B4-BE49-F238E27FC236}">
                <a16:creationId xmlns:a16="http://schemas.microsoft.com/office/drawing/2014/main" xmlns="" id="{9D0D5B61-DEFF-53C0-2C2D-A070375B145F}"/>
              </a:ext>
            </a:extLst>
          </p:cNvPr>
          <p:cNvSpPr/>
          <p:nvPr/>
        </p:nvSpPr>
        <p:spPr>
          <a:xfrm>
            <a:off x="334566" y="1973651"/>
            <a:ext cx="2607071" cy="592047"/>
          </a:xfrm>
          <a:prstGeom prst="roundRect">
            <a:avLst>
              <a:gd name="adj" fmla="val 61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54" name="圓角矩形 153">
            <a:extLst>
              <a:ext uri="{FF2B5EF4-FFF2-40B4-BE49-F238E27FC236}">
                <a16:creationId xmlns:a16="http://schemas.microsoft.com/office/drawing/2014/main" xmlns="" id="{1F5BC88D-E088-FF5B-9719-78A8FF8B04FA}"/>
              </a:ext>
            </a:extLst>
          </p:cNvPr>
          <p:cNvSpPr/>
          <p:nvPr/>
        </p:nvSpPr>
        <p:spPr>
          <a:xfrm>
            <a:off x="253499" y="3429794"/>
            <a:ext cx="2457331" cy="45544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56" name="圓角矩形 155">
            <a:extLst>
              <a:ext uri="{FF2B5EF4-FFF2-40B4-BE49-F238E27FC236}">
                <a16:creationId xmlns:a16="http://schemas.microsoft.com/office/drawing/2014/main" xmlns="" id="{D08B3B6A-0145-78D5-E75E-530ABF9A1AB6}"/>
              </a:ext>
            </a:extLst>
          </p:cNvPr>
          <p:cNvSpPr/>
          <p:nvPr/>
        </p:nvSpPr>
        <p:spPr>
          <a:xfrm>
            <a:off x="3048747" y="1517956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圓角矩形 156">
            <a:extLst>
              <a:ext uri="{FF2B5EF4-FFF2-40B4-BE49-F238E27FC236}">
                <a16:creationId xmlns:a16="http://schemas.microsoft.com/office/drawing/2014/main" xmlns="" id="{854D688C-96F4-71E1-A9AA-32551A71DD0C}"/>
              </a:ext>
            </a:extLst>
          </p:cNvPr>
          <p:cNvSpPr/>
          <p:nvPr/>
        </p:nvSpPr>
        <p:spPr>
          <a:xfrm>
            <a:off x="2792389" y="3414893"/>
            <a:ext cx="298495" cy="3345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0" name="圓角矩形 159">
            <a:extLst>
              <a:ext uri="{FF2B5EF4-FFF2-40B4-BE49-F238E27FC236}">
                <a16:creationId xmlns:a16="http://schemas.microsoft.com/office/drawing/2014/main" xmlns="" id="{F08F16A4-7F6C-B86C-BA61-13CF19ED7828}"/>
              </a:ext>
            </a:extLst>
          </p:cNvPr>
          <p:cNvSpPr/>
          <p:nvPr/>
        </p:nvSpPr>
        <p:spPr>
          <a:xfrm>
            <a:off x="10463126" y="1214220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endParaRPr lang="zh-HK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圓角矩形 160">
            <a:extLst>
              <a:ext uri="{FF2B5EF4-FFF2-40B4-BE49-F238E27FC236}">
                <a16:creationId xmlns:a16="http://schemas.microsoft.com/office/drawing/2014/main" xmlns="" id="{77183188-51BC-A62E-1723-0C84899F6C60}"/>
              </a:ext>
            </a:extLst>
          </p:cNvPr>
          <p:cNvSpPr/>
          <p:nvPr/>
        </p:nvSpPr>
        <p:spPr>
          <a:xfrm>
            <a:off x="10463126" y="3166022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增減</a:t>
            </a: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餐點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HK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版面配置區 5">
            <a:extLst>
              <a:ext uri="{FF2B5EF4-FFF2-40B4-BE49-F238E27FC236}">
                <a16:creationId xmlns:a16="http://schemas.microsoft.com/office/drawing/2014/main" xmlns="" id="{FEEC50E7-0D28-F218-E2D1-06568D0E957D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74</a:t>
            </a:r>
          </a:p>
          <a:p>
            <a:endParaRPr lang="zh-HK" alt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7942784-2971-795E-2147-383EEE1C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83" y="1088788"/>
            <a:ext cx="394986" cy="3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5B0B13E-5433-0D07-45DA-CFBA3496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57" y="1088788"/>
            <a:ext cx="402167" cy="4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BCF493C0-D8CE-19E8-47C7-FDCFAC566D57}"/>
              </a:ext>
            </a:extLst>
          </p:cNvPr>
          <p:cNvSpPr/>
          <p:nvPr/>
        </p:nvSpPr>
        <p:spPr>
          <a:xfrm>
            <a:off x="413827" y="2036714"/>
            <a:ext cx="809796" cy="449118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2">
            <a:extLst>
              <a:ext uri="{FF2B5EF4-FFF2-40B4-BE49-F238E27FC236}">
                <a16:creationId xmlns:a16="http://schemas.microsoft.com/office/drawing/2014/main" xmlns="" id="{AAE61A99-FB3D-DB2E-3EDB-6403202DE972}"/>
              </a:ext>
            </a:extLst>
          </p:cNvPr>
          <p:cNvSpPr/>
          <p:nvPr/>
        </p:nvSpPr>
        <p:spPr>
          <a:xfrm>
            <a:off x="1799886" y="1517956"/>
            <a:ext cx="1141751" cy="463694"/>
          </a:xfrm>
          <a:prstGeom prst="roundRect">
            <a:avLst>
              <a:gd name="adj" fmla="val 61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0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utoUpdateAnimBg="0"/>
      <p:bldP spid="154" grpId="0" animBg="1" autoUpdateAnimBg="0"/>
      <p:bldP spid="156" grpId="0" animBg="1"/>
      <p:bldP spid="157" grpId="0" animBg="1"/>
      <p:bldP spid="160" grpId="0" animBg="1"/>
      <p:bldP spid="161" grpId="0" animBg="1"/>
      <p:bldP spid="1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9A88EB-6E5B-4E41-2091-673A6341B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D887E62-0FD2-05B4-FE2D-B558018C6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xmlns="" id="{65BA7FB8-63F2-21E0-957B-0DB62DEC63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229C530F-F16F-142E-EC0B-9D9D2AF8344D}"/>
              </a:ext>
            </a:extLst>
          </p:cNvPr>
          <p:cNvCxnSpPr/>
          <p:nvPr/>
        </p:nvCxnSpPr>
        <p:spPr>
          <a:xfrm flipV="1">
            <a:off x="3214886" y="1097636"/>
            <a:ext cx="0" cy="554412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935DE98A-4964-8AA8-0453-D462222C3976}"/>
              </a:ext>
            </a:extLst>
          </p:cNvPr>
          <p:cNvGrpSpPr/>
          <p:nvPr/>
        </p:nvGrpSpPr>
        <p:grpSpPr>
          <a:xfrm>
            <a:off x="339105" y="1087345"/>
            <a:ext cx="1280777" cy="1445378"/>
            <a:chOff x="399745" y="1004169"/>
            <a:chExt cx="1280777" cy="1445378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61536E8D-7F19-0E04-5F78-3F892B698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509FF6F7-9ED3-5BDD-8D59-EA4212665CA1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36B5C35D-7683-B8B8-9E8E-2727592A5735}"/>
                </a:ext>
              </a:extLst>
            </p:cNvPr>
            <p:cNvSpPr txBox="1"/>
            <p:nvPr/>
          </p:nvSpPr>
          <p:spPr>
            <a:xfrm>
              <a:off x="486136" y="166379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</a:t>
              </a: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數量清單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F4738332-9693-5191-4B2A-29D5516B7799}"/>
              </a:ext>
            </a:extLst>
          </p:cNvPr>
          <p:cNvGrpSpPr/>
          <p:nvPr/>
        </p:nvGrpSpPr>
        <p:grpSpPr>
          <a:xfrm>
            <a:off x="3507282" y="1087637"/>
            <a:ext cx="1280777" cy="1445378"/>
            <a:chOff x="399745" y="1004169"/>
            <a:chExt cx="1280777" cy="1445378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711DC132-6CC2-9E65-F967-B4CD04041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37A8E9BD-BD73-7A88-3F1C-24C250EB632D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9F7D6B70-00FE-6C46-1ADD-081D8F3DCD3D}"/>
                </a:ext>
              </a:extLst>
            </p:cNvPr>
            <p:cNvSpPr txBox="1"/>
            <p:nvPr/>
          </p:nvSpPr>
          <p:spPr>
            <a:xfrm>
              <a:off x="486135" y="166379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增減</a:t>
              </a: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餐點數量</a:t>
              </a: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xmlns="" id="{9E5E36C4-19FB-2B3C-3476-BAF86B67F258}"/>
              </a:ext>
            </a:extLst>
          </p:cNvPr>
          <p:cNvGrpSpPr/>
          <p:nvPr/>
        </p:nvGrpSpPr>
        <p:grpSpPr>
          <a:xfrm>
            <a:off x="290358" y="2623699"/>
            <a:ext cx="2605840" cy="2678304"/>
            <a:chOff x="290358" y="2623699"/>
            <a:chExt cx="2605840" cy="2678304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xmlns="" id="{675435BB-9854-E153-4F6F-D977BD40863B}"/>
                </a:ext>
              </a:extLst>
            </p:cNvPr>
            <p:cNvSpPr txBox="1"/>
            <p:nvPr/>
          </p:nvSpPr>
          <p:spPr>
            <a:xfrm>
              <a:off x="290358" y="2623699"/>
              <a:ext cx="2257734" cy="88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顯示清單，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以檢視結果。</a:t>
              </a:r>
              <a:endPara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820EE440-D927-1E23-C70E-D33772D8C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97" y="3552003"/>
              <a:ext cx="2511801" cy="1750000"/>
            </a:xfrm>
            <a:prstGeom prst="rect">
              <a:avLst/>
            </a:prstGeom>
          </p:spPr>
        </p:pic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xmlns="" id="{F2FDC48A-7459-0BCB-175C-C99A62967EB0}"/>
              </a:ext>
            </a:extLst>
          </p:cNvPr>
          <p:cNvGrpSpPr/>
          <p:nvPr/>
        </p:nvGrpSpPr>
        <p:grpSpPr>
          <a:xfrm>
            <a:off x="3599437" y="1087345"/>
            <a:ext cx="8118105" cy="5512712"/>
            <a:chOff x="3599437" y="1087345"/>
            <a:chExt cx="8118105" cy="5512712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E3837C00-BD58-3475-42A2-AC508E7FE5E4}"/>
                </a:ext>
              </a:extLst>
            </p:cNvPr>
            <p:cNvSpPr txBox="1"/>
            <p:nvPr/>
          </p:nvSpPr>
          <p:spPr>
            <a:xfrm>
              <a:off x="4950857" y="1087345"/>
              <a:ext cx="4692316" cy="1300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判斷點擊的是哪份餐點的＋或－，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，並將結果存入對應清單中。</a:t>
              </a:r>
              <a:endPara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12000"/>
                </a:lnSpc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※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餐點的數量不能是負值。</a:t>
              </a:r>
              <a:endPara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xmlns="" id="{639264FD-D497-3209-93E7-57363B5E58F5}"/>
                </a:ext>
              </a:extLst>
            </p:cNvPr>
            <p:cNvGrpSpPr/>
            <p:nvPr/>
          </p:nvGrpSpPr>
          <p:grpSpPr>
            <a:xfrm>
              <a:off x="3599437" y="2687275"/>
              <a:ext cx="8118105" cy="3912782"/>
              <a:chOff x="3735703" y="2687275"/>
              <a:chExt cx="8118105" cy="3912782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xmlns="" id="{41347751-63F8-B8D9-87E2-E10D4628B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703" y="2687275"/>
                <a:ext cx="1813333" cy="7527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xmlns="" id="{2BDC06F5-3668-B41A-94E1-27A7F89B2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703" y="4102146"/>
                <a:ext cx="2684952" cy="1871238"/>
              </a:xfrm>
              <a:prstGeom prst="rect">
                <a:avLst/>
              </a:prstGeom>
            </p:spPr>
          </p:pic>
          <p:pic>
            <p:nvPicPr>
              <p:cNvPr id="37" name="圖片 36">
                <a:extLst>
                  <a:ext uri="{FF2B5EF4-FFF2-40B4-BE49-F238E27FC236}">
                    <a16:creationId xmlns:a16="http://schemas.microsoft.com/office/drawing/2014/main" xmlns="" id="{E58DA2E8-CDDE-14E2-F847-3D59BBA3C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296" y="3413830"/>
                <a:ext cx="1593905" cy="423619"/>
              </a:xfrm>
              <a:prstGeom prst="rect">
                <a:avLst/>
              </a:prstGeom>
            </p:spPr>
          </p:pic>
          <p:pic>
            <p:nvPicPr>
              <p:cNvPr id="41" name="圖片 40">
                <a:extLst>
                  <a:ext uri="{FF2B5EF4-FFF2-40B4-BE49-F238E27FC236}">
                    <a16:creationId xmlns:a16="http://schemas.microsoft.com/office/drawing/2014/main" xmlns="" id="{34F67206-3861-647C-94DA-DE922A757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435" y="3413830"/>
                <a:ext cx="1584762" cy="423619"/>
              </a:xfrm>
              <a:prstGeom prst="rect">
                <a:avLst/>
              </a:prstGeom>
            </p:spPr>
          </p:pic>
          <p:pic>
            <p:nvPicPr>
              <p:cNvPr id="47" name="圖片 46">
                <a:extLst>
                  <a:ext uri="{FF2B5EF4-FFF2-40B4-BE49-F238E27FC236}">
                    <a16:creationId xmlns:a16="http://schemas.microsoft.com/office/drawing/2014/main" xmlns="" id="{71CB2281-9C94-80EA-3CA0-F18195C0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296" y="2687275"/>
                <a:ext cx="1020952" cy="426667"/>
              </a:xfrm>
              <a:prstGeom prst="rect">
                <a:avLst/>
              </a:prstGeom>
            </p:spPr>
          </p:pic>
          <p:pic>
            <p:nvPicPr>
              <p:cNvPr id="49" name="圖片 48">
                <a:extLst>
                  <a:ext uri="{FF2B5EF4-FFF2-40B4-BE49-F238E27FC236}">
                    <a16:creationId xmlns:a16="http://schemas.microsoft.com/office/drawing/2014/main" xmlns="" id="{5A6C1A0E-58E8-E1A6-5B02-EF092B63B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435" y="2687275"/>
                <a:ext cx="1027048" cy="426667"/>
              </a:xfrm>
              <a:prstGeom prst="rect">
                <a:avLst/>
              </a:prstGeom>
            </p:spPr>
          </p:pic>
          <p:pic>
            <p:nvPicPr>
              <p:cNvPr id="51" name="圖片 50">
                <a:extLst>
                  <a:ext uri="{FF2B5EF4-FFF2-40B4-BE49-F238E27FC236}">
                    <a16:creationId xmlns:a16="http://schemas.microsoft.com/office/drawing/2014/main" xmlns="" id="{984E9DFB-ACB9-98BE-9D70-077E17922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703" y="6011867"/>
                <a:ext cx="2880000" cy="588190"/>
              </a:xfrm>
              <a:prstGeom prst="rect">
                <a:avLst/>
              </a:prstGeom>
            </p:spPr>
          </p:pic>
          <p:pic>
            <p:nvPicPr>
              <p:cNvPr id="53" name="圖片 52">
                <a:extLst>
                  <a:ext uri="{FF2B5EF4-FFF2-40B4-BE49-F238E27FC236}">
                    <a16:creationId xmlns:a16="http://schemas.microsoft.com/office/drawing/2014/main" xmlns="" id="{893B59EC-62F3-7AD2-4911-8BF47CB66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6856" y="5022368"/>
                <a:ext cx="807619" cy="423619"/>
              </a:xfrm>
              <a:prstGeom prst="rect">
                <a:avLst/>
              </a:prstGeom>
            </p:spPr>
          </p:pic>
          <p:pic>
            <p:nvPicPr>
              <p:cNvPr id="55" name="圖片 54">
                <a:extLst>
                  <a:ext uri="{FF2B5EF4-FFF2-40B4-BE49-F238E27FC236}">
                    <a16:creationId xmlns:a16="http://schemas.microsoft.com/office/drawing/2014/main" xmlns="" id="{7CF9E108-C425-7353-20A2-40FDAA59D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6856" y="5745873"/>
                <a:ext cx="1596952" cy="423619"/>
              </a:xfrm>
              <a:prstGeom prst="rect">
                <a:avLst/>
              </a:prstGeom>
            </p:spPr>
          </p:pic>
          <p:pic>
            <p:nvPicPr>
              <p:cNvPr id="57" name="圖片 56">
                <a:extLst>
                  <a:ext uri="{FF2B5EF4-FFF2-40B4-BE49-F238E27FC236}">
                    <a16:creationId xmlns:a16="http://schemas.microsoft.com/office/drawing/2014/main" xmlns="" id="{378329D4-D8C6-4746-6518-876311BFC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435" y="5745873"/>
                <a:ext cx="1185524" cy="426667"/>
              </a:xfrm>
              <a:prstGeom prst="rect">
                <a:avLst/>
              </a:prstGeom>
            </p:spPr>
          </p:pic>
          <p:pic>
            <p:nvPicPr>
              <p:cNvPr id="59" name="圖片 58">
                <a:extLst>
                  <a:ext uri="{FF2B5EF4-FFF2-40B4-BE49-F238E27FC236}">
                    <a16:creationId xmlns:a16="http://schemas.microsoft.com/office/drawing/2014/main" xmlns="" id="{64CEF9BF-DA08-EC31-8357-E8AA37E2A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296" y="5745873"/>
                <a:ext cx="1267810" cy="423619"/>
              </a:xfrm>
              <a:prstGeom prst="rect">
                <a:avLst/>
              </a:prstGeom>
            </p:spPr>
          </p:pic>
          <p:pic>
            <p:nvPicPr>
              <p:cNvPr id="61" name="圖片 60">
                <a:extLst>
                  <a:ext uri="{FF2B5EF4-FFF2-40B4-BE49-F238E27FC236}">
                    <a16:creationId xmlns:a16="http://schemas.microsoft.com/office/drawing/2014/main" xmlns="" id="{A68E192C-76E6-DBB8-8B5F-60B58DDFF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296" y="5022368"/>
                <a:ext cx="2688000" cy="423619"/>
              </a:xfrm>
              <a:prstGeom prst="rect">
                <a:avLst/>
              </a:prstGeom>
            </p:spPr>
          </p:pic>
          <p:pic>
            <p:nvPicPr>
              <p:cNvPr id="63" name="圖片 62">
                <a:extLst>
                  <a:ext uri="{FF2B5EF4-FFF2-40B4-BE49-F238E27FC236}">
                    <a16:creationId xmlns:a16="http://schemas.microsoft.com/office/drawing/2014/main" xmlns="" id="{97FA5266-E07F-3B6A-5585-D989BB16B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9296" y="4137337"/>
                <a:ext cx="4288000" cy="585143"/>
              </a:xfrm>
              <a:prstGeom prst="rect">
                <a:avLst/>
              </a:prstGeom>
            </p:spPr>
          </p:pic>
          <p:pic>
            <p:nvPicPr>
              <p:cNvPr id="65" name="圖片 64">
                <a:extLst>
                  <a:ext uri="{FF2B5EF4-FFF2-40B4-BE49-F238E27FC236}">
                    <a16:creationId xmlns:a16="http://schemas.microsoft.com/office/drawing/2014/main" xmlns="" id="{F40BCE2B-EB54-2877-535C-CEB20758E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703" y="3478520"/>
                <a:ext cx="2569143" cy="5851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017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6B5CE36-4832-46D8-A5F7-2A4ED3E34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設計點餐機介面</a:t>
            </a:r>
            <a:endParaRPr lang="en-US" altLang="zh-TW" dirty="0"/>
          </a:p>
          <a:p>
            <a:pPr marL="449263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利用     、      按鈕增減餐點數量。</a:t>
            </a:r>
            <a:endParaRPr lang="en-US" altLang="zh-TW" dirty="0"/>
          </a:p>
          <a:p>
            <a:pPr marL="449263" indent="0">
              <a:buNone/>
            </a:pPr>
            <a:r>
              <a:rPr lang="en-US" altLang="zh-TW" dirty="0"/>
              <a:t>(1) </a:t>
            </a:r>
            <a:r>
              <a:rPr lang="zh-TW" altLang="en-US" dirty="0"/>
              <a:t>餐點數量即時顯示於清單中。</a:t>
            </a:r>
            <a:endParaRPr lang="en-US" altLang="zh-TW" dirty="0"/>
          </a:p>
          <a:p>
            <a:pPr marL="449263" indent="0">
              <a:buNone/>
            </a:pPr>
            <a:r>
              <a:rPr lang="en-US" altLang="zh-TW" dirty="0"/>
              <a:t>(2) </a:t>
            </a:r>
            <a:r>
              <a:rPr lang="zh-TW" altLang="en-US" dirty="0"/>
              <a:t>即時呈現「總金額」。</a:t>
            </a:r>
            <a:endParaRPr lang="en-US" altLang="zh-TW" dirty="0"/>
          </a:p>
          <a:p>
            <a:pPr marL="449263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按下 結帳，會用語音說出消費總金額。</a:t>
            </a:r>
            <a:endParaRPr lang="en-US" altLang="zh-TW" dirty="0"/>
          </a:p>
          <a:p>
            <a:pPr marL="449263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按下 清空，會清空點餐資料與總金額。</a:t>
            </a:r>
            <a:endParaRPr lang="en-US" alt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3FD99F-C987-4664-BCB9-B2AA9AB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程式摘要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F11BA30-71F6-4AB3-A27A-0F4E2FD37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2" name="文字方塊 11">
            <a:hlinkClick r:id="rId2" action="ppaction://hlinkfile"/>
          </p:cNvPr>
          <p:cNvSpPr txBox="1"/>
          <p:nvPr/>
        </p:nvSpPr>
        <p:spPr>
          <a:xfrm>
            <a:off x="6167214" y="2647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程式範例影片</a:t>
            </a:r>
            <a:endParaRPr lang="zh-HK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64</a:t>
            </a:r>
          </a:p>
          <a:p>
            <a:endParaRPr lang="zh-HK" altLang="en-US" dirty="0"/>
          </a:p>
        </p:txBody>
      </p:sp>
      <p:sp>
        <p:nvSpPr>
          <p:cNvPr id="11" name="video-camera_94967">
            <a:hlinkClick r:id="rId2" action="ppaction://hlinkfile"/>
          </p:cNvPr>
          <p:cNvSpPr>
            <a:spLocks noChangeAspect="1"/>
          </p:cNvSpPr>
          <p:nvPr/>
        </p:nvSpPr>
        <p:spPr bwMode="auto">
          <a:xfrm>
            <a:off x="6431185" y="45418"/>
            <a:ext cx="792088" cy="663197"/>
          </a:xfrm>
          <a:custGeom>
            <a:avLst/>
            <a:gdLst>
              <a:gd name="T0" fmla="*/ 4532 w 4667"/>
              <a:gd name="T1" fmla="*/ 1805 h 3913"/>
              <a:gd name="T2" fmla="*/ 4452 w 4667"/>
              <a:gd name="T3" fmla="*/ 1826 h 3913"/>
              <a:gd name="T4" fmla="*/ 3715 w 4667"/>
              <a:gd name="T5" fmla="*/ 2211 h 3913"/>
              <a:gd name="T6" fmla="*/ 3693 w 4667"/>
              <a:gd name="T7" fmla="*/ 2224 h 3913"/>
              <a:gd name="T8" fmla="*/ 3693 w 4667"/>
              <a:gd name="T9" fmla="*/ 1941 h 3913"/>
              <a:gd name="T10" fmla="*/ 3497 w 4667"/>
              <a:gd name="T11" fmla="*/ 1740 h 3913"/>
              <a:gd name="T12" fmla="*/ 3056 w 4667"/>
              <a:gd name="T13" fmla="*/ 1740 h 3913"/>
              <a:gd name="T14" fmla="*/ 3512 w 4667"/>
              <a:gd name="T15" fmla="*/ 937 h 3913"/>
              <a:gd name="T16" fmla="*/ 2575 w 4667"/>
              <a:gd name="T17" fmla="*/ 0 h 3913"/>
              <a:gd name="T18" fmla="*/ 1638 w 4667"/>
              <a:gd name="T19" fmla="*/ 936 h 3913"/>
              <a:gd name="T20" fmla="*/ 2094 w 4667"/>
              <a:gd name="T21" fmla="*/ 1740 h 3913"/>
              <a:gd name="T22" fmla="*/ 1203 w 4667"/>
              <a:gd name="T23" fmla="*/ 1740 h 3913"/>
              <a:gd name="T24" fmla="*/ 1524 w 4667"/>
              <a:gd name="T25" fmla="*/ 1154 h 3913"/>
              <a:gd name="T26" fmla="*/ 828 w 4667"/>
              <a:gd name="T27" fmla="*/ 458 h 3913"/>
              <a:gd name="T28" fmla="*/ 132 w 4667"/>
              <a:gd name="T29" fmla="*/ 1154 h 3913"/>
              <a:gd name="T30" fmla="*/ 454 w 4667"/>
              <a:gd name="T31" fmla="*/ 1740 h 3913"/>
              <a:gd name="T32" fmla="*/ 204 w 4667"/>
              <a:gd name="T33" fmla="*/ 1740 h 3913"/>
              <a:gd name="T34" fmla="*/ 0 w 4667"/>
              <a:gd name="T35" fmla="*/ 1941 h 3913"/>
              <a:gd name="T36" fmla="*/ 0 w 4667"/>
              <a:gd name="T37" fmla="*/ 3719 h 3913"/>
              <a:gd name="T38" fmla="*/ 204 w 4667"/>
              <a:gd name="T39" fmla="*/ 3913 h 3913"/>
              <a:gd name="T40" fmla="*/ 3497 w 4667"/>
              <a:gd name="T41" fmla="*/ 3913 h 3913"/>
              <a:gd name="T42" fmla="*/ 3693 w 4667"/>
              <a:gd name="T43" fmla="*/ 3719 h 3913"/>
              <a:gd name="T44" fmla="*/ 3693 w 4667"/>
              <a:gd name="T45" fmla="*/ 3437 h 3913"/>
              <a:gd name="T46" fmla="*/ 3715 w 4667"/>
              <a:gd name="T47" fmla="*/ 3449 h 3913"/>
              <a:gd name="T48" fmla="*/ 4451 w 4667"/>
              <a:gd name="T49" fmla="*/ 3835 h 3913"/>
              <a:gd name="T50" fmla="*/ 4531 w 4667"/>
              <a:gd name="T51" fmla="*/ 3856 h 3913"/>
              <a:gd name="T52" fmla="*/ 4667 w 4667"/>
              <a:gd name="T53" fmla="*/ 3704 h 3913"/>
              <a:gd name="T54" fmla="*/ 4667 w 4667"/>
              <a:gd name="T55" fmla="*/ 1956 h 3913"/>
              <a:gd name="T56" fmla="*/ 4532 w 4667"/>
              <a:gd name="T57" fmla="*/ 1805 h 3913"/>
              <a:gd name="T58" fmla="*/ 2400 w 4667"/>
              <a:gd name="T59" fmla="*/ 3326 h 3913"/>
              <a:gd name="T60" fmla="*/ 2267 w 4667"/>
              <a:gd name="T61" fmla="*/ 3460 h 3913"/>
              <a:gd name="T62" fmla="*/ 693 w 4667"/>
              <a:gd name="T63" fmla="*/ 3460 h 3913"/>
              <a:gd name="T64" fmla="*/ 560 w 4667"/>
              <a:gd name="T65" fmla="*/ 3326 h 3913"/>
              <a:gd name="T66" fmla="*/ 560 w 4667"/>
              <a:gd name="T67" fmla="*/ 2340 h 3913"/>
              <a:gd name="T68" fmla="*/ 693 w 4667"/>
              <a:gd name="T69" fmla="*/ 2206 h 3913"/>
              <a:gd name="T70" fmla="*/ 2267 w 4667"/>
              <a:gd name="T71" fmla="*/ 2206 h 3913"/>
              <a:gd name="T72" fmla="*/ 2400 w 4667"/>
              <a:gd name="T73" fmla="*/ 2340 h 3913"/>
              <a:gd name="T74" fmla="*/ 2400 w 4667"/>
              <a:gd name="T75" fmla="*/ 3326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67" h="3913">
                <a:moveTo>
                  <a:pt x="4532" y="1805"/>
                </a:moveTo>
                <a:cubicBezTo>
                  <a:pt x="4505" y="1805"/>
                  <a:pt x="4479" y="1812"/>
                  <a:pt x="4452" y="1826"/>
                </a:cubicBezTo>
                <a:lnTo>
                  <a:pt x="3715" y="2211"/>
                </a:lnTo>
                <a:cubicBezTo>
                  <a:pt x="3708" y="2215"/>
                  <a:pt x="3707" y="2219"/>
                  <a:pt x="3693" y="2224"/>
                </a:cubicBezTo>
                <a:lnTo>
                  <a:pt x="3693" y="1941"/>
                </a:lnTo>
                <a:cubicBezTo>
                  <a:pt x="3693" y="1831"/>
                  <a:pt x="3607" y="1740"/>
                  <a:pt x="3497" y="1740"/>
                </a:cubicBezTo>
                <a:lnTo>
                  <a:pt x="3056" y="1740"/>
                </a:lnTo>
                <a:cubicBezTo>
                  <a:pt x="3329" y="1580"/>
                  <a:pt x="3512" y="1278"/>
                  <a:pt x="3512" y="937"/>
                </a:cubicBezTo>
                <a:cubicBezTo>
                  <a:pt x="3512" y="420"/>
                  <a:pt x="3092" y="0"/>
                  <a:pt x="2575" y="0"/>
                </a:cubicBezTo>
                <a:cubicBezTo>
                  <a:pt x="2058" y="0"/>
                  <a:pt x="1638" y="420"/>
                  <a:pt x="1638" y="936"/>
                </a:cubicBezTo>
                <a:cubicBezTo>
                  <a:pt x="1638" y="1277"/>
                  <a:pt x="1821" y="1580"/>
                  <a:pt x="2094" y="1740"/>
                </a:cubicBezTo>
                <a:lnTo>
                  <a:pt x="1203" y="1740"/>
                </a:lnTo>
                <a:cubicBezTo>
                  <a:pt x="1396" y="1620"/>
                  <a:pt x="1524" y="1400"/>
                  <a:pt x="1524" y="1154"/>
                </a:cubicBezTo>
                <a:cubicBezTo>
                  <a:pt x="1524" y="770"/>
                  <a:pt x="1212" y="458"/>
                  <a:pt x="828" y="458"/>
                </a:cubicBezTo>
                <a:cubicBezTo>
                  <a:pt x="445" y="458"/>
                  <a:pt x="132" y="770"/>
                  <a:pt x="132" y="1154"/>
                </a:cubicBezTo>
                <a:cubicBezTo>
                  <a:pt x="132" y="1400"/>
                  <a:pt x="261" y="1620"/>
                  <a:pt x="454" y="1740"/>
                </a:cubicBezTo>
                <a:lnTo>
                  <a:pt x="204" y="1740"/>
                </a:lnTo>
                <a:cubicBezTo>
                  <a:pt x="94" y="1740"/>
                  <a:pt x="0" y="1831"/>
                  <a:pt x="0" y="1941"/>
                </a:cubicBezTo>
                <a:lnTo>
                  <a:pt x="0" y="3719"/>
                </a:lnTo>
                <a:cubicBezTo>
                  <a:pt x="0" y="3830"/>
                  <a:pt x="94" y="3913"/>
                  <a:pt x="204" y="3913"/>
                </a:cubicBezTo>
                <a:lnTo>
                  <a:pt x="3497" y="3913"/>
                </a:lnTo>
                <a:cubicBezTo>
                  <a:pt x="3607" y="3913"/>
                  <a:pt x="3693" y="3830"/>
                  <a:pt x="3693" y="3719"/>
                </a:cubicBezTo>
                <a:lnTo>
                  <a:pt x="3693" y="3437"/>
                </a:lnTo>
                <a:cubicBezTo>
                  <a:pt x="3707" y="3441"/>
                  <a:pt x="3708" y="3446"/>
                  <a:pt x="3715" y="3449"/>
                </a:cubicBezTo>
                <a:lnTo>
                  <a:pt x="4451" y="3835"/>
                </a:lnTo>
                <a:cubicBezTo>
                  <a:pt x="4478" y="3849"/>
                  <a:pt x="4505" y="3856"/>
                  <a:pt x="4531" y="3856"/>
                </a:cubicBezTo>
                <a:cubicBezTo>
                  <a:pt x="4611" y="3856"/>
                  <a:pt x="4667" y="3794"/>
                  <a:pt x="4667" y="3704"/>
                </a:cubicBezTo>
                <a:lnTo>
                  <a:pt x="4667" y="1956"/>
                </a:lnTo>
                <a:cubicBezTo>
                  <a:pt x="4667" y="1867"/>
                  <a:pt x="4612" y="1805"/>
                  <a:pt x="4532" y="1805"/>
                </a:cubicBezTo>
                <a:close/>
                <a:moveTo>
                  <a:pt x="2400" y="3326"/>
                </a:moveTo>
                <a:cubicBezTo>
                  <a:pt x="2400" y="3400"/>
                  <a:pt x="2340" y="3460"/>
                  <a:pt x="2267" y="3460"/>
                </a:cubicBezTo>
                <a:lnTo>
                  <a:pt x="693" y="3460"/>
                </a:lnTo>
                <a:cubicBezTo>
                  <a:pt x="620" y="3460"/>
                  <a:pt x="560" y="3400"/>
                  <a:pt x="560" y="3326"/>
                </a:cubicBezTo>
                <a:lnTo>
                  <a:pt x="560" y="2340"/>
                </a:lnTo>
                <a:cubicBezTo>
                  <a:pt x="560" y="2266"/>
                  <a:pt x="620" y="2206"/>
                  <a:pt x="693" y="2206"/>
                </a:cubicBezTo>
                <a:lnTo>
                  <a:pt x="2267" y="2206"/>
                </a:lnTo>
                <a:cubicBezTo>
                  <a:pt x="2340" y="2206"/>
                  <a:pt x="2400" y="2266"/>
                  <a:pt x="2400" y="2340"/>
                </a:cubicBezTo>
                <a:lnTo>
                  <a:pt x="2400" y="332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67D4A11-83B0-2EC6-E374-F9106B996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52" y="1151791"/>
            <a:ext cx="3972500" cy="2946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0E2A1797-58F8-ACEC-2EC9-EC4E8C21EF71}"/>
              </a:ext>
            </a:extLst>
          </p:cNvPr>
          <p:cNvGrpSpPr/>
          <p:nvPr/>
        </p:nvGrpSpPr>
        <p:grpSpPr>
          <a:xfrm>
            <a:off x="2134766" y="1845618"/>
            <a:ext cx="1541512" cy="3824613"/>
            <a:chOff x="2134766" y="1845618"/>
            <a:chExt cx="1541512" cy="382461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E587BA8C-CF74-56EF-D2E2-F3B7BA519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6" y="1864668"/>
              <a:ext cx="523875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8F2E292C-5DF8-A773-0F69-6D4CA7CFB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878" y="1845618"/>
              <a:ext cx="53340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xmlns="" id="{CBF6962D-A552-5A76-CB6B-9057DECBB0B5}"/>
                </a:ext>
              </a:extLst>
            </p:cNvPr>
            <p:cNvSpPr/>
            <p:nvPr/>
          </p:nvSpPr>
          <p:spPr>
            <a:xfrm>
              <a:off x="2134766" y="4293890"/>
              <a:ext cx="1008112" cy="552450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xmlns="" id="{501031F3-EBDE-F615-9003-CA94D8DDDAA8}"/>
                </a:ext>
              </a:extLst>
            </p:cNvPr>
            <p:cNvSpPr/>
            <p:nvPr/>
          </p:nvSpPr>
          <p:spPr>
            <a:xfrm>
              <a:off x="2134766" y="5117781"/>
              <a:ext cx="1008112" cy="552450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556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C4918A-53C3-8D3C-9187-8B406C298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F38A1E0-CD94-98FE-047D-C07BD5D02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3" name="文字版面配置區 5">
            <a:extLst>
              <a:ext uri="{FF2B5EF4-FFF2-40B4-BE49-F238E27FC236}">
                <a16:creationId xmlns:a16="http://schemas.microsoft.com/office/drawing/2014/main" xmlns="" id="{9B343FA2-4549-0CD3-9675-D649AD6ACF0A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76-77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15391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D80509-1B26-06E2-E810-70DF40083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59BD71D1-3241-E8E8-CB27-E455CA3AB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逐步解析 </a:t>
            </a:r>
            <a:r>
              <a:rPr lang="en-US" altLang="zh-TW" dirty="0"/>
              <a:t>3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D5BBD1B-2D22-6284-6E90-5D638AA50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FF304613-046D-0BE8-2E67-B7AFC79D2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餐點明細、總金額</a:t>
            </a:r>
            <a:endParaRPr lang="zh-HK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C57CF4D9-9A32-7811-31C2-54F2E57C975A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78001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24A66F-4C43-770B-DAEA-ED2E2540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0D94323-DF52-20F6-0401-5271DB046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119962"/>
            <a:ext cx="10127654" cy="56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7E9ED66-002F-84BE-31A9-23EA945A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B7B20F6-B093-BBA5-C052-F678C5E28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7AB990D2-6236-A859-9539-EF68EDB5826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78</a:t>
            </a:r>
          </a:p>
          <a:p>
            <a:endParaRPr lang="zh-HK" altLang="en-US" dirty="0"/>
          </a:p>
        </p:txBody>
      </p:sp>
      <p:sp>
        <p:nvSpPr>
          <p:cNvPr id="5" name="圓角矩形 6">
            <a:extLst>
              <a:ext uri="{FF2B5EF4-FFF2-40B4-BE49-F238E27FC236}">
                <a16:creationId xmlns:a16="http://schemas.microsoft.com/office/drawing/2014/main" xmlns="" id="{4516C440-B191-44BA-AE6B-57D43C4FA972}"/>
              </a:ext>
            </a:extLst>
          </p:cNvPr>
          <p:cNvSpPr/>
          <p:nvPr/>
        </p:nvSpPr>
        <p:spPr>
          <a:xfrm>
            <a:off x="6743278" y="981522"/>
            <a:ext cx="4464496" cy="4320479"/>
          </a:xfrm>
          <a:prstGeom prst="roundRect">
            <a:avLst>
              <a:gd name="adj" fmla="val 3770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2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D1EEF0-EBA7-9587-4466-D42B7DF5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xmlns="" id="{50A6E02F-E532-F295-8554-791A3B97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088788"/>
            <a:ext cx="9780899" cy="2933661"/>
          </a:xfrm>
          <a:ln>
            <a:noFill/>
          </a:ln>
        </p:spPr>
        <p:txBody>
          <a:bodyPr/>
          <a:lstStyle/>
          <a:p>
            <a:pPr marL="85725" indent="26988">
              <a:lnSpc>
                <a:spcPct val="114000"/>
              </a:lnSpc>
              <a:buNone/>
            </a:pPr>
            <a:r>
              <a:rPr lang="en-US" altLang="zh-TW" sz="2700" dirty="0"/>
              <a:t>1. </a:t>
            </a:r>
            <a:r>
              <a:rPr lang="zh-TW" altLang="en-US" sz="2700" dirty="0"/>
              <a:t>每次點擊   、   時，將「名稱＋數量」呈現在 餐點明細 清單中。</a:t>
            </a:r>
            <a:endParaRPr lang="en-US" altLang="zh-TW" sz="2700" dirty="0"/>
          </a:p>
          <a:p>
            <a:pPr marL="85725" indent="26988">
              <a:lnSpc>
                <a:spcPct val="114000"/>
              </a:lnSpc>
              <a:buNone/>
            </a:pPr>
            <a:r>
              <a:rPr lang="en-US" altLang="zh-TW" sz="2700" dirty="0"/>
              <a:t>2. </a:t>
            </a:r>
            <a:r>
              <a:rPr lang="zh-TW" altLang="en-US" sz="2700" dirty="0"/>
              <a:t>每次點擊   、   時，計算總金額，呈現在變數 總金額 中。</a:t>
            </a:r>
            <a:endParaRPr lang="zh-HK" altLang="en-US" sz="2700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xmlns="" id="{3E6A00DE-220B-F547-60CD-78FD442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46" y="2075199"/>
            <a:ext cx="7434449" cy="46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4DE662-ADF6-A56C-2D4C-081E70495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8EF19176-BF1B-7698-EAD4-BDB4076399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HK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FA5FE4CC-BED7-6B0A-588B-C589C490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153" name="圓角矩形 152">
            <a:extLst>
              <a:ext uri="{FF2B5EF4-FFF2-40B4-BE49-F238E27FC236}">
                <a16:creationId xmlns:a16="http://schemas.microsoft.com/office/drawing/2014/main" xmlns="" id="{F450DF9F-3833-BC93-A214-5A90A486C630}"/>
              </a:ext>
            </a:extLst>
          </p:cNvPr>
          <p:cNvSpPr/>
          <p:nvPr/>
        </p:nvSpPr>
        <p:spPr>
          <a:xfrm>
            <a:off x="762132" y="1023557"/>
            <a:ext cx="2653847" cy="995806"/>
          </a:xfrm>
          <a:prstGeom prst="roundRect">
            <a:avLst>
              <a:gd name="adj" fmla="val 61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54" name="圓角矩形 153">
            <a:extLst>
              <a:ext uri="{FF2B5EF4-FFF2-40B4-BE49-F238E27FC236}">
                <a16:creationId xmlns:a16="http://schemas.microsoft.com/office/drawing/2014/main" xmlns="" id="{B4D5B774-8D3B-685F-EA2F-32B4CDE0D173}"/>
              </a:ext>
            </a:extLst>
          </p:cNvPr>
          <p:cNvSpPr/>
          <p:nvPr/>
        </p:nvSpPr>
        <p:spPr>
          <a:xfrm>
            <a:off x="3628266" y="1053823"/>
            <a:ext cx="6711602" cy="455441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55" name="圓角矩形 154">
            <a:extLst>
              <a:ext uri="{FF2B5EF4-FFF2-40B4-BE49-F238E27FC236}">
                <a16:creationId xmlns:a16="http://schemas.microsoft.com/office/drawing/2014/main" xmlns="" id="{4DB1FCD4-61BA-503C-182D-2093B8828DE4}"/>
              </a:ext>
            </a:extLst>
          </p:cNvPr>
          <p:cNvSpPr/>
          <p:nvPr/>
        </p:nvSpPr>
        <p:spPr>
          <a:xfrm>
            <a:off x="3640383" y="1587363"/>
            <a:ext cx="5806729" cy="43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56" name="圓角矩形 155">
            <a:extLst>
              <a:ext uri="{FF2B5EF4-FFF2-40B4-BE49-F238E27FC236}">
                <a16:creationId xmlns:a16="http://schemas.microsoft.com/office/drawing/2014/main" xmlns="" id="{E6914E32-E67D-5D7F-0821-25F1BE39D5E4}"/>
              </a:ext>
            </a:extLst>
          </p:cNvPr>
          <p:cNvSpPr/>
          <p:nvPr/>
        </p:nvSpPr>
        <p:spPr>
          <a:xfrm>
            <a:off x="793251" y="2128050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圓角矩形 156">
            <a:extLst>
              <a:ext uri="{FF2B5EF4-FFF2-40B4-BE49-F238E27FC236}">
                <a16:creationId xmlns:a16="http://schemas.microsoft.com/office/drawing/2014/main" xmlns="" id="{1E683069-285A-7F60-79D5-BF7CD438DAB1}"/>
              </a:ext>
            </a:extLst>
          </p:cNvPr>
          <p:cNvSpPr/>
          <p:nvPr/>
        </p:nvSpPr>
        <p:spPr>
          <a:xfrm>
            <a:off x="10313878" y="671696"/>
            <a:ext cx="298495" cy="3345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8" name="圓角矩形 157">
            <a:extLst>
              <a:ext uri="{FF2B5EF4-FFF2-40B4-BE49-F238E27FC236}">
                <a16:creationId xmlns:a16="http://schemas.microsoft.com/office/drawing/2014/main" xmlns="" id="{D76CD51D-AD04-312F-7676-4F0D28B3FA1C}"/>
              </a:ext>
            </a:extLst>
          </p:cNvPr>
          <p:cNvSpPr/>
          <p:nvPr/>
        </p:nvSpPr>
        <p:spPr>
          <a:xfrm>
            <a:off x="9584384" y="1724758"/>
            <a:ext cx="298495" cy="3345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0" name="圓角矩形 159">
            <a:extLst>
              <a:ext uri="{FF2B5EF4-FFF2-40B4-BE49-F238E27FC236}">
                <a16:creationId xmlns:a16="http://schemas.microsoft.com/office/drawing/2014/main" xmlns="" id="{9197C53B-2E39-2612-DAF8-5D238B68EF69}"/>
              </a:ext>
            </a:extLst>
          </p:cNvPr>
          <p:cNvSpPr/>
          <p:nvPr/>
        </p:nvSpPr>
        <p:spPr>
          <a:xfrm>
            <a:off x="10463126" y="1214220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點餐結果呈現時機</a:t>
            </a:r>
            <a:endParaRPr lang="zh-HK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圓角矩形 160">
            <a:extLst>
              <a:ext uri="{FF2B5EF4-FFF2-40B4-BE49-F238E27FC236}">
                <a16:creationId xmlns:a16="http://schemas.microsoft.com/office/drawing/2014/main" xmlns="" id="{8ED0B8A7-5CBB-B223-3E92-84B564C15A4F}"/>
              </a:ext>
            </a:extLst>
          </p:cNvPr>
          <p:cNvSpPr/>
          <p:nvPr/>
        </p:nvSpPr>
        <p:spPr>
          <a:xfrm>
            <a:off x="10463126" y="3111228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即時呈現點餐結果</a:t>
            </a:r>
            <a:endParaRPr lang="zh-HK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圓角矩形 161">
            <a:extLst>
              <a:ext uri="{FF2B5EF4-FFF2-40B4-BE49-F238E27FC236}">
                <a16:creationId xmlns:a16="http://schemas.microsoft.com/office/drawing/2014/main" xmlns="" id="{BD96942E-6BCC-05DF-1AD5-4437E9391D35}"/>
              </a:ext>
            </a:extLst>
          </p:cNvPr>
          <p:cNvSpPr/>
          <p:nvPr/>
        </p:nvSpPr>
        <p:spPr>
          <a:xfrm>
            <a:off x="10463126" y="5008235"/>
            <a:ext cx="1332000" cy="1281589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</a:p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</a:p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總金額</a:t>
            </a:r>
            <a:endParaRPr lang="zh-HK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版面配置區 5">
            <a:extLst>
              <a:ext uri="{FF2B5EF4-FFF2-40B4-BE49-F238E27FC236}">
                <a16:creationId xmlns:a16="http://schemas.microsoft.com/office/drawing/2014/main" xmlns="" id="{FBDE9E05-FD61-02D2-CAC6-EDB73C6CDB13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78</a:t>
            </a:r>
          </a:p>
          <a:p>
            <a:endParaRPr lang="zh-HK" alt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4C7F613-EFFA-5030-EC25-938906BB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45" y="1169403"/>
            <a:ext cx="278942" cy="2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103F0F8A-3A99-16BC-FCD6-B903F191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01" y="1169403"/>
            <a:ext cx="284014" cy="2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D84FC491-C2AD-8B0A-715A-5BF29DB8686D}"/>
              </a:ext>
            </a:extLst>
          </p:cNvPr>
          <p:cNvSpPr/>
          <p:nvPr/>
        </p:nvSpPr>
        <p:spPr>
          <a:xfrm>
            <a:off x="7535366" y="1082788"/>
            <a:ext cx="1440160" cy="43200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F8209D8-C2AD-6B3A-330A-32A69ACF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45" y="1640635"/>
            <a:ext cx="278942" cy="2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0F71A3B8-64C3-763D-8D34-AA198F74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01" y="1640635"/>
            <a:ext cx="284014" cy="2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378F54C7-8864-7A34-F12E-A718F589672D}"/>
              </a:ext>
            </a:extLst>
          </p:cNvPr>
          <p:cNvSpPr/>
          <p:nvPr/>
        </p:nvSpPr>
        <p:spPr>
          <a:xfrm>
            <a:off x="7525174" y="1587363"/>
            <a:ext cx="1162320" cy="43200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8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utoUpdateAnimBg="0"/>
      <p:bldP spid="154" grpId="0" animBg="1" autoUpdateAnimBg="0"/>
      <p:bldP spid="155" grpId="0" animBg="1" autoUpdateAnimBg="0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2701F8-7C0C-B3C2-3C9E-F8397302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1F0C2C9-12F9-7D2B-D448-2463C18C0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xmlns="" id="{83EC3C83-20FF-D0F2-5E27-63648DDFEB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B4F63E0F-3192-67E3-32E0-F212105FB98F}"/>
              </a:ext>
            </a:extLst>
          </p:cNvPr>
          <p:cNvCxnSpPr/>
          <p:nvPr/>
        </p:nvCxnSpPr>
        <p:spPr>
          <a:xfrm flipV="1">
            <a:off x="3574926" y="1097636"/>
            <a:ext cx="0" cy="554412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0B8F85E1-88DB-1B8E-FE02-45C19BB85D2A}"/>
              </a:ext>
            </a:extLst>
          </p:cNvPr>
          <p:cNvGrpSpPr/>
          <p:nvPr/>
        </p:nvGrpSpPr>
        <p:grpSpPr>
          <a:xfrm>
            <a:off x="339105" y="1087345"/>
            <a:ext cx="1280777" cy="1445378"/>
            <a:chOff x="399745" y="1004169"/>
            <a:chExt cx="1280777" cy="1445378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BD150ECF-9D10-31F3-58E5-A2B205796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F6286644-6936-1C62-256C-A009A6BD4F18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65152137-037E-BD69-D779-209ADFEFC788}"/>
                </a:ext>
              </a:extLst>
            </p:cNvPr>
            <p:cNvSpPr txBox="1"/>
            <p:nvPr/>
          </p:nvSpPr>
          <p:spPr>
            <a:xfrm>
              <a:off x="486135" y="166379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點餐結果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呈現時機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98FA569E-67A2-2D54-92BF-36DEC8E807CC}"/>
              </a:ext>
            </a:extLst>
          </p:cNvPr>
          <p:cNvGrpSpPr/>
          <p:nvPr/>
        </p:nvGrpSpPr>
        <p:grpSpPr>
          <a:xfrm>
            <a:off x="3786280" y="1087637"/>
            <a:ext cx="1280777" cy="1445378"/>
            <a:chOff x="399745" y="1004169"/>
            <a:chExt cx="1280777" cy="1445378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DCABFE09-1BFE-C662-F0DB-C7A32FEB2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AB586594-1817-1409-BA03-A198FC785A0D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A7E09D22-3774-9C85-7E3C-5589385F7701}"/>
                </a:ext>
              </a:extLst>
            </p:cNvPr>
            <p:cNvSpPr txBox="1"/>
            <p:nvPr/>
          </p:nvSpPr>
          <p:spPr>
            <a:xfrm>
              <a:off x="486135" y="166379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即時呈現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點餐結果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xmlns="" id="{E72EFB12-D5FD-5F40-3199-686D92A27663}"/>
              </a:ext>
            </a:extLst>
          </p:cNvPr>
          <p:cNvGrpSpPr/>
          <p:nvPr/>
        </p:nvGrpSpPr>
        <p:grpSpPr>
          <a:xfrm>
            <a:off x="3783551" y="2686337"/>
            <a:ext cx="1280777" cy="1445378"/>
            <a:chOff x="399745" y="1004169"/>
            <a:chExt cx="1280777" cy="1445378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xmlns="" id="{F4A22800-5A79-E8E6-1E48-F385A133A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E1DFBD6F-C608-B71D-D323-9C18580BD398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16716BDC-42A1-3EC1-BDA3-F4AD835B7188}"/>
                </a:ext>
              </a:extLst>
            </p:cNvPr>
            <p:cNvSpPr txBox="1"/>
            <p:nvPr/>
          </p:nvSpPr>
          <p:spPr>
            <a:xfrm>
              <a:off x="601551" y="1663796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計算</a:t>
              </a: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總金額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5395578-7949-5ECC-E48E-CB7A30FF3660}"/>
              </a:ext>
            </a:extLst>
          </p:cNvPr>
          <p:cNvSpPr txBox="1"/>
          <p:nvPr/>
        </p:nvSpPr>
        <p:spPr>
          <a:xfrm>
            <a:off x="332478" y="2599184"/>
            <a:ext cx="3973441" cy="88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利用廣播功能，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20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通知點餐明細更新。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0091626-AADE-6695-3BE9-44B5E4CAF085}"/>
              </a:ext>
            </a:extLst>
          </p:cNvPr>
          <p:cNvSpPr txBox="1"/>
          <p:nvPr/>
        </p:nvSpPr>
        <p:spPr>
          <a:xfrm>
            <a:off x="5177884" y="1087345"/>
            <a:ext cx="5855398" cy="47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收到廣播訊息，更新呈現在畫面上的數據。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7A1899A-A1EE-A3A3-B5B9-A9386686D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5" y="3686371"/>
            <a:ext cx="2865714" cy="54857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D4B1EC81-7BE9-F989-7051-FA4244A6E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5" y="1644829"/>
            <a:ext cx="3120000" cy="70571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xmlns="" id="{F8278AD0-2CB9-30A0-021D-05A8F13E7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5" y="2468820"/>
            <a:ext cx="3008571" cy="548571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xmlns="" id="{67CD65C7-4984-ABD2-F60E-8D46EA03D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37" y="4201642"/>
            <a:ext cx="2725714" cy="548571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058E373E-79B6-56D6-DC4A-8AF37F7B57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37" y="5540541"/>
            <a:ext cx="2520000" cy="397143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xmlns="" id="{B97906FE-86C1-1540-42EE-EAB9E8967B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37" y="4945377"/>
            <a:ext cx="2960000" cy="400000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xmlns="" id="{380D41D8-17AD-E6E2-0856-F9BBB7501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5" y="4987644"/>
            <a:ext cx="1597143" cy="1305714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xmlns="" id="{5A4D40F4-6833-1E0E-7D00-23344EE0B1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37" y="1659885"/>
            <a:ext cx="2517143" cy="1754286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xmlns="" id="{D7B959CC-664F-03D6-61AF-7E5FEEF3D7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37" y="3609335"/>
            <a:ext cx="1497143" cy="397143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xmlns="" id="{DDAB12EE-1EAE-A876-1480-000E6FED21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5" y="3805374"/>
            <a:ext cx="757143" cy="397143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E4CC4BC9-CAAB-A995-833B-C41FAB1EEC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5" y="4320794"/>
            <a:ext cx="2700000" cy="548571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xmlns="" id="{ED53CDE7-3712-6A0F-DEE3-384299E20A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5" y="3135668"/>
            <a:ext cx="2700000" cy="551429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xmlns="" id="{44E78832-1951-A7A1-DB5C-664EFA77BF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54" y="6132849"/>
            <a:ext cx="1114286" cy="397143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xmlns="" id="{700C284B-727A-05FF-7D82-44FA2D282A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37" y="6132849"/>
            <a:ext cx="1188572" cy="3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3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DF4525-5CDD-A2ED-E7D2-D438A734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87C0D6C-BBA7-E5AD-13D2-5CA1DC665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3" name="文字版面配置區 5">
            <a:extLst>
              <a:ext uri="{FF2B5EF4-FFF2-40B4-BE49-F238E27FC236}">
                <a16:creationId xmlns:a16="http://schemas.microsoft.com/office/drawing/2014/main" xmlns="" id="{F391CFBD-872B-734B-D7F9-8840F8D65210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81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9623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6A57DC-19A7-8B01-796A-7FFA33B22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D2C6B75F-BB05-6113-7716-B0C7666B4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逐步解析 </a:t>
            </a:r>
            <a:r>
              <a:rPr lang="en-US" altLang="zh-TW" dirty="0"/>
              <a:t>4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B62C17D-2464-D3A6-D1C0-0ECCE1C34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FD5D3610-D643-A880-0B3D-EDE37381C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結帳、清空</a:t>
            </a:r>
            <a:endParaRPr lang="zh-HK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ED74F64-1B1B-20B6-13E2-22E9D420129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82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3968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4716BD-2B80-3B26-F053-4D09EF3A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BF3C691-AD3F-8E46-3950-AB4DE0DB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119962"/>
            <a:ext cx="10127654" cy="56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A0DBEA6-D605-B6BE-9BA7-CB7BD215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9B5C02B-921E-5D00-DDEE-1858FB1C1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D85E2F7-908F-B000-E57D-45656BA5A710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82</a:t>
            </a:r>
          </a:p>
          <a:p>
            <a:endParaRPr lang="zh-HK" altLang="en-US" dirty="0"/>
          </a:p>
        </p:txBody>
      </p:sp>
      <p:sp>
        <p:nvSpPr>
          <p:cNvPr id="5" name="圓角矩形 6">
            <a:extLst>
              <a:ext uri="{FF2B5EF4-FFF2-40B4-BE49-F238E27FC236}">
                <a16:creationId xmlns:a16="http://schemas.microsoft.com/office/drawing/2014/main" xmlns="" id="{DECEF6E7-D21D-1E58-C1EC-06F5D51B543F}"/>
              </a:ext>
            </a:extLst>
          </p:cNvPr>
          <p:cNvSpPr/>
          <p:nvPr/>
        </p:nvSpPr>
        <p:spPr>
          <a:xfrm flipV="1">
            <a:off x="3358902" y="5374010"/>
            <a:ext cx="5112568" cy="1402582"/>
          </a:xfrm>
          <a:prstGeom prst="roundRect">
            <a:avLst>
              <a:gd name="adj" fmla="val 3770"/>
            </a:avLst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3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8598B6-6682-A36F-883C-1EDAFACD8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xmlns="" id="{D050ABB2-CF66-1B0F-E8A5-89B6AC7B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088788"/>
            <a:ext cx="9741297" cy="2933661"/>
          </a:xfrm>
          <a:ln>
            <a:noFill/>
          </a:ln>
        </p:spPr>
        <p:txBody>
          <a:bodyPr/>
          <a:lstStyle/>
          <a:p>
            <a:pPr marL="85725" indent="26988">
              <a:lnSpc>
                <a:spcPct val="114000"/>
              </a:lnSpc>
              <a:buNone/>
            </a:pPr>
            <a:r>
              <a:rPr lang="zh-TW" altLang="en-US" sz="2700" dirty="0"/>
              <a:t>　點完餐後，可進行結帳，或是清空點餐資料，重新點餐。</a:t>
            </a:r>
            <a:endParaRPr lang="en-US" altLang="zh-TW" sz="2700" dirty="0"/>
          </a:p>
          <a:p>
            <a:pPr marL="85725" indent="0">
              <a:lnSpc>
                <a:spcPct val="114000"/>
              </a:lnSpc>
              <a:buNone/>
            </a:pPr>
            <a:r>
              <a:rPr lang="en-US" altLang="zh-TW" sz="2700" dirty="0"/>
              <a:t>1.</a:t>
            </a:r>
            <a:r>
              <a:rPr lang="zh-TW" altLang="en-US" sz="2700" dirty="0"/>
              <a:t>  點擊 結帳：</a:t>
            </a:r>
            <a:endParaRPr lang="en-US" altLang="zh-TW" sz="2700" dirty="0"/>
          </a:p>
          <a:p>
            <a:pPr marL="85725" indent="0">
              <a:lnSpc>
                <a:spcPct val="114000"/>
              </a:lnSpc>
              <a:buNone/>
            </a:pPr>
            <a:r>
              <a:rPr lang="zh-TW" altLang="en-US" sz="2700" dirty="0"/>
              <a:t>     </a:t>
            </a:r>
            <a:r>
              <a:rPr lang="en-US" altLang="zh-TW" sz="2700" dirty="0"/>
              <a:t>(1)</a:t>
            </a:r>
            <a:r>
              <a:rPr lang="zh-TW" altLang="en-US" sz="2700" dirty="0"/>
              <a:t>按鈕先縮小再復原（互動效果）。</a:t>
            </a:r>
            <a:endParaRPr lang="en-US" altLang="zh-TW" sz="2700" dirty="0"/>
          </a:p>
          <a:p>
            <a:pPr marL="85725" indent="0">
              <a:lnSpc>
                <a:spcPct val="114000"/>
              </a:lnSpc>
              <a:buNone/>
            </a:pPr>
            <a:r>
              <a:rPr lang="zh-TW" altLang="en-US" sz="2700" dirty="0"/>
              <a:t>     </a:t>
            </a:r>
            <a:r>
              <a:rPr lang="en-US" altLang="zh-TW" sz="2700" dirty="0"/>
              <a:t>(2)</a:t>
            </a:r>
            <a:r>
              <a:rPr lang="zh-TW" altLang="en-US" sz="2700" dirty="0"/>
              <a:t>利用語音說出「總金額○○元」。</a:t>
            </a:r>
            <a:endParaRPr lang="en-US" altLang="zh-TW" sz="2700" dirty="0"/>
          </a:p>
          <a:p>
            <a:pPr marL="85725" indent="0">
              <a:lnSpc>
                <a:spcPct val="114000"/>
              </a:lnSpc>
              <a:buNone/>
            </a:pPr>
            <a:r>
              <a:rPr lang="en-US" altLang="zh-TW" sz="2700" dirty="0"/>
              <a:t>2.</a:t>
            </a:r>
            <a:r>
              <a:rPr lang="zh-TW" altLang="en-US" sz="2700" dirty="0"/>
              <a:t>  點擊 清空：</a:t>
            </a:r>
          </a:p>
          <a:p>
            <a:pPr marL="85725" indent="26988">
              <a:lnSpc>
                <a:spcPct val="114000"/>
              </a:lnSpc>
              <a:buNone/>
            </a:pPr>
            <a:r>
              <a:rPr lang="zh-TW" altLang="en-US" sz="2700" dirty="0"/>
              <a:t>    </a:t>
            </a:r>
            <a:r>
              <a:rPr lang="en-US" altLang="zh-TW" sz="2700" dirty="0"/>
              <a:t>(1)</a:t>
            </a:r>
            <a:r>
              <a:rPr lang="zh-TW" altLang="en-US" sz="2700" dirty="0"/>
              <a:t>按鈕先縮小再復原（互動效果）。</a:t>
            </a:r>
          </a:p>
          <a:p>
            <a:pPr marL="85725" indent="26988">
              <a:lnSpc>
                <a:spcPct val="114000"/>
              </a:lnSpc>
              <a:buNone/>
            </a:pPr>
            <a:r>
              <a:rPr lang="zh-TW" altLang="en-US" sz="2700" dirty="0"/>
              <a:t>    </a:t>
            </a:r>
            <a:r>
              <a:rPr lang="en-US" altLang="zh-TW" sz="2700" dirty="0"/>
              <a:t>(2)</a:t>
            </a:r>
            <a:r>
              <a:rPr lang="zh-TW" altLang="en-US" sz="2700" dirty="0"/>
              <a:t>刪除點餐的資料、總金額歸零。</a:t>
            </a:r>
            <a:endParaRPr lang="zh-HK" altLang="en-US" sz="27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DECC43A-CBBB-E6BE-C468-12B1A9BAE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AEBBDEB-46FB-8E89-89B3-5827041ACE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HK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3721B3E5-C454-1EB6-80BE-7289E6A8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153" name="圓角矩形 152">
            <a:extLst>
              <a:ext uri="{FF2B5EF4-FFF2-40B4-BE49-F238E27FC236}">
                <a16:creationId xmlns:a16="http://schemas.microsoft.com/office/drawing/2014/main" xmlns="" id="{9C03E9F5-C953-F77C-E45D-DC01E500EF03}"/>
              </a:ext>
            </a:extLst>
          </p:cNvPr>
          <p:cNvSpPr/>
          <p:nvPr/>
        </p:nvSpPr>
        <p:spPr>
          <a:xfrm>
            <a:off x="244188" y="1547161"/>
            <a:ext cx="6211058" cy="1397166"/>
          </a:xfrm>
          <a:prstGeom prst="roundRect">
            <a:avLst>
              <a:gd name="adj" fmla="val 6156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54" name="圓角矩形 153">
            <a:extLst>
              <a:ext uri="{FF2B5EF4-FFF2-40B4-BE49-F238E27FC236}">
                <a16:creationId xmlns:a16="http://schemas.microsoft.com/office/drawing/2014/main" xmlns="" id="{ECDB20D2-A51C-A11F-CD21-696204E093FD}"/>
              </a:ext>
            </a:extLst>
          </p:cNvPr>
          <p:cNvSpPr/>
          <p:nvPr/>
        </p:nvSpPr>
        <p:spPr>
          <a:xfrm>
            <a:off x="244188" y="2915389"/>
            <a:ext cx="6211058" cy="1476085"/>
          </a:xfrm>
          <a:prstGeom prst="roundRect">
            <a:avLst>
              <a:gd name="adj" fmla="val 10030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56" name="圓角矩形 155">
            <a:extLst>
              <a:ext uri="{FF2B5EF4-FFF2-40B4-BE49-F238E27FC236}">
                <a16:creationId xmlns:a16="http://schemas.microsoft.com/office/drawing/2014/main" xmlns="" id="{FD937272-8583-F86D-D4F0-ABAB6EB51F74}"/>
              </a:ext>
            </a:extLst>
          </p:cNvPr>
          <p:cNvSpPr/>
          <p:nvPr/>
        </p:nvSpPr>
        <p:spPr>
          <a:xfrm>
            <a:off x="6306902" y="1713404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圓角矩形 156">
            <a:extLst>
              <a:ext uri="{FF2B5EF4-FFF2-40B4-BE49-F238E27FC236}">
                <a16:creationId xmlns:a16="http://schemas.microsoft.com/office/drawing/2014/main" xmlns="" id="{1DC11656-2E86-F6B0-E1BE-A7CD418757DE}"/>
              </a:ext>
            </a:extLst>
          </p:cNvPr>
          <p:cNvSpPr/>
          <p:nvPr/>
        </p:nvSpPr>
        <p:spPr>
          <a:xfrm>
            <a:off x="6334930" y="3065112"/>
            <a:ext cx="298495" cy="3345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0" name="圓角矩形 159">
            <a:extLst>
              <a:ext uri="{FF2B5EF4-FFF2-40B4-BE49-F238E27FC236}">
                <a16:creationId xmlns:a16="http://schemas.microsoft.com/office/drawing/2014/main" xmlns="" id="{A092A005-4BAC-E5AA-289C-014693B4E2C8}"/>
              </a:ext>
            </a:extLst>
          </p:cNvPr>
          <p:cNvSpPr/>
          <p:nvPr/>
        </p:nvSpPr>
        <p:spPr>
          <a:xfrm>
            <a:off x="10463126" y="1214220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按鈕結帳功能設定</a:t>
            </a:r>
            <a:endParaRPr lang="zh-HK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圓角矩形 160">
            <a:extLst>
              <a:ext uri="{FF2B5EF4-FFF2-40B4-BE49-F238E27FC236}">
                <a16:creationId xmlns:a16="http://schemas.microsoft.com/office/drawing/2014/main" xmlns="" id="{761DED9E-1A08-E4A1-84D6-0340C275245A}"/>
              </a:ext>
            </a:extLst>
          </p:cNvPr>
          <p:cNvSpPr/>
          <p:nvPr/>
        </p:nvSpPr>
        <p:spPr>
          <a:xfrm>
            <a:off x="10463126" y="3111228"/>
            <a:ext cx="1332000" cy="1660743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按鈕清空功能設定</a:t>
            </a:r>
            <a:endParaRPr lang="zh-HK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版面配置區 5">
            <a:extLst>
              <a:ext uri="{FF2B5EF4-FFF2-40B4-BE49-F238E27FC236}">
                <a16:creationId xmlns:a16="http://schemas.microsoft.com/office/drawing/2014/main" xmlns="" id="{83C87FF4-6C8C-A7EB-042D-E16C7B1DC9A4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82</a:t>
            </a:r>
          </a:p>
          <a:p>
            <a:endParaRPr lang="zh-HK" altLang="en-US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D0C73E18-B557-F4F0-043B-C368100C3877}"/>
              </a:ext>
            </a:extLst>
          </p:cNvPr>
          <p:cNvSpPr/>
          <p:nvPr/>
        </p:nvSpPr>
        <p:spPr>
          <a:xfrm>
            <a:off x="1599119" y="1494562"/>
            <a:ext cx="720080" cy="495072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xmlns="" id="{E358A7A4-0CA7-84E7-F80D-00E17B8D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77" y="4397476"/>
            <a:ext cx="5420817" cy="23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66F33BB-A1AD-73C5-92B5-6CA4663D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165" y="1677153"/>
            <a:ext cx="3381698" cy="2534348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F1483D08-EA6B-1246-C7F3-A17CD40CDF3E}"/>
              </a:ext>
            </a:extLst>
          </p:cNvPr>
          <p:cNvSpPr/>
          <p:nvPr/>
        </p:nvSpPr>
        <p:spPr>
          <a:xfrm>
            <a:off x="1599119" y="2944327"/>
            <a:ext cx="720080" cy="495072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1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utoUpdateAnimBg="0"/>
      <p:bldP spid="154" grpId="0" animBg="1" autoUpdateAnimBg="0"/>
      <p:bldP spid="156" grpId="0" animBg="1"/>
      <p:bldP spid="157" grpId="0" animBg="1"/>
      <p:bldP spid="160" grpId="0" animBg="1"/>
      <p:bldP spid="1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DE8-48E2-6DCA-08A9-DF9B1461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8261343-0344-E24D-9ACE-DE101AFB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xmlns="" id="{9ECBC8BE-6950-B46B-0071-F66F5164BE0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70490EFA-DBF3-5E4B-0EAB-661C8E4E1D24}"/>
              </a:ext>
            </a:extLst>
          </p:cNvPr>
          <p:cNvCxnSpPr>
            <a:cxnSpLocks/>
          </p:cNvCxnSpPr>
          <p:nvPr/>
        </p:nvCxnSpPr>
        <p:spPr>
          <a:xfrm flipV="1">
            <a:off x="6095206" y="1097636"/>
            <a:ext cx="0" cy="554412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DCD20B26-70AD-5624-B238-7301686AE784}"/>
              </a:ext>
            </a:extLst>
          </p:cNvPr>
          <p:cNvGrpSpPr/>
          <p:nvPr/>
        </p:nvGrpSpPr>
        <p:grpSpPr>
          <a:xfrm>
            <a:off x="339105" y="1087345"/>
            <a:ext cx="1280777" cy="1445378"/>
            <a:chOff x="399745" y="1004169"/>
            <a:chExt cx="1280777" cy="1445378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E81CC73-6899-3599-3F05-609286F5D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FC481ACF-B26D-D23C-DF33-E3015C8EB050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8074E115-0A3B-DDAF-019F-A6CB3B8D6F8C}"/>
                </a:ext>
              </a:extLst>
            </p:cNvPr>
            <p:cNvSpPr txBox="1"/>
            <p:nvPr/>
          </p:nvSpPr>
          <p:spPr>
            <a:xfrm>
              <a:off x="486135" y="166379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按鈕結帳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功能設定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B18C1529-E1DE-DDA8-4449-D2E80972AAAC}"/>
              </a:ext>
            </a:extLst>
          </p:cNvPr>
          <p:cNvGrpSpPr/>
          <p:nvPr/>
        </p:nvGrpSpPr>
        <p:grpSpPr>
          <a:xfrm>
            <a:off x="6311230" y="1087637"/>
            <a:ext cx="1280777" cy="1445378"/>
            <a:chOff x="399745" y="1004169"/>
            <a:chExt cx="1280777" cy="1445378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="" id="{6F1AFF35-5DBF-3F1D-C212-BBE23D4FB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5" y="1014460"/>
              <a:ext cx="1280777" cy="143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1E350164-FCF1-9DFE-7BA4-2937B766863B}"/>
                </a:ext>
              </a:extLst>
            </p:cNvPr>
            <p:cNvSpPr txBox="1"/>
            <p:nvPr/>
          </p:nvSpPr>
          <p:spPr>
            <a:xfrm>
              <a:off x="1037405" y="1004169"/>
              <a:ext cx="5212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04B49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4400" b="1" dirty="0">
                <a:solidFill>
                  <a:srgbClr val="04B49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BC09FE6F-6E1A-A25B-AD9B-DB93E72CEBEB}"/>
                </a:ext>
              </a:extLst>
            </p:cNvPr>
            <p:cNvSpPr txBox="1"/>
            <p:nvPr/>
          </p:nvSpPr>
          <p:spPr>
            <a:xfrm>
              <a:off x="486135" y="166379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按鈕清空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功能設定</a:t>
              </a: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CEE672F8-4277-DAC0-E79B-E36B992C1659}"/>
              </a:ext>
            </a:extLst>
          </p:cNvPr>
          <p:cNvGrpSpPr/>
          <p:nvPr/>
        </p:nvGrpSpPr>
        <p:grpSpPr>
          <a:xfrm>
            <a:off x="1743241" y="1125537"/>
            <a:ext cx="3973441" cy="4940405"/>
            <a:chOff x="1743241" y="1125537"/>
            <a:chExt cx="3973441" cy="4940405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xmlns="" id="{2EB00606-44B3-170A-7291-C831A5B878D8}"/>
                </a:ext>
              </a:extLst>
            </p:cNvPr>
            <p:cNvSpPr txBox="1"/>
            <p:nvPr/>
          </p:nvSpPr>
          <p:spPr>
            <a:xfrm>
              <a:off x="1743241" y="1125537"/>
              <a:ext cx="3973441" cy="473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唸出總金額是多少。</a:t>
              </a:r>
              <a:endPara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E03B7B2F-64BA-4C9E-D4BA-413594B5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241" y="3474242"/>
              <a:ext cx="1706667" cy="6400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377F7840-1D66-9843-BA77-9A068A36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241" y="2696875"/>
              <a:ext cx="2266667" cy="64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887D9784-BBFC-F3D6-650E-9DA2F3093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241" y="1736175"/>
              <a:ext cx="1983333" cy="823333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81074861-E85A-3926-C906-AB0BF17DD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241" y="4998576"/>
              <a:ext cx="3453333" cy="466667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xmlns="" id="{07B9C6B4-2909-2064-21DF-452919574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241" y="5602609"/>
              <a:ext cx="883333" cy="463333"/>
            </a:xfrm>
            <a:prstGeom prst="rect">
              <a:avLst/>
            </a:prstGeom>
          </p:spPr>
        </p:pic>
        <p:pic>
          <p:nvPicPr>
            <p:cNvPr id="38914" name="Picture 2">
              <a:extLst>
                <a:ext uri="{FF2B5EF4-FFF2-40B4-BE49-F238E27FC236}">
                  <a16:creationId xmlns:a16="http://schemas.microsoft.com/office/drawing/2014/main" xmlns="" id="{AFE8E5EE-6351-A2E0-A84A-FC92C1D09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241" y="4251609"/>
              <a:ext cx="206692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9EA17584-7468-068F-1AF6-8CD287DBE070}"/>
              </a:ext>
            </a:extLst>
          </p:cNvPr>
          <p:cNvGrpSpPr/>
          <p:nvPr/>
        </p:nvGrpSpPr>
        <p:grpSpPr>
          <a:xfrm>
            <a:off x="7715366" y="1087345"/>
            <a:ext cx="3883894" cy="3804264"/>
            <a:chOff x="7715366" y="1087345"/>
            <a:chExt cx="3883894" cy="3804264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5C1793D6-C314-C118-E2F2-C93B900A1EFF}"/>
                </a:ext>
              </a:extLst>
            </p:cNvPr>
            <p:cNvSpPr txBox="1"/>
            <p:nvPr/>
          </p:nvSpPr>
          <p:spPr>
            <a:xfrm>
              <a:off x="7715366" y="1087345"/>
              <a:ext cx="3883894" cy="473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2000"/>
                </a:lnSpc>
              </a:pP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清空所有資料。</a:t>
              </a: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388CA0E2-83D6-4B0D-9909-8219CB545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366" y="4251609"/>
              <a:ext cx="796667" cy="64000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F0B8551B-DD63-BD80-0862-F92C1CF24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366" y="3474242"/>
              <a:ext cx="1706667" cy="640000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xmlns="" id="{A7C6CFAA-5FCC-A823-3ABF-D78DCDEF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366" y="2696875"/>
              <a:ext cx="2266667" cy="640000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xmlns="" id="{13941361-494B-072F-7310-74AE5444F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366" y="1736175"/>
              <a:ext cx="1983333" cy="82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1DC3204-3A2C-288F-F485-F84AA6DA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985415"/>
            <a:ext cx="10127654" cy="56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61798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B08B44-8CF8-BC83-BB3F-D864AF5A2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B35EA2C-8E57-627E-5108-F1DE4A11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3" name="文字版面配置區 5">
            <a:extLst>
              <a:ext uri="{FF2B5EF4-FFF2-40B4-BE49-F238E27FC236}">
                <a16:creationId xmlns:a16="http://schemas.microsoft.com/office/drawing/2014/main" xmlns="" id="{32C63080-95EE-676A-DA77-4538A4BDE84C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5849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B363FA09-9554-95B5-9474-78EB8FD6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全域／區域變數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B38AB9FE-18BE-2C20-F736-3A3937B8D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A0E8DF40-FFDC-A136-3B65-42106176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7128394" cy="5521446"/>
          </a:xfrm>
        </p:spPr>
        <p:txBody>
          <a:bodyPr/>
          <a:lstStyle/>
          <a:p>
            <a:r>
              <a:rPr lang="zh-TW" altLang="en-US" b="1" dirty="0"/>
              <a:t>全域變數（</a:t>
            </a:r>
            <a:r>
              <a:rPr lang="en-US" altLang="zh-TW" b="1" dirty="0"/>
              <a:t>Scratch </a:t>
            </a:r>
            <a:r>
              <a:rPr lang="zh-TW" altLang="en-US" b="1" dirty="0"/>
              <a:t>預設值）</a:t>
            </a:r>
            <a:endParaRPr lang="en-US" altLang="zh-TW" b="1" dirty="0"/>
          </a:p>
          <a:p>
            <a:pPr>
              <a:lnSpc>
                <a:spcPct val="114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dirty="0"/>
              <a:t>程式裡所有角色都能同時存取、修改。</a:t>
            </a:r>
          </a:p>
          <a:p>
            <a:pPr>
              <a:lnSpc>
                <a:spcPct val="114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dirty="0"/>
              <a:t>概念理解：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共用一個「存錢筒」，不管什麼情況下，大家讀取到的值都是一樣的。</a:t>
            </a:r>
            <a:endParaRPr lang="en-US" altLang="zh-TW" sz="3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xmlns="" id="{A314D261-7E97-AC14-2E44-0DDB515DF99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83</a:t>
            </a:r>
          </a:p>
          <a:p>
            <a:endParaRPr lang="zh-HK" altLang="en-US" dirty="0"/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xmlns="" id="{3FD2A334-70CC-3012-C32A-D048AD2E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17" y="1053530"/>
            <a:ext cx="3956229" cy="40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75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8E845D-04EF-BC4C-A6A4-F0B83861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9E67803D-6668-F9DB-FF15-C0D1BEEA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全域／區域變數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F1B5F289-FA68-6272-6B70-F628C4981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A0BF62D-C509-5659-C892-5099A608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6912768" cy="5521446"/>
          </a:xfrm>
        </p:spPr>
        <p:txBody>
          <a:bodyPr/>
          <a:lstStyle/>
          <a:p>
            <a:r>
              <a:rPr lang="zh-TW" altLang="en-US" b="1" dirty="0"/>
              <a:t>區域變數</a:t>
            </a:r>
          </a:p>
          <a:p>
            <a:pPr>
              <a:lnSpc>
                <a:spcPct val="114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dirty="0"/>
              <a:t>僅限於擁有該變數的角色能存取、修改。</a:t>
            </a:r>
          </a:p>
          <a:p>
            <a:pPr>
              <a:lnSpc>
                <a:spcPct val="114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dirty="0"/>
              <a:t>各角色（分身）都可以有相同名稱的變數。</a:t>
            </a:r>
          </a:p>
          <a:p>
            <a:pPr>
              <a:lnSpc>
                <a:spcPct val="114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dirty="0"/>
              <a:t>概念理解：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每個角色（分身）都有一個「存錢筒」，互不影響，也不能被其他角色讀取。</a:t>
            </a:r>
            <a:endParaRPr lang="en-US" altLang="zh-TW" sz="3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xmlns="" id="{FBE8454A-4F33-B586-C8D3-2F789B9F2B8E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83</a:t>
            </a:r>
          </a:p>
          <a:p>
            <a:endParaRPr lang="zh-HK" altLang="en-US" dirty="0"/>
          </a:p>
        </p:txBody>
      </p:sp>
      <p:pic>
        <p:nvPicPr>
          <p:cNvPr id="39944" name="Picture 8">
            <a:extLst>
              <a:ext uri="{FF2B5EF4-FFF2-40B4-BE49-F238E27FC236}">
                <a16:creationId xmlns:a16="http://schemas.microsoft.com/office/drawing/2014/main" xmlns="" id="{D7D1C8CD-6EE7-32B5-5A61-DD85087D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64" y="1053530"/>
            <a:ext cx="3960782" cy="40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26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1823B5-95DD-E603-0939-F7CE96A2C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02D1556D-31A7-84EC-B07A-7222EFE1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全域／區域變數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09FE6728-748D-059B-E4AF-AAA2CEF71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CEB311B-28DC-C944-DEB5-22B6D426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11232850" cy="5521446"/>
          </a:xfrm>
        </p:spPr>
        <p:txBody>
          <a:bodyPr/>
          <a:lstStyle/>
          <a:p>
            <a:r>
              <a:rPr lang="zh-TW" altLang="en-US" b="1" dirty="0"/>
              <a:t>區域變數的運用（以     為例）</a:t>
            </a:r>
          </a:p>
          <a:p>
            <a:pPr marL="628645" indent="-514350">
              <a:lnSpc>
                <a:spcPct val="114000"/>
              </a:lnSpc>
              <a:buSzPct val="100000"/>
              <a:buFont typeface="+mj-lt"/>
              <a:buAutoNum type="arabicPeriod"/>
            </a:pPr>
            <a:r>
              <a:rPr lang="zh-TW" altLang="en-US" sz="3200" dirty="0"/>
              <a:t>在     的本尊裡，設定「區域變數清單位置」。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xmlns="" id="{7E2E5146-6388-2DDC-4AA8-31245E079176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84</a:t>
            </a:r>
          </a:p>
          <a:p>
            <a:endParaRPr lang="zh-HK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ECA0027-550F-B8F7-542E-7275F088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54" y="1125538"/>
            <a:ext cx="395372" cy="3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BCD4C13-FD67-F912-6B89-A290708C7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54" y="1817475"/>
            <a:ext cx="395372" cy="3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2AFD024-CE96-AF53-3FBB-55CE614D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07" y="2426662"/>
            <a:ext cx="4476190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4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A8E328-3E33-77CA-436E-6D00D5A3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503CE623-7B99-CCD4-92F6-A3050353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全域／區域變數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A7129AD-3368-175A-A368-12C5A48D4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ABC76AE-BAC4-2873-3341-00878EEE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11232850" cy="5521446"/>
          </a:xfrm>
        </p:spPr>
        <p:txBody>
          <a:bodyPr/>
          <a:lstStyle/>
          <a:p>
            <a:r>
              <a:rPr lang="zh-TW" altLang="en-US" b="1" dirty="0"/>
              <a:t>區域變數的運用（以     為例）</a:t>
            </a:r>
          </a:p>
          <a:p>
            <a:pPr marL="628645" indent="-514350">
              <a:lnSpc>
                <a:spcPct val="114000"/>
              </a:lnSpc>
              <a:buSzPct val="100000"/>
              <a:buFont typeface="+mj-lt"/>
              <a:buAutoNum type="arabicPeriod" startAt="2"/>
            </a:pPr>
            <a:r>
              <a:rPr lang="zh-TW" altLang="en-US" sz="3200" dirty="0"/>
              <a:t>在     每次產生「分身」前，讓「清單位置＋</a:t>
            </a:r>
            <a:r>
              <a:rPr lang="en-US" altLang="zh-TW" sz="3200" dirty="0"/>
              <a:t>1</a:t>
            </a:r>
            <a:r>
              <a:rPr lang="zh-TW" altLang="en-US" sz="3200" dirty="0"/>
              <a:t>」。</a:t>
            </a:r>
            <a:endParaRPr lang="en-US" altLang="zh-TW" sz="3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xmlns="" id="{18B5F2E5-D1CF-FC89-E352-A0E760763A96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84</a:t>
            </a:r>
          </a:p>
          <a:p>
            <a:endParaRPr lang="zh-HK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96033ED-804C-928F-065C-D433DB85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54" y="1125538"/>
            <a:ext cx="395372" cy="3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1ED20EA-5B34-18A0-1BFA-74E8899B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54" y="1817475"/>
            <a:ext cx="395372" cy="3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xmlns="" id="{595A4F6E-4A82-A228-E38C-9188710B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0" y="2286342"/>
            <a:ext cx="3585929" cy="43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DA9A77B-CE6C-A024-C47B-E14BD2B343FF}"/>
              </a:ext>
            </a:extLst>
          </p:cNvPr>
          <p:cNvGrpSpPr/>
          <p:nvPr/>
        </p:nvGrpSpPr>
        <p:grpSpPr>
          <a:xfrm>
            <a:off x="5603693" y="4005858"/>
            <a:ext cx="6338973" cy="2376264"/>
            <a:chOff x="3565668" y="4216710"/>
            <a:chExt cx="5691474" cy="2376264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xmlns="" id="{29367FCA-6990-4CED-0D3B-7A896A3C5FBE}"/>
                </a:ext>
              </a:extLst>
            </p:cNvPr>
            <p:cNvGrpSpPr/>
            <p:nvPr/>
          </p:nvGrpSpPr>
          <p:grpSpPr>
            <a:xfrm>
              <a:off x="3925708" y="4216710"/>
              <a:ext cx="5331434" cy="2376264"/>
              <a:chOff x="3925708" y="3110133"/>
              <a:chExt cx="5331434" cy="2376264"/>
            </a:xfrm>
          </p:grpSpPr>
          <p:cxnSp>
            <p:nvCxnSpPr>
              <p:cNvPr id="12" name="直線單箭頭接點 11">
                <a:extLst>
                  <a:ext uri="{FF2B5EF4-FFF2-40B4-BE49-F238E27FC236}">
                    <a16:creationId xmlns:a16="http://schemas.microsoft.com/office/drawing/2014/main" xmlns="" id="{74EF57D7-BEE2-B8FD-6F95-9C65962F6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5708" y="4070993"/>
                <a:ext cx="360040" cy="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內容版面配置區 1">
                <a:extLst>
                  <a:ext uri="{FF2B5EF4-FFF2-40B4-BE49-F238E27FC236}">
                    <a16:creationId xmlns:a16="http://schemas.microsoft.com/office/drawing/2014/main" xmlns="" id="{5ACB9101-E4E7-A593-0326-8EDA79B38C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8593" y="3110133"/>
                <a:ext cx="4888549" cy="237626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484687" indent="-370392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Calibri" panose="020F0502020204030204" pitchFamily="34" charset="0"/>
                  <a:buChar char="▪"/>
                  <a:tabLst/>
                  <a:defRPr sz="3600" kern="1200" baseline="0">
                    <a:solidFill>
                      <a:schemeClr val="tx1"/>
                    </a:solidFill>
                    <a:latin typeface="+mn-lt"/>
                    <a:ea typeface="微軟正黑體" panose="020B0604030504040204" pitchFamily="34" charset="-120"/>
                    <a:cs typeface="+mn-cs"/>
                  </a:defRPr>
                </a:lvl1pPr>
                <a:lvl2pPr marL="831798" indent="-355578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Char char="–"/>
                  <a:defRPr sz="4300" b="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2pPr>
                <a:lvl3pPr marL="960905" indent="0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None/>
                  <a:defRPr sz="3700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lvl3pPr>
                <a:lvl4pPr marL="213346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02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58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14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0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26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Calibri" panose="020F0502020204030204" pitchFamily="34" charset="0"/>
                  <a:buNone/>
                </a:pPr>
                <a:r>
                  <a:rPr lang="zh-TW" altLang="en-US" sz="2000" dirty="0"/>
                  <a:t>每次產生分身前，變數值＋</a:t>
                </a:r>
                <a:r>
                  <a:rPr lang="en-US" altLang="zh-TW" sz="2000" dirty="0"/>
                  <a:t>1</a:t>
                </a:r>
                <a:r>
                  <a:rPr lang="zh-TW" altLang="en-US" sz="2000" dirty="0"/>
                  <a:t>，即：</a:t>
                </a:r>
              </a:p>
              <a:p>
                <a:pPr marL="0" indent="0">
                  <a:lnSpc>
                    <a:spcPct val="100000"/>
                  </a:lnSpc>
                  <a:buFont typeface="Calibri" panose="020F0502020204030204" pitchFamily="34" charset="0"/>
                  <a:buNone/>
                </a:pPr>
                <a:r>
                  <a:rPr lang="zh-TW" altLang="en-US" sz="2000" dirty="0"/>
                  <a:t>第 </a:t>
                </a:r>
                <a:r>
                  <a:rPr lang="en-US" altLang="zh-TW" sz="2000" dirty="0"/>
                  <a:t>1 </a:t>
                </a:r>
                <a:r>
                  <a:rPr lang="zh-TW" altLang="en-US" sz="2000" dirty="0"/>
                  <a:t>個分身，拿到「清單位置＝ </a:t>
                </a:r>
                <a:r>
                  <a:rPr lang="en-US" altLang="zh-TW" sz="2000" dirty="0"/>
                  <a:t>1</a:t>
                </a:r>
                <a:r>
                  <a:rPr lang="zh-TW" altLang="en-US" sz="2000" dirty="0"/>
                  <a:t>」的區域變數</a:t>
                </a:r>
              </a:p>
              <a:p>
                <a:pPr marL="0" indent="0">
                  <a:lnSpc>
                    <a:spcPct val="100000"/>
                  </a:lnSpc>
                  <a:buFont typeface="Calibri" panose="020F0502020204030204" pitchFamily="34" charset="0"/>
                  <a:buNone/>
                </a:pPr>
                <a:r>
                  <a:rPr lang="zh-TW" altLang="en-US" sz="2000" dirty="0"/>
                  <a:t>第 </a:t>
                </a:r>
                <a:r>
                  <a:rPr lang="en-US" altLang="zh-TW" sz="2000" dirty="0"/>
                  <a:t>2 </a:t>
                </a:r>
                <a:r>
                  <a:rPr lang="zh-TW" altLang="en-US" sz="2000" dirty="0"/>
                  <a:t>個分身，拿到「清單位置＝ </a:t>
                </a:r>
                <a:r>
                  <a:rPr lang="en-US" altLang="zh-TW" sz="2000" dirty="0"/>
                  <a:t>2</a:t>
                </a:r>
                <a:r>
                  <a:rPr lang="zh-TW" altLang="en-US" sz="2000" dirty="0"/>
                  <a:t>」的區域變數</a:t>
                </a:r>
              </a:p>
              <a:p>
                <a:pPr marL="0" indent="0">
                  <a:lnSpc>
                    <a:spcPct val="100000"/>
                  </a:lnSpc>
                  <a:buFont typeface="Calibri" panose="020F0502020204030204" pitchFamily="34" charset="0"/>
                  <a:buNone/>
                </a:pPr>
                <a:r>
                  <a:rPr lang="zh-TW" altLang="en-US" sz="2000" dirty="0"/>
                  <a:t>第 </a:t>
                </a:r>
                <a:r>
                  <a:rPr lang="en-US" altLang="zh-TW" sz="2000" dirty="0"/>
                  <a:t>3 </a:t>
                </a:r>
                <a:r>
                  <a:rPr lang="zh-TW" altLang="en-US" sz="2000" dirty="0"/>
                  <a:t>個分身，拿到「清單位置＝ </a:t>
                </a:r>
                <a:r>
                  <a:rPr lang="en-US" altLang="zh-TW" sz="2000" dirty="0"/>
                  <a:t>3</a:t>
                </a:r>
                <a:r>
                  <a:rPr lang="zh-TW" altLang="en-US" sz="2000" dirty="0"/>
                  <a:t>」的區域變數</a:t>
                </a:r>
              </a:p>
              <a:p>
                <a:pPr marL="0" indent="0">
                  <a:lnSpc>
                    <a:spcPct val="100000"/>
                  </a:lnSpc>
                  <a:buFont typeface="Calibri" panose="020F0502020204030204" pitchFamily="34" charset="0"/>
                  <a:buNone/>
                </a:pPr>
                <a:r>
                  <a:rPr lang="zh-TW" altLang="en-US" sz="2000" dirty="0"/>
                  <a:t>第 </a:t>
                </a:r>
                <a:r>
                  <a:rPr lang="en-US" altLang="zh-TW" sz="2000" dirty="0"/>
                  <a:t>4 </a:t>
                </a:r>
                <a:r>
                  <a:rPr lang="zh-TW" altLang="en-US" sz="2000" dirty="0"/>
                  <a:t>個分身，拿到「清單位置＝ </a:t>
                </a:r>
                <a:r>
                  <a:rPr lang="en-US" altLang="zh-TW" sz="2000" dirty="0"/>
                  <a:t>4</a:t>
                </a:r>
                <a:r>
                  <a:rPr lang="zh-TW" altLang="en-US" sz="2000" dirty="0"/>
                  <a:t>」的區域變數</a:t>
                </a:r>
              </a:p>
              <a:p>
                <a:pPr marL="0" indent="0">
                  <a:lnSpc>
                    <a:spcPct val="100000"/>
                  </a:lnSpc>
                  <a:buFont typeface="Calibri" panose="020F0502020204030204" pitchFamily="34" charset="0"/>
                  <a:buNone/>
                </a:pPr>
                <a:r>
                  <a:rPr lang="zh-TW" altLang="en-US" sz="2000" dirty="0"/>
                  <a:t>因為是區域變數，所以</a:t>
                </a:r>
                <a:r>
                  <a:rPr lang="zh-TW" altLang="en-US" sz="2000" b="1" dirty="0"/>
                  <a:t>各分身的值互不影響</a:t>
                </a:r>
                <a:r>
                  <a:rPr lang="zh-TW" altLang="en-US" sz="2000" dirty="0"/>
                  <a:t>。</a:t>
                </a:r>
              </a:p>
            </p:txBody>
          </p:sp>
        </p:grpSp>
        <p:sp>
          <p:nvSpPr>
            <p:cNvPr id="11" name="右中括弧 10">
              <a:extLst>
                <a:ext uri="{FF2B5EF4-FFF2-40B4-BE49-F238E27FC236}">
                  <a16:creationId xmlns:a16="http://schemas.microsoft.com/office/drawing/2014/main" xmlns="" id="{80FAF1C1-ADD5-0A3C-77D4-5E8148B84BBE}"/>
                </a:ext>
              </a:extLst>
            </p:cNvPr>
            <p:cNvSpPr/>
            <p:nvPr/>
          </p:nvSpPr>
          <p:spPr>
            <a:xfrm>
              <a:off x="3565668" y="4805323"/>
              <a:ext cx="360040" cy="720080"/>
            </a:xfrm>
            <a:prstGeom prst="rightBracket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B4EDF8B8-ECD0-2F19-7078-657B332DEC1D}"/>
              </a:ext>
            </a:extLst>
          </p:cNvPr>
          <p:cNvCxnSpPr>
            <a:cxnSpLocks/>
          </p:cNvCxnSpPr>
          <p:nvPr/>
        </p:nvCxnSpPr>
        <p:spPr>
          <a:xfrm>
            <a:off x="5311627" y="3670574"/>
            <a:ext cx="401001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內容版面配置區 1">
            <a:extLst>
              <a:ext uri="{FF2B5EF4-FFF2-40B4-BE49-F238E27FC236}">
                <a16:creationId xmlns:a16="http://schemas.microsoft.com/office/drawing/2014/main" xmlns="" id="{43D2C6BB-575D-3F40-BD1D-36F1CA589B40}"/>
              </a:ext>
            </a:extLst>
          </p:cNvPr>
          <p:cNvSpPr txBox="1">
            <a:spLocks/>
          </p:cNvSpPr>
          <p:nvPr/>
        </p:nvSpPr>
        <p:spPr>
          <a:xfrm>
            <a:off x="5803306" y="3524200"/>
            <a:ext cx="3242636" cy="398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zh-TW" altLang="en-US" sz="2000" dirty="0"/>
              <a:t>變數起始值為 </a:t>
            </a:r>
            <a:r>
              <a:rPr lang="en-US" altLang="zh-TW" sz="2000" dirty="0"/>
              <a:t>0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0722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EF5B18-7BF9-8651-9EA0-B355B994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D88D621F-3204-3300-8698-89B405AB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全域／區域變數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F8563DC-A978-A309-46CE-B3C9C57ED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5F5818A-76B0-B407-AE9E-2ECBC7AEF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11232850" cy="5521446"/>
          </a:xfrm>
        </p:spPr>
        <p:txBody>
          <a:bodyPr/>
          <a:lstStyle/>
          <a:p>
            <a:r>
              <a:rPr lang="zh-TW" altLang="en-US" b="1" dirty="0"/>
              <a:t>區域變數的運用（以     為例）</a:t>
            </a:r>
          </a:p>
          <a:p>
            <a:pPr marL="628645" indent="-514350">
              <a:lnSpc>
                <a:spcPct val="114000"/>
              </a:lnSpc>
              <a:buSzPct val="100000"/>
              <a:buFont typeface="+mj-lt"/>
              <a:buAutoNum type="arabicPeriod" startAt="3"/>
            </a:pPr>
            <a:r>
              <a:rPr lang="zh-TW" altLang="en-US" sz="3200" dirty="0"/>
              <a:t>當角色（分身）被點擊時，利用區域變數「清單位置」的值來控制點餐結果，</a:t>
            </a:r>
            <a:r>
              <a:rPr lang="zh-TW" altLang="en-US" sz="3200" b="1" dirty="0"/>
              <a:t>省去利用位置判斷</a:t>
            </a:r>
            <a:r>
              <a:rPr lang="zh-TW" altLang="en-US" sz="3200" dirty="0"/>
              <a:t>的繁瑣。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xmlns="" id="{287223E5-8AA9-D281-615A-B3DD1E8B6C9A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84</a:t>
            </a:r>
          </a:p>
          <a:p>
            <a:endParaRPr lang="zh-HK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A788354-BEBB-1C9D-48C3-43C7D313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54" y="1125538"/>
            <a:ext cx="395372" cy="3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3B65B6D1-70BA-6BE2-20CA-A4645C13580E}"/>
              </a:ext>
            </a:extLst>
          </p:cNvPr>
          <p:cNvGrpSpPr/>
          <p:nvPr/>
        </p:nvGrpSpPr>
        <p:grpSpPr>
          <a:xfrm>
            <a:off x="1049863" y="2893740"/>
            <a:ext cx="8255154" cy="3888432"/>
            <a:chOff x="982638" y="2925738"/>
            <a:chExt cx="7900218" cy="3721246"/>
          </a:xfrm>
        </p:grpSpPr>
        <p:pic>
          <p:nvPicPr>
            <p:cNvPr id="43010" name="Picture 2">
              <a:extLst>
                <a:ext uri="{FF2B5EF4-FFF2-40B4-BE49-F238E27FC236}">
                  <a16:creationId xmlns:a16="http://schemas.microsoft.com/office/drawing/2014/main" xmlns="" id="{0A9B4E01-1E77-9AB9-C583-04B65A0F5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38" y="2925738"/>
              <a:ext cx="7900218" cy="207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4" name="Picture 6">
              <a:extLst>
                <a:ext uri="{FF2B5EF4-FFF2-40B4-BE49-F238E27FC236}">
                  <a16:creationId xmlns:a16="http://schemas.microsoft.com/office/drawing/2014/main" xmlns="" id="{3D2797A5-342C-AD12-52E4-92B4956BA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30" y="4456741"/>
              <a:ext cx="4215715" cy="219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716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4A76923-2B47-0EA4-4ED5-FB176FCA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F1B7A67-44F8-0185-0E21-F27B7965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71570"/>
            <a:ext cx="6624910" cy="3758424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zh-TW" altLang="en-US" dirty="0"/>
              <a:t>為促進買氣，商店舉辦優惠活動，平日（星期一∼五）消費可獲得 </a:t>
            </a:r>
            <a:r>
              <a:rPr lang="en-US" altLang="zh-TW" dirty="0"/>
              <a:t>10% </a:t>
            </a:r>
            <a:r>
              <a:rPr lang="zh-TW" altLang="en-US" dirty="0"/>
              <a:t>紅利點數，假日（星期六、日）消費可獲得 </a:t>
            </a:r>
            <a:r>
              <a:rPr lang="en-US" altLang="zh-TW" dirty="0"/>
              <a:t>20% </a:t>
            </a:r>
            <a:r>
              <a:rPr lang="zh-TW" altLang="en-US" dirty="0"/>
              <a:t>紅利點數。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EF321E7A-B75D-D4B5-5F11-17C93D3D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紅利點數算算看</a:t>
            </a: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xmlns="" id="{AB0147A4-568A-079B-5165-7F290153A8B6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86</a:t>
            </a:r>
            <a:endParaRPr lang="zh-HK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B3A9E31-E7F6-9BD8-241A-C9497B96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33" y="1533158"/>
            <a:ext cx="4081117" cy="30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5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xmlns="" id="{AAB01112-CE6E-FC07-42EA-9CABE52E330E}"/>
              </a:ext>
            </a:extLst>
          </p:cNvPr>
          <p:cNvSpPr/>
          <p:nvPr/>
        </p:nvSpPr>
        <p:spPr>
          <a:xfrm>
            <a:off x="478582" y="1012805"/>
            <a:ext cx="6336704" cy="5297309"/>
          </a:xfrm>
          <a:prstGeom prst="roundRect">
            <a:avLst>
              <a:gd name="adj" fmla="val 191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BED47924-73D5-B99B-C721-5C3362B97C62}"/>
              </a:ext>
            </a:extLst>
          </p:cNvPr>
          <p:cNvSpPr/>
          <p:nvPr/>
        </p:nvSpPr>
        <p:spPr>
          <a:xfrm>
            <a:off x="594736" y="1094255"/>
            <a:ext cx="577379" cy="5773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紅利點數算算看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288A9A3-7B94-8C39-16CC-C8CCC00FCAF5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86</a:t>
            </a:r>
            <a:endParaRPr lang="zh-HK" altLang="en-US" dirty="0"/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xmlns="" id="{CCA75C32-F3D4-7C57-8A0A-4D967598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4" y="1053530"/>
            <a:ext cx="6868796" cy="3110352"/>
          </a:xfrm>
        </p:spPr>
        <p:txBody>
          <a:bodyPr/>
          <a:lstStyle/>
          <a:p>
            <a:pPr marL="112712" indent="0" algn="just">
              <a:buNone/>
            </a:pPr>
            <a:r>
              <a:rPr lang="zh-TW" altLang="en-US" b="1" dirty="0">
                <a:solidFill>
                  <a:schemeClr val="bg1"/>
                </a:solidFill>
              </a:rPr>
              <a:t>例</a:t>
            </a:r>
            <a:r>
              <a:rPr lang="zh-TW" altLang="en-US" dirty="0"/>
              <a:t>  ①若在星期一消費 </a:t>
            </a:r>
            <a:r>
              <a:rPr lang="en-US" altLang="zh-TW" dirty="0"/>
              <a:t>100 </a:t>
            </a:r>
            <a:r>
              <a:rPr lang="zh-TW" altLang="en-US" dirty="0"/>
              <a:t>元</a:t>
            </a:r>
          </a:p>
          <a:p>
            <a:pPr marL="1704975" indent="-452438">
              <a:buNone/>
            </a:pPr>
            <a:r>
              <a:rPr lang="zh-TW" altLang="en-US" dirty="0"/>
              <a:t>→可獲得紅利點數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100×0.1 </a:t>
            </a:r>
            <a:r>
              <a:rPr lang="zh-TW" altLang="en-US" dirty="0"/>
              <a:t>＝ </a:t>
            </a:r>
            <a:r>
              <a:rPr lang="en-US" altLang="zh-TW" dirty="0"/>
              <a:t>10 </a:t>
            </a:r>
            <a:r>
              <a:rPr lang="zh-TW" altLang="en-US" dirty="0"/>
              <a:t>點</a:t>
            </a:r>
          </a:p>
          <a:p>
            <a:pPr marL="808038" indent="0" algn="just">
              <a:buNone/>
            </a:pPr>
            <a:r>
              <a:rPr lang="zh-TW" altLang="en-US" dirty="0"/>
              <a:t>②若在星期六消費 </a:t>
            </a:r>
            <a:r>
              <a:rPr lang="en-US" altLang="zh-TW" dirty="0"/>
              <a:t>100 </a:t>
            </a:r>
            <a:r>
              <a:rPr lang="zh-TW" altLang="en-US" dirty="0"/>
              <a:t>元</a:t>
            </a:r>
          </a:p>
          <a:p>
            <a:pPr marL="1704975" indent="-452438">
              <a:buNone/>
            </a:pPr>
            <a:r>
              <a:rPr lang="zh-TW" altLang="en-US" dirty="0"/>
              <a:t>→可獲得紅利點數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100×0.2 </a:t>
            </a:r>
            <a:r>
              <a:rPr lang="zh-TW" altLang="en-US" dirty="0"/>
              <a:t>＝ </a:t>
            </a:r>
            <a:r>
              <a:rPr lang="en-US" altLang="zh-TW" dirty="0"/>
              <a:t>20 </a:t>
            </a:r>
            <a:r>
              <a:rPr lang="zh-TW" altLang="en-US" dirty="0"/>
              <a:t>點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36C5816-4C69-431F-E3F8-ED87D1ED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33" y="1533158"/>
            <a:ext cx="4081117" cy="30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856AB973-47B1-E125-6EC5-52050F97C871}"/>
              </a:ext>
            </a:extLst>
          </p:cNvPr>
          <p:cNvSpPr>
            <a:spLocks noChangeAspect="1"/>
          </p:cNvSpPr>
          <p:nvPr/>
        </p:nvSpPr>
        <p:spPr>
          <a:xfrm>
            <a:off x="2180141" y="4941962"/>
            <a:ext cx="432000" cy="43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紅利點數算算看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288A9A3-7B94-8C39-16CC-C8CCC00FCAF5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86</a:t>
            </a:r>
            <a:endParaRPr lang="zh-HK" altLang="en-US" dirty="0"/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xmlns="" id="{CCA75C32-F3D4-7C57-8A0A-4D967598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4" y="1053530"/>
            <a:ext cx="9965140" cy="3110352"/>
          </a:xfrm>
        </p:spPr>
        <p:txBody>
          <a:bodyPr/>
          <a:lstStyle/>
          <a:p>
            <a:pPr marL="112712" indent="0" algn="just">
              <a:buNone/>
            </a:pPr>
            <a:r>
              <a:rPr lang="zh-TW" altLang="en-US" dirty="0"/>
              <a:t>小橙將這星期在商店中的消費金額記錄在清單中，請以檔案 </a:t>
            </a:r>
            <a:r>
              <a:rPr lang="en-US" altLang="zh-TW" dirty="0"/>
              <a:t>3-2 </a:t>
            </a:r>
            <a:r>
              <a:rPr lang="zh-TW" altLang="en-US" dirty="0"/>
              <a:t>小試身手</a:t>
            </a:r>
            <a:r>
              <a:rPr lang="en-US" altLang="zh-TW" dirty="0"/>
              <a:t>.sb3 </a:t>
            </a:r>
            <a:r>
              <a:rPr lang="zh-TW" altLang="en-US" dirty="0"/>
              <a:t>來撰寫程式，協助小橙計算共可獲得多少紅利點數。</a:t>
            </a:r>
            <a:endParaRPr lang="en-US" altLang="zh-TW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CFA37E15-EF84-E02C-BF92-192F9C070382}"/>
              </a:ext>
            </a:extLst>
          </p:cNvPr>
          <p:cNvSpPr/>
          <p:nvPr/>
        </p:nvSpPr>
        <p:spPr>
          <a:xfrm>
            <a:off x="2494806" y="1845618"/>
            <a:ext cx="3816424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xmlns="" id="{E9E0BA35-B38A-1A78-C15A-BF191A9C6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57841"/>
              </p:ext>
            </p:extLst>
          </p:nvPr>
        </p:nvGraphicFramePr>
        <p:xfrm>
          <a:off x="2031734" y="3617610"/>
          <a:ext cx="8126944" cy="10363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015868">
                  <a:extLst>
                    <a:ext uri="{9D8B030D-6E8A-4147-A177-3AD203B41FA5}">
                      <a16:colId xmlns:a16="http://schemas.microsoft.com/office/drawing/2014/main" xmlns="" val="4085327847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1110791515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4165090211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1337265900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2433294036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3403286462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2152365858"/>
                    </a:ext>
                  </a:extLst>
                </a:gridCol>
                <a:gridCol w="1015868">
                  <a:extLst>
                    <a:ext uri="{9D8B030D-6E8A-4147-A177-3AD203B41FA5}">
                      <a16:colId xmlns:a16="http://schemas.microsoft.com/office/drawing/2014/main" xmlns="" val="1097772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13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1026528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89EAFCC-5EF0-EAD8-3DE4-1A0CB453B406}"/>
              </a:ext>
            </a:extLst>
          </p:cNvPr>
          <p:cNvSpPr txBox="1"/>
          <p:nvPr/>
        </p:nvSpPr>
        <p:spPr>
          <a:xfrm>
            <a:off x="2119254" y="4895936"/>
            <a:ext cx="7951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程式中已建立以上資料，你也可以先用試算表軟體算算看，檢驗自己寫的程式是否正確。</a:t>
            </a:r>
          </a:p>
        </p:txBody>
      </p:sp>
    </p:spTree>
    <p:extLst>
      <p:ext uri="{BB962C8B-B14F-4D97-AF65-F5344CB8AC3E}">
        <p14:creationId xmlns:p14="http://schemas.microsoft.com/office/powerpoint/2010/main" val="5444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紅利點數算算看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288A9A3-7B94-8C39-16CC-C8CCC00FCAF5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86</a:t>
            </a:r>
            <a:endParaRPr lang="zh-HK" altLang="en-US" dirty="0"/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xmlns="" id="{CCA75C32-F3D4-7C57-8A0A-4D967598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4" y="1053530"/>
            <a:ext cx="9965140" cy="3110352"/>
          </a:xfrm>
        </p:spPr>
        <p:txBody>
          <a:bodyPr/>
          <a:lstStyle/>
          <a:p>
            <a:pPr marL="112712" indent="0" algn="just">
              <a:buNone/>
            </a:pPr>
            <a:r>
              <a:rPr lang="en-US" altLang="zh-TW" dirty="0"/>
              <a:t>1. </a:t>
            </a:r>
            <a:r>
              <a:rPr lang="zh-TW" altLang="en-US" dirty="0"/>
              <a:t>讀取清單中的資料。</a:t>
            </a:r>
          </a:p>
          <a:p>
            <a:pPr marL="112712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計算並說出「共可獲得紅利點數</a:t>
            </a:r>
            <a:r>
              <a:rPr lang="en-US" altLang="zh-TW" dirty="0"/>
              <a:t>_____</a:t>
            </a:r>
            <a:r>
              <a:rPr lang="zh-TW" altLang="en-US" dirty="0"/>
              <a:t>點」。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F74409C-A5D5-5B09-C0EA-231785BC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48" y="3069754"/>
            <a:ext cx="4081117" cy="30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認識「角色分身」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4443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紅利點數算算看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86</a:t>
            </a:r>
            <a:endParaRPr lang="zh-HK" altLang="en-US" dirty="0"/>
          </a:p>
        </p:txBody>
      </p:sp>
      <p:grpSp>
        <p:nvGrpSpPr>
          <p:cNvPr id="171" name="群組 170">
            <a:extLst>
              <a:ext uri="{FF2B5EF4-FFF2-40B4-BE49-F238E27FC236}">
                <a16:creationId xmlns:a16="http://schemas.microsoft.com/office/drawing/2014/main" xmlns="" id="{9117C983-36E1-C894-C509-A1BAC10C7C56}"/>
              </a:ext>
            </a:extLst>
          </p:cNvPr>
          <p:cNvGrpSpPr/>
          <p:nvPr/>
        </p:nvGrpSpPr>
        <p:grpSpPr>
          <a:xfrm>
            <a:off x="1126654" y="1413570"/>
            <a:ext cx="10248501" cy="4773287"/>
            <a:chOff x="1414686" y="1436476"/>
            <a:chExt cx="10248501" cy="4773287"/>
          </a:xfrm>
        </p:grpSpPr>
        <p:cxnSp>
          <p:nvCxnSpPr>
            <p:cNvPr id="48" name="直線單箭頭接點 18">
              <a:extLst>
                <a:ext uri="{FF2B5EF4-FFF2-40B4-BE49-F238E27FC236}">
                  <a16:creationId xmlns:a16="http://schemas.microsoft.com/office/drawing/2014/main" xmlns="" id="{06D801F8-BFFD-F7F2-4970-F6DF81FBB92E}"/>
                </a:ext>
              </a:extLst>
            </p:cNvPr>
            <p:cNvCxnSpPr>
              <a:cxnSpLocks/>
            </p:cNvCxnSpPr>
            <p:nvPr/>
          </p:nvCxnSpPr>
          <p:spPr>
            <a:xfrm>
              <a:off x="7023152" y="4517056"/>
              <a:ext cx="360000" cy="360000"/>
            </a:xfrm>
            <a:prstGeom prst="bentConnector3">
              <a:avLst>
                <a:gd name="adj1" fmla="val 99389"/>
              </a:avLst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群組 169">
              <a:extLst>
                <a:ext uri="{FF2B5EF4-FFF2-40B4-BE49-F238E27FC236}">
                  <a16:creationId xmlns:a16="http://schemas.microsoft.com/office/drawing/2014/main" xmlns="" id="{E3BBFFF4-39F7-2255-B448-B4D796F4B835}"/>
                </a:ext>
              </a:extLst>
            </p:cNvPr>
            <p:cNvGrpSpPr/>
            <p:nvPr/>
          </p:nvGrpSpPr>
          <p:grpSpPr>
            <a:xfrm>
              <a:off x="1414686" y="1436476"/>
              <a:ext cx="10248501" cy="4773287"/>
              <a:chOff x="1414686" y="1436476"/>
              <a:chExt cx="10248501" cy="4773287"/>
            </a:xfrm>
          </p:grpSpPr>
          <p:cxnSp>
            <p:nvCxnSpPr>
              <p:cNvPr id="23" name="直線單箭頭接點 18">
                <a:extLst>
                  <a:ext uri="{FF2B5EF4-FFF2-40B4-BE49-F238E27FC236}">
                    <a16:creationId xmlns:a16="http://schemas.microsoft.com/office/drawing/2014/main" xmlns="" id="{D8F7F6D5-C1CF-081B-9AC2-11AEF57D025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956473" y="4517056"/>
                <a:ext cx="360000" cy="360000"/>
              </a:xfrm>
              <a:prstGeom prst="bentConnector3">
                <a:avLst>
                  <a:gd name="adj1" fmla="val 97037"/>
                </a:avLst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群組 168">
                <a:extLst>
                  <a:ext uri="{FF2B5EF4-FFF2-40B4-BE49-F238E27FC236}">
                    <a16:creationId xmlns:a16="http://schemas.microsoft.com/office/drawing/2014/main" xmlns="" id="{035E8A0D-2E60-5DC0-EA05-658CE805BE46}"/>
                  </a:ext>
                </a:extLst>
              </p:cNvPr>
              <p:cNvGrpSpPr/>
              <p:nvPr/>
            </p:nvGrpSpPr>
            <p:grpSpPr>
              <a:xfrm>
                <a:off x="1414686" y="1436476"/>
                <a:ext cx="10248501" cy="4773287"/>
                <a:chOff x="1414686" y="1436476"/>
                <a:chExt cx="10248501" cy="4773287"/>
              </a:xfrm>
            </p:grpSpPr>
            <p:grpSp>
              <p:nvGrpSpPr>
                <p:cNvPr id="166" name="群組 165">
                  <a:extLst>
                    <a:ext uri="{FF2B5EF4-FFF2-40B4-BE49-F238E27FC236}">
                      <a16:creationId xmlns:a16="http://schemas.microsoft.com/office/drawing/2014/main" xmlns="" id="{F4E92850-EF37-F797-D93C-4C087BE2BCAF}"/>
                    </a:ext>
                  </a:extLst>
                </p:cNvPr>
                <p:cNvGrpSpPr/>
                <p:nvPr/>
              </p:nvGrpSpPr>
              <p:grpSpPr>
                <a:xfrm>
                  <a:off x="1789127" y="1436476"/>
                  <a:ext cx="6761369" cy="4537563"/>
                  <a:chOff x="1789127" y="1436476"/>
                  <a:chExt cx="6761369" cy="4537563"/>
                </a:xfrm>
              </p:grpSpPr>
              <p:sp>
                <p:nvSpPr>
                  <p:cNvPr id="88" name="文字方塊 87">
                    <a:extLst>
                      <a:ext uri="{FF2B5EF4-FFF2-40B4-BE49-F238E27FC236}">
                        <a16:creationId xmlns:a16="http://schemas.microsoft.com/office/drawing/2014/main" xmlns="" id="{3EE26FE0-76B4-8A1A-B18B-B292B3D0AB11}"/>
                      </a:ext>
                    </a:extLst>
                  </p:cNvPr>
                  <p:cNvSpPr txBox="1"/>
                  <p:nvPr/>
                </p:nvSpPr>
                <p:spPr>
                  <a:xfrm>
                    <a:off x="2488420" y="4509416"/>
                    <a:ext cx="46804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是</a:t>
                    </a:r>
                  </a:p>
                </p:txBody>
              </p:sp>
              <p:grpSp>
                <p:nvGrpSpPr>
                  <p:cNvPr id="55" name="群組 54">
                    <a:extLst>
                      <a:ext uri="{FF2B5EF4-FFF2-40B4-BE49-F238E27FC236}">
                        <a16:creationId xmlns:a16="http://schemas.microsoft.com/office/drawing/2014/main" xmlns="" id="{763CC4FF-69C9-119E-E184-04A667DA5D27}"/>
                      </a:ext>
                    </a:extLst>
                  </p:cNvPr>
                  <p:cNvGrpSpPr/>
                  <p:nvPr/>
                </p:nvGrpSpPr>
                <p:grpSpPr>
                  <a:xfrm>
                    <a:off x="2757721" y="1436476"/>
                    <a:ext cx="4824184" cy="3423136"/>
                    <a:chOff x="2546302" y="1335877"/>
                    <a:chExt cx="4824184" cy="3423136"/>
                  </a:xfrm>
                </p:grpSpPr>
                <p:sp>
                  <p:nvSpPr>
                    <p:cNvPr id="17" name="矩形 16">
                      <a:extLst>
                        <a:ext uri="{FF2B5EF4-FFF2-40B4-BE49-F238E27FC236}">
                          <a16:creationId xmlns:a16="http://schemas.microsoft.com/office/drawing/2014/main" xmlns="" id="{5CDFEEBF-CCCA-AC7B-31E4-3180A95731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6302" y="1940967"/>
                      <a:ext cx="4824184" cy="36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18000" rIns="54000" bIns="1800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設定「紅利點數」、「星期」為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p:txBody>
                </p:sp>
                <p:cxnSp>
                  <p:nvCxnSpPr>
                    <p:cNvPr id="28" name="直線單箭頭接點 27">
                      <a:extLst>
                        <a:ext uri="{FF2B5EF4-FFF2-40B4-BE49-F238E27FC236}">
                          <a16:creationId xmlns:a16="http://schemas.microsoft.com/office/drawing/2014/main" xmlns="" id="{2F72DB9D-5EF9-9B18-4F52-84E2588506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58394" y="1710422"/>
                      <a:ext cx="0" cy="216000"/>
                    </a:xfrm>
                    <a:prstGeom prst="straightConnector1">
                      <a:avLst/>
                    </a:prstGeom>
                    <a:ln w="28575" cap="rnd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直線單箭頭接點 8">
                      <a:extLst>
                        <a:ext uri="{FF2B5EF4-FFF2-40B4-BE49-F238E27FC236}">
                          <a16:creationId xmlns:a16="http://schemas.microsoft.com/office/drawing/2014/main" xmlns="" id="{18997229-08BE-C9D6-A9DD-574706CA9788}"/>
                        </a:ext>
                      </a:extLst>
                    </p:cNvPr>
                    <p:cNvCxnSpPr>
                      <a:cxnSpLocks/>
                      <a:stCxn id="17" idx="2"/>
                      <a:endCxn id="11" idx="0"/>
                    </p:cNvCxnSpPr>
                    <p:nvPr/>
                  </p:nvCxnSpPr>
                  <p:spPr>
                    <a:xfrm>
                      <a:off x="4958394" y="2300967"/>
                      <a:ext cx="0" cy="325555"/>
                    </a:xfrm>
                    <a:prstGeom prst="straightConnector1">
                      <a:avLst/>
                    </a:prstGeom>
                    <a:ln w="28575" cap="rnd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矩形: 圓角 9">
                      <a:extLst>
                        <a:ext uri="{FF2B5EF4-FFF2-40B4-BE49-F238E27FC236}">
                          <a16:creationId xmlns:a16="http://schemas.microsoft.com/office/drawing/2014/main" xmlns="" id="{6599AD7A-A176-FB3B-EB3C-D98ABF8AD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3234" y="1335877"/>
                      <a:ext cx="930321" cy="360000"/>
                    </a:xfrm>
                    <a:prstGeom prst="roundRect">
                      <a:avLst>
                        <a:gd name="adj" fmla="val 46543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0" rIns="54000" bIns="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</a:t>
                      </a:r>
                    </a:p>
                  </p:txBody>
                </p:sp>
                <p:sp>
                  <p:nvSpPr>
                    <p:cNvPr id="11" name="菱形 10">
                      <a:extLst>
                        <a:ext uri="{FF2B5EF4-FFF2-40B4-BE49-F238E27FC236}">
                          <a16:creationId xmlns:a16="http://schemas.microsoft.com/office/drawing/2014/main" xmlns="" id="{E19EF0F7-EF3F-912D-7F05-806989C651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4394" y="2626522"/>
                      <a:ext cx="3168000" cy="612000"/>
                    </a:xfrm>
                    <a:prstGeom prst="diamond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18000" rIns="54000" bIns="1800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已重複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次？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sp>
                  <p:nvSpPr>
                    <p:cNvPr id="3" name="矩形 2">
                      <a:extLst>
                        <a:ext uri="{FF2B5EF4-FFF2-40B4-BE49-F238E27FC236}">
                          <a16:creationId xmlns:a16="http://schemas.microsoft.com/office/drawing/2014/main" xmlns="" id="{4FB455DD-1413-1677-95EB-772A68927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8253" y="3495812"/>
                      <a:ext cx="2520279" cy="36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18000" rIns="54000" bIns="1800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「星期」＋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p:txBody>
                </p:sp>
                <p:sp>
                  <p:nvSpPr>
                    <p:cNvPr id="14" name="菱形 13">
                      <a:extLst>
                        <a:ext uri="{FF2B5EF4-FFF2-40B4-BE49-F238E27FC236}">
                          <a16:creationId xmlns:a16="http://schemas.microsoft.com/office/drawing/2014/main" xmlns="" id="{6116AE68-2DAB-5E7A-1DAC-5A0AB908D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5054" y="4073903"/>
                      <a:ext cx="3706679" cy="685110"/>
                    </a:xfrm>
                    <a:prstGeom prst="diamond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18000" rIns="54000" bIns="1800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「星期」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&lt;6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19" name="直線單箭頭接點 18">
                      <a:extLst>
                        <a:ext uri="{FF2B5EF4-FFF2-40B4-BE49-F238E27FC236}">
                          <a16:creationId xmlns:a16="http://schemas.microsoft.com/office/drawing/2014/main" xmlns="" id="{9CA0C1DC-BD8B-826F-52C8-5453CD8EBC89}"/>
                        </a:ext>
                      </a:extLst>
                    </p:cNvPr>
                    <p:cNvCxnSpPr>
                      <a:cxnSpLocks/>
                      <a:stCxn id="11" idx="2"/>
                    </p:cNvCxnSpPr>
                    <p:nvPr/>
                  </p:nvCxnSpPr>
                  <p:spPr>
                    <a:xfrm>
                      <a:off x="4958394" y="3238522"/>
                      <a:ext cx="1" cy="262215"/>
                    </a:xfrm>
                    <a:prstGeom prst="straightConnector1">
                      <a:avLst/>
                    </a:prstGeom>
                    <a:ln w="28575" cap="rnd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線單箭頭接點 20">
                      <a:extLst>
                        <a:ext uri="{FF2B5EF4-FFF2-40B4-BE49-F238E27FC236}">
                          <a16:creationId xmlns:a16="http://schemas.microsoft.com/office/drawing/2014/main" xmlns="" id="{F7F2FD64-281F-4207-4283-648CB3106B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58394" y="3864527"/>
                      <a:ext cx="1" cy="216000"/>
                    </a:xfrm>
                    <a:prstGeom prst="straightConnector1">
                      <a:avLst/>
                    </a:prstGeom>
                    <a:ln w="28575" cap="rnd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xmlns="" id="{CAC55686-33F8-C24B-FAB8-EA1DDEC96083}"/>
                      </a:ext>
                    </a:extLst>
                  </p:cNvPr>
                  <p:cNvSpPr/>
                  <p:nvPr/>
                </p:nvSpPr>
                <p:spPr>
                  <a:xfrm>
                    <a:off x="1789127" y="4869585"/>
                    <a:ext cx="2334689" cy="109044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lIns="54000" tIns="18000" rIns="54000" bIns="18000" rtlCol="0" anchor="ctr">
                    <a:noAutofit/>
                  </a:bodyPr>
                  <a:lstStyle/>
                  <a:p>
                    <a:pPr algn="ctr"/>
                    <a:r>
                      <a:rPr lang="zh-TW" altLang="en-US" dirty="0">
                        <a:solidFill>
                          <a:srgbClr val="3366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紅利點數 </a:t>
                    </a:r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加上 </a:t>
                    </a:r>
                    <a:r>
                      <a:rPr lang="zh-TW" altLang="en-US" dirty="0">
                        <a:solidFill>
                          <a:srgbClr val="3366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消費金額的第「星期」項</a:t>
                    </a:r>
                    <a:r>
                      <a: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×0.1</a:t>
                    </a:r>
                  </a:p>
                </p:txBody>
              </p:sp>
              <p:sp>
                <p:nvSpPr>
                  <p:cNvPr id="16" name="矩形 15">
                    <a:extLst>
                      <a:ext uri="{FF2B5EF4-FFF2-40B4-BE49-F238E27FC236}">
                        <a16:creationId xmlns:a16="http://schemas.microsoft.com/office/drawing/2014/main" xmlns="" id="{1B161412-BA27-E966-9C23-23696F814182}"/>
                      </a:ext>
                    </a:extLst>
                  </p:cNvPr>
                  <p:cNvSpPr/>
                  <p:nvPr/>
                </p:nvSpPr>
                <p:spPr>
                  <a:xfrm>
                    <a:off x="6215807" y="4883599"/>
                    <a:ext cx="2334689" cy="109044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lIns="54000" tIns="18000" rIns="54000" bIns="18000" rtlCol="0" anchor="ctr">
                    <a:noAutofit/>
                  </a:bodyPr>
                  <a:lstStyle/>
                  <a:p>
                    <a:pPr algn="ctr"/>
                    <a:r>
                      <a:rPr lang="zh-TW" altLang="en-US" dirty="0">
                        <a:solidFill>
                          <a:srgbClr val="3366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紅利點數 </a:t>
                    </a:r>
                    <a:r>
                      <a: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加上 </a:t>
                    </a:r>
                    <a:r>
                      <a:rPr lang="zh-TW" altLang="en-US" dirty="0">
                        <a:solidFill>
                          <a:srgbClr val="3366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消費金額的第「星期」項</a:t>
                    </a:r>
                    <a:r>
                      <a: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×0.2</a:t>
                    </a:r>
                  </a:p>
                </p:txBody>
              </p:sp>
              <p:sp>
                <p:nvSpPr>
                  <p:cNvPr id="89" name="文字方塊 88">
                    <a:extLst>
                      <a:ext uri="{FF2B5EF4-FFF2-40B4-BE49-F238E27FC236}">
                        <a16:creationId xmlns:a16="http://schemas.microsoft.com/office/drawing/2014/main" xmlns="" id="{38630416-23AF-9AE4-817B-6E2F69196C38}"/>
                      </a:ext>
                    </a:extLst>
                  </p:cNvPr>
                  <p:cNvSpPr txBox="1"/>
                  <p:nvPr/>
                </p:nvSpPr>
                <p:spPr>
                  <a:xfrm>
                    <a:off x="7262905" y="4479259"/>
                    <a:ext cx="7522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否</a:t>
                    </a:r>
                  </a:p>
                </p:txBody>
              </p:sp>
            </p:grpSp>
            <p:grpSp>
              <p:nvGrpSpPr>
                <p:cNvPr id="168" name="群組 167">
                  <a:extLst>
                    <a:ext uri="{FF2B5EF4-FFF2-40B4-BE49-F238E27FC236}">
                      <a16:creationId xmlns:a16="http://schemas.microsoft.com/office/drawing/2014/main" xmlns="" id="{2B780000-162B-81A1-8654-93ECFF74487D}"/>
                    </a:ext>
                  </a:extLst>
                </p:cNvPr>
                <p:cNvGrpSpPr/>
                <p:nvPr/>
              </p:nvGrpSpPr>
              <p:grpSpPr>
                <a:xfrm>
                  <a:off x="1414686" y="2558301"/>
                  <a:ext cx="10248501" cy="3651462"/>
                  <a:chOff x="1414686" y="2558301"/>
                  <a:chExt cx="10248501" cy="3651462"/>
                </a:xfrm>
              </p:grpSpPr>
              <p:cxnSp>
                <p:nvCxnSpPr>
                  <p:cNvPr id="47" name="直線單箭頭接點 18">
                    <a:extLst>
                      <a:ext uri="{FF2B5EF4-FFF2-40B4-BE49-F238E27FC236}">
                        <a16:creationId xmlns:a16="http://schemas.microsoft.com/office/drawing/2014/main" xmlns="" id="{F8A9C46A-5ED3-9C07-3B7C-15F09B8834C7}"/>
                      </a:ext>
                    </a:extLst>
                  </p:cNvPr>
                  <p:cNvCxnSpPr>
                    <a:cxnSpLocks/>
                    <a:endCxn id="16" idx="2"/>
                  </p:cNvCxnSpPr>
                  <p:nvPr/>
                </p:nvCxnSpPr>
                <p:spPr>
                  <a:xfrm>
                    <a:off x="1471038" y="2558301"/>
                    <a:ext cx="5912114" cy="3415738"/>
                  </a:xfrm>
                  <a:prstGeom prst="bentConnector4">
                    <a:avLst>
                      <a:gd name="adj1" fmla="val -1277"/>
                      <a:gd name="adj2" fmla="val 106693"/>
                    </a:avLst>
                  </a:prstGeom>
                  <a:ln w="28575" cap="rnd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單箭頭接點 25">
                    <a:extLst>
                      <a:ext uri="{FF2B5EF4-FFF2-40B4-BE49-F238E27FC236}">
                        <a16:creationId xmlns:a16="http://schemas.microsoft.com/office/drawing/2014/main" xmlns="" id="{D04BF939-2ADA-3909-BA2A-94E273BB74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6469" y="5974039"/>
                    <a:ext cx="0" cy="235724"/>
                  </a:xfrm>
                  <a:prstGeom prst="straightConnector1">
                    <a:avLst/>
                  </a:prstGeom>
                  <a:ln w="28575" cap="rnd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7" name="群組 166">
                    <a:extLst>
                      <a:ext uri="{FF2B5EF4-FFF2-40B4-BE49-F238E27FC236}">
                        <a16:creationId xmlns:a16="http://schemas.microsoft.com/office/drawing/2014/main" xmlns="" id="{60160835-1D27-A5D2-1DD6-E63ABF84F3B8}"/>
                      </a:ext>
                    </a:extLst>
                  </p:cNvPr>
                  <p:cNvGrpSpPr/>
                  <p:nvPr/>
                </p:nvGrpSpPr>
                <p:grpSpPr>
                  <a:xfrm>
                    <a:off x="4295006" y="2664698"/>
                    <a:ext cx="7368181" cy="3309341"/>
                    <a:chOff x="4295006" y="2664698"/>
                    <a:chExt cx="7368181" cy="3309341"/>
                  </a:xfrm>
                </p:grpSpPr>
                <p:sp>
                  <p:nvSpPr>
                    <p:cNvPr id="24" name="矩形: 圓角 23">
                      <a:extLst>
                        <a:ext uri="{FF2B5EF4-FFF2-40B4-BE49-F238E27FC236}">
                          <a16:creationId xmlns:a16="http://schemas.microsoft.com/office/drawing/2014/main" xmlns="" id="{274AB7F2-A21E-DE23-277B-6BF13D59BC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89054" y="5614039"/>
                      <a:ext cx="930321" cy="360000"/>
                    </a:xfrm>
                    <a:prstGeom prst="roundRect">
                      <a:avLst>
                        <a:gd name="adj" fmla="val 46543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0" rIns="54000" bIns="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結束</a:t>
                      </a:r>
                    </a:p>
                  </p:txBody>
                </p:sp>
                <p:sp>
                  <p:nvSpPr>
                    <p:cNvPr id="40" name="文字方塊 39">
                      <a:extLst>
                        <a:ext uri="{FF2B5EF4-FFF2-40B4-BE49-F238E27FC236}">
                          <a16:creationId xmlns:a16="http://schemas.microsoft.com/office/drawing/2014/main" xmlns="" id="{1C961BA1-1108-4467-75C9-0667FC2B76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4855" y="2664698"/>
                      <a:ext cx="93610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</a:p>
                  </p:txBody>
                </p:sp>
                <p:sp>
                  <p:nvSpPr>
                    <p:cNvPr id="41" name="文字方塊 40">
                      <a:extLst>
                        <a:ext uri="{FF2B5EF4-FFF2-40B4-BE49-F238E27FC236}">
                          <a16:creationId xmlns:a16="http://schemas.microsoft.com/office/drawing/2014/main" xmlns="" id="{35086AC0-AFA5-AAF5-9468-9B4A10C92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5006" y="3266672"/>
                      <a:ext cx="120748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</a:p>
                  </p:txBody>
                </p:sp>
                <p:cxnSp>
                  <p:nvCxnSpPr>
                    <p:cNvPr id="42" name="直線單箭頭接點 18">
                      <a:extLst>
                        <a:ext uri="{FF2B5EF4-FFF2-40B4-BE49-F238E27FC236}">
                          <a16:creationId xmlns:a16="http://schemas.microsoft.com/office/drawing/2014/main" xmlns="" id="{08909CBF-C269-1F94-6295-8D49D2B04AB2}"/>
                        </a:ext>
                      </a:extLst>
                    </p:cNvPr>
                    <p:cNvCxnSpPr>
                      <a:cxnSpLocks/>
                      <a:stCxn id="11" idx="3"/>
                      <a:endCxn id="4" idx="0"/>
                    </p:cNvCxnSpPr>
                    <p:nvPr/>
                  </p:nvCxnSpPr>
                  <p:spPr>
                    <a:xfrm>
                      <a:off x="6753813" y="3033121"/>
                      <a:ext cx="3500403" cy="1457250"/>
                    </a:xfrm>
                    <a:prstGeom prst="bentConnector2">
                      <a:avLst/>
                    </a:prstGeom>
                    <a:ln w="28575" cap="rnd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" name="平行四邊形 3">
                      <a:extLst>
                        <a:ext uri="{FF2B5EF4-FFF2-40B4-BE49-F238E27FC236}">
                          <a16:creationId xmlns:a16="http://schemas.microsoft.com/office/drawing/2014/main" xmlns="" id="{28ADDA9A-6439-D289-A9F9-0086A4323C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5244" y="4490371"/>
                      <a:ext cx="2817943" cy="792000"/>
                    </a:xfrm>
                    <a:prstGeom prst="parallelogram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54000" tIns="18000" rIns="54000" bIns="18000" rtlCol="0" anchor="ctr">
                      <a:noAutofit/>
                    </a:bodyPr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說「共可獲得紅利點數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點」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cxnSp>
                  <p:nvCxnSpPr>
                    <p:cNvPr id="20" name="直線單箭頭接點 19">
                      <a:extLst>
                        <a:ext uri="{FF2B5EF4-FFF2-40B4-BE49-F238E27FC236}">
                          <a16:creationId xmlns:a16="http://schemas.microsoft.com/office/drawing/2014/main" xmlns="" id="{2D7522FB-08EA-22AF-58EF-793CF5D51307}"/>
                        </a:ext>
                      </a:extLst>
                    </p:cNvPr>
                    <p:cNvCxnSpPr>
                      <a:cxnSpLocks/>
                      <a:stCxn id="4" idx="4"/>
                      <a:endCxn id="24" idx="0"/>
                    </p:cNvCxnSpPr>
                    <p:nvPr/>
                  </p:nvCxnSpPr>
                  <p:spPr>
                    <a:xfrm flipH="1">
                      <a:off x="10254215" y="5282371"/>
                      <a:ext cx="1" cy="331668"/>
                    </a:xfrm>
                    <a:prstGeom prst="straightConnector1">
                      <a:avLst/>
                    </a:prstGeom>
                    <a:ln w="28575" cap="rnd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直線單箭頭接點 129">
                    <a:extLst>
                      <a:ext uri="{FF2B5EF4-FFF2-40B4-BE49-F238E27FC236}">
                        <a16:creationId xmlns:a16="http://schemas.microsoft.com/office/drawing/2014/main" xmlns="" id="{CBDD4C5B-1689-2AF3-6A87-1D24D7B2BD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14686" y="2558301"/>
                    <a:ext cx="3737244" cy="0"/>
                  </a:xfrm>
                  <a:prstGeom prst="straightConnector1">
                    <a:avLst/>
                  </a:prstGeom>
                  <a:ln w="28575" cap="rnd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2457521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內容版面配置區 6">
            <a:extLst>
              <a:ext uri="{FF2B5EF4-FFF2-40B4-BE49-F238E27FC236}">
                <a16:creationId xmlns:a16="http://schemas.microsoft.com/office/drawing/2014/main" xmlns="" id="{5463DB95-DEC6-E539-5042-3C029947E6DF}"/>
              </a:ext>
            </a:extLst>
          </p:cNvPr>
          <p:cNvSpPr txBox="1">
            <a:spLocks/>
          </p:cNvSpPr>
          <p:nvPr/>
        </p:nvSpPr>
        <p:spPr>
          <a:xfrm>
            <a:off x="7841049" y="1700015"/>
            <a:ext cx="387095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⑤ 計算：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⑥ 說出：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sp>
        <p:nvSpPr>
          <p:cNvPr id="23" name="內容版面配置區 6">
            <a:extLst>
              <a:ext uri="{FF2B5EF4-FFF2-40B4-BE49-F238E27FC236}">
                <a16:creationId xmlns:a16="http://schemas.microsoft.com/office/drawing/2014/main" xmlns="" id="{9DC9CA75-1975-4CF9-9961-E65CE3B10C96}"/>
              </a:ext>
            </a:extLst>
          </p:cNvPr>
          <p:cNvSpPr txBox="1">
            <a:spLocks/>
          </p:cNvSpPr>
          <p:nvPr/>
        </p:nvSpPr>
        <p:spPr>
          <a:xfrm>
            <a:off x="4365822" y="1700015"/>
            <a:ext cx="460868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None/>
            </a:pPr>
            <a:r>
              <a:rPr lang="zh-TW" altLang="en-US" sz="2600" dirty="0">
                <a:latin typeface="Hiragino Kaku Gothic Pro W6"/>
              </a:rPr>
              <a:t>③ 條件判斷：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④ 讀取清單：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解題關鍵：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紅利點數算算看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86</a:t>
            </a:r>
            <a:endParaRPr lang="zh-HK" altLang="en-US" dirty="0"/>
          </a:p>
        </p:txBody>
      </p:sp>
      <p:sp>
        <p:nvSpPr>
          <p:cNvPr id="4" name="內容版面配置區 6">
            <a:extLst>
              <a:ext uri="{FF2B5EF4-FFF2-40B4-BE49-F238E27FC236}">
                <a16:creationId xmlns:a16="http://schemas.microsoft.com/office/drawing/2014/main" xmlns="" id="{615A8C1A-8367-92AE-6CE6-4DF9CD9C41D3}"/>
              </a:ext>
            </a:extLst>
          </p:cNvPr>
          <p:cNvSpPr txBox="1">
            <a:spLocks/>
          </p:cNvSpPr>
          <p:nvPr/>
        </p:nvSpPr>
        <p:spPr>
          <a:xfrm>
            <a:off x="478408" y="1701602"/>
            <a:ext cx="460868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① 設定變數：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華康黑體"/>
              </a:rPr>
              <a:t> </a:t>
            </a: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② 重複執行：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                                     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pic>
        <p:nvPicPr>
          <p:cNvPr id="17" name="圖片 16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xmlns="" id="{ACF39D32-C968-18C5-CBFB-759E528C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4236228"/>
            <a:ext cx="1620000" cy="1137445"/>
          </a:xfrm>
          <a:prstGeom prst="rect">
            <a:avLst/>
          </a:prstGeom>
        </p:spPr>
      </p:pic>
      <p:pic>
        <p:nvPicPr>
          <p:cNvPr id="20" name="圖片 19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xmlns="" id="{F2A79BB6-AFF8-912A-1507-4BB0D7D6A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2757782"/>
            <a:ext cx="2811564" cy="576000"/>
          </a:xfrm>
          <a:prstGeom prst="rect">
            <a:avLst/>
          </a:prstGeom>
        </p:spPr>
      </p:pic>
      <p:pic>
        <p:nvPicPr>
          <p:cNvPr id="22" name="圖片 21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xmlns="" id="{EADB7593-C879-3A71-4FE4-C4A9D20C7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2140013"/>
            <a:ext cx="2811564" cy="576000"/>
          </a:xfrm>
          <a:prstGeom prst="rect">
            <a:avLst/>
          </a:prstGeom>
        </p:spPr>
      </p:pic>
      <p:pic>
        <p:nvPicPr>
          <p:cNvPr id="6" name="圖片 5" descr="一張含有 文字, 螢幕擷取畫面, 字型, 紫色 的圖片&#10;&#10;自動產生的描述">
            <a:extLst>
              <a:ext uri="{FF2B5EF4-FFF2-40B4-BE49-F238E27FC236}">
                <a16:creationId xmlns:a16="http://schemas.microsoft.com/office/drawing/2014/main" xmlns="" id="{88931544-7338-08B9-4A3B-0F42B5027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92" y="4242206"/>
            <a:ext cx="3041280" cy="576000"/>
          </a:xfrm>
          <a:prstGeom prst="rect">
            <a:avLst/>
          </a:prstGeom>
        </p:spPr>
      </p:pic>
      <p:pic>
        <p:nvPicPr>
          <p:cNvPr id="12" name="圖片 11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xmlns="" id="{223447D5-EC5B-8F8C-7E64-1EE81856A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2140013"/>
            <a:ext cx="1620000" cy="1448701"/>
          </a:xfrm>
          <a:prstGeom prst="rect">
            <a:avLst/>
          </a:prstGeom>
        </p:spPr>
      </p:pic>
      <p:pic>
        <p:nvPicPr>
          <p:cNvPr id="15" name="圖片 14" descr="一張含有 螢幕擷取畫面, 圓形, 綠色, 設計 的圖片&#10;&#10;自動產生的描述">
            <a:extLst>
              <a:ext uri="{FF2B5EF4-FFF2-40B4-BE49-F238E27FC236}">
                <a16:creationId xmlns:a16="http://schemas.microsoft.com/office/drawing/2014/main" xmlns="" id="{76FD47C6-AA40-59FE-AF16-5C4419FE0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3789882"/>
            <a:ext cx="1650001" cy="432000"/>
          </a:xfrm>
          <a:prstGeom prst="rect">
            <a:avLst/>
          </a:prstGeom>
        </p:spPr>
      </p:pic>
      <p:pic>
        <p:nvPicPr>
          <p:cNvPr id="18" name="圖片 17" descr="一張含有 螢幕擷取畫面, 文字, 字型, 圖形 的圖片&#10;&#10;自動產生的描述">
            <a:extLst>
              <a:ext uri="{FF2B5EF4-FFF2-40B4-BE49-F238E27FC236}">
                <a16:creationId xmlns:a16="http://schemas.microsoft.com/office/drawing/2014/main" xmlns="" id="{A4337B8B-46A9-2C65-74E3-07BEA88B9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92" y="5114204"/>
            <a:ext cx="3077261" cy="432000"/>
          </a:xfrm>
          <a:prstGeom prst="rect">
            <a:avLst/>
          </a:prstGeom>
        </p:spPr>
      </p:pic>
      <p:pic>
        <p:nvPicPr>
          <p:cNvPr id="21" name="圖片 20" descr="一張含有 螢幕擷取畫面, 圓形, 綠色, 圖形 的圖片&#10;&#10;自動產生的描述">
            <a:extLst>
              <a:ext uri="{FF2B5EF4-FFF2-40B4-BE49-F238E27FC236}">
                <a16:creationId xmlns:a16="http://schemas.microsoft.com/office/drawing/2014/main" xmlns="" id="{588BF903-CB73-4BCA-F93C-58C1D2FAE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92" y="2140013"/>
            <a:ext cx="1236001" cy="432000"/>
          </a:xfrm>
          <a:prstGeom prst="rect">
            <a:avLst/>
          </a:prstGeom>
        </p:spPr>
      </p:pic>
      <p:pic>
        <p:nvPicPr>
          <p:cNvPr id="26" name="圖片 25" descr="一張含有 文字, 螢幕擷取畫面, 圓形, 字型 的圖片&#10;&#10;自動產生的描述">
            <a:extLst>
              <a:ext uri="{FF2B5EF4-FFF2-40B4-BE49-F238E27FC236}">
                <a16:creationId xmlns:a16="http://schemas.microsoft.com/office/drawing/2014/main" xmlns="" id="{48692DCC-400F-C778-C73E-6E790BEA97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5298409"/>
            <a:ext cx="27960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DC64FB8D-C03E-F304-B97C-740CF2AC200A}"/>
              </a:ext>
            </a:extLst>
          </p:cNvPr>
          <p:cNvSpPr>
            <a:spLocks noChangeAspect="1"/>
          </p:cNvSpPr>
          <p:nvPr/>
        </p:nvSpPr>
        <p:spPr>
          <a:xfrm>
            <a:off x="7463358" y="4725938"/>
            <a:ext cx="432000" cy="43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4A76923-2B47-0EA4-4ED5-FB176FCA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0F1B7A67-44F8-0185-0E21-F27B7965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71570"/>
            <a:ext cx="6624910" cy="3758424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zh-TW" altLang="en-US" dirty="0"/>
              <a:t>為了公平起見，老師上課時常會</a:t>
            </a:r>
          </a:p>
          <a:p>
            <a:pPr algn="just">
              <a:lnSpc>
                <a:spcPct val="130000"/>
              </a:lnSpc>
            </a:pPr>
            <a:r>
              <a:rPr lang="zh-TW" altLang="en-US" dirty="0"/>
              <a:t>以抽籤的方式，請同學回答問題或是進行分組。現在，讓我們試著協助老師，完成一個抽籤程式吧！</a:t>
            </a:r>
            <a:endParaRPr lang="en-US" altLang="zh-TW" dirty="0"/>
          </a:p>
          <a:p>
            <a:pPr algn="just">
              <a:lnSpc>
                <a:spcPct val="130000"/>
              </a:lnSpc>
            </a:pP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EF321E7A-B75D-D4B5-5F11-17C93D3D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xmlns="" id="{AB0147A4-568A-079B-5165-7F290153A8B6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02A68C7A-ADCC-9732-8878-EA22BCCE4D96}"/>
              </a:ext>
            </a:extLst>
          </p:cNvPr>
          <p:cNvSpPr txBox="1"/>
          <p:nvPr/>
        </p:nvSpPr>
        <p:spPr>
          <a:xfrm>
            <a:off x="7445195" y="4725938"/>
            <a:ext cx="4307592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just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在角色 老師 的身上，已含有建立學生名單的程式，你也可以自己改成班上同學的名單。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353BAA5-A510-3418-15AC-D00B5D6E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95" y="1448636"/>
            <a:ext cx="4181238" cy="3120946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E00F3034-B09A-09E2-2F60-5196E5C834FA}"/>
              </a:ext>
            </a:extLst>
          </p:cNvPr>
          <p:cNvSpPr/>
          <p:nvPr/>
        </p:nvSpPr>
        <p:spPr>
          <a:xfrm>
            <a:off x="8975526" y="4738230"/>
            <a:ext cx="828044" cy="41970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07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288A9A3-7B94-8C39-16CC-C8CCC00FCAF5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xmlns="" id="{CCA75C32-F3D4-7C57-8A0A-4D967598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4" y="1053530"/>
            <a:ext cx="6724780" cy="3110352"/>
          </a:xfrm>
        </p:spPr>
        <p:txBody>
          <a:bodyPr/>
          <a:lstStyle/>
          <a:p>
            <a:pPr marL="488950" indent="-377825" algn="just">
              <a:buNone/>
            </a:pPr>
            <a:r>
              <a:rPr lang="en-US" altLang="zh-TW" dirty="0"/>
              <a:t>1.</a:t>
            </a:r>
            <a:r>
              <a:rPr lang="zh-TW" altLang="en-US" dirty="0"/>
              <a:t>建立 抽</a:t>
            </a:r>
            <a:r>
              <a:rPr lang="en-US" altLang="zh-TW" dirty="0"/>
              <a:t>1</a:t>
            </a:r>
            <a:r>
              <a:rPr lang="zh-TW" altLang="en-US" dirty="0"/>
              <a:t>人、抽</a:t>
            </a:r>
            <a:r>
              <a:rPr lang="en-US" altLang="zh-TW" dirty="0"/>
              <a:t>2</a:t>
            </a:r>
            <a:r>
              <a:rPr lang="zh-TW" altLang="en-US" dirty="0"/>
              <a:t>人、抽</a:t>
            </a:r>
            <a:r>
              <a:rPr lang="en-US" altLang="zh-TW" dirty="0"/>
              <a:t>3</a:t>
            </a:r>
            <a:r>
              <a:rPr lang="zh-TW" altLang="en-US" dirty="0"/>
              <a:t>人 及 抽</a:t>
            </a:r>
            <a:r>
              <a:rPr lang="en-US" altLang="zh-TW" dirty="0"/>
              <a:t>n</a:t>
            </a:r>
            <a:r>
              <a:rPr lang="zh-TW" altLang="en-US" dirty="0"/>
              <a:t>人 </a:t>
            </a:r>
            <a:r>
              <a:rPr lang="en-US" altLang="zh-TW" dirty="0"/>
              <a:t>4 </a:t>
            </a:r>
            <a:r>
              <a:rPr lang="zh-TW" altLang="en-US" dirty="0"/>
              <a:t>個按鈕，其中 抽</a:t>
            </a:r>
            <a:r>
              <a:rPr lang="en-US" altLang="zh-TW" dirty="0"/>
              <a:t>n</a:t>
            </a:r>
            <a:r>
              <a:rPr lang="zh-TW" altLang="en-US" dirty="0"/>
              <a:t>人 可以讓使用者自行輸入人數。</a:t>
            </a:r>
          </a:p>
          <a:p>
            <a:pPr marL="479425" indent="-368300" algn="just">
              <a:buNone/>
            </a:pPr>
            <a:r>
              <a:rPr lang="en-US" altLang="zh-TW" dirty="0"/>
              <a:t>2.</a:t>
            </a:r>
            <a:r>
              <a:rPr lang="zh-TW" altLang="en-US" dirty="0"/>
              <a:t>依指定的人數，抽出不重複的姓名並存入清單中，每抽出一個人，老師說出「幸運兒：</a:t>
            </a:r>
            <a:r>
              <a:rPr lang="en-US" altLang="zh-TW" dirty="0"/>
              <a:t>_____</a:t>
            </a:r>
            <a:r>
              <a:rPr lang="zh-TW" altLang="en-US" dirty="0"/>
              <a:t>」。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082ECAF-5469-D4EC-60B5-58503DA4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95" y="1448636"/>
            <a:ext cx="4181238" cy="312094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E0989DAF-E3EF-50BF-E45E-08D6F73A8A95}"/>
              </a:ext>
            </a:extLst>
          </p:cNvPr>
          <p:cNvSpPr/>
          <p:nvPr/>
        </p:nvSpPr>
        <p:spPr>
          <a:xfrm>
            <a:off x="2048740" y="1125538"/>
            <a:ext cx="1382170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361472D5-9B51-DC0D-16C3-8EFB012A603C}"/>
              </a:ext>
            </a:extLst>
          </p:cNvPr>
          <p:cNvSpPr/>
          <p:nvPr/>
        </p:nvSpPr>
        <p:spPr>
          <a:xfrm>
            <a:off x="3674737" y="1125538"/>
            <a:ext cx="1382170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800B6AC1-3D13-E8E3-6CF5-C0F39FFD2AEF}"/>
              </a:ext>
            </a:extLst>
          </p:cNvPr>
          <p:cNvSpPr/>
          <p:nvPr/>
        </p:nvSpPr>
        <p:spPr>
          <a:xfrm>
            <a:off x="5303118" y="1125538"/>
            <a:ext cx="1382170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2EB154A1-750B-1B5A-FE2A-A93711A1C11B}"/>
              </a:ext>
            </a:extLst>
          </p:cNvPr>
          <p:cNvSpPr/>
          <p:nvPr/>
        </p:nvSpPr>
        <p:spPr>
          <a:xfrm>
            <a:off x="910630" y="1845618"/>
            <a:ext cx="1382170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7329C48A-CCBA-B850-1F20-4E84C5314129}"/>
              </a:ext>
            </a:extLst>
          </p:cNvPr>
          <p:cNvSpPr/>
          <p:nvPr/>
        </p:nvSpPr>
        <p:spPr>
          <a:xfrm>
            <a:off x="5937172" y="1845618"/>
            <a:ext cx="1382170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781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288A9A3-7B94-8C39-16CC-C8CCC00FCAF5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xmlns="" id="{CCA75C32-F3D4-7C57-8A0A-4D967598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4" y="1053530"/>
            <a:ext cx="6724780" cy="3110352"/>
          </a:xfrm>
        </p:spPr>
        <p:txBody>
          <a:bodyPr/>
          <a:lstStyle/>
          <a:p>
            <a:pPr marL="112712" indent="0" algn="just">
              <a:buNone/>
            </a:pPr>
            <a:r>
              <a:rPr lang="en-US" altLang="zh-TW" dirty="0"/>
              <a:t>3.</a:t>
            </a:r>
            <a:r>
              <a:rPr lang="zh-TW" altLang="en-US" dirty="0"/>
              <a:t>按下 抽</a:t>
            </a:r>
            <a:r>
              <a:rPr lang="en-US" altLang="zh-TW" dirty="0"/>
              <a:t>n</a:t>
            </a:r>
            <a:r>
              <a:rPr lang="zh-TW" altLang="en-US" dirty="0"/>
              <a:t>人 後：</a:t>
            </a:r>
          </a:p>
          <a:p>
            <a:pPr marL="1030288" indent="-577850" algn="just">
              <a:buNone/>
            </a:pPr>
            <a:r>
              <a:rPr lang="en-US" altLang="zh-TW" dirty="0"/>
              <a:t>(1)</a:t>
            </a:r>
            <a:r>
              <a:rPr lang="zh-TW" altLang="en-US" dirty="0"/>
              <a:t>請使用者輸入要抽取的人數。</a:t>
            </a:r>
          </a:p>
          <a:p>
            <a:pPr marL="1030288" indent="-577850" algn="just">
              <a:buNone/>
            </a:pPr>
            <a:r>
              <a:rPr lang="en-US" altLang="zh-TW" dirty="0"/>
              <a:t>(2)</a:t>
            </a:r>
            <a:r>
              <a:rPr lang="zh-TW" altLang="en-US" dirty="0"/>
              <a:t>如果要抽出的人數大於學生名單的長度，代表學生人數不足無法抽籤，說出「人數不足」。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082ECAF-5469-D4EC-60B5-58503DA4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95" y="1448636"/>
            <a:ext cx="4181238" cy="312094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E0989DAF-E3EF-50BF-E45E-08D6F73A8A95}"/>
              </a:ext>
            </a:extLst>
          </p:cNvPr>
          <p:cNvSpPr/>
          <p:nvPr/>
        </p:nvSpPr>
        <p:spPr>
          <a:xfrm>
            <a:off x="1976732" y="1125538"/>
            <a:ext cx="1310162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490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17" name="流程圖: 預設程序 16">
            <a:extLst>
              <a:ext uri="{FF2B5EF4-FFF2-40B4-BE49-F238E27FC236}">
                <a16:creationId xmlns:a16="http://schemas.microsoft.com/office/drawing/2014/main" xmlns="" id="{5CDFEEBF-CCCA-AC7B-31E4-3180A9573103}"/>
              </a:ext>
            </a:extLst>
          </p:cNvPr>
          <p:cNvSpPr/>
          <p:nvPr/>
        </p:nvSpPr>
        <p:spPr>
          <a:xfrm>
            <a:off x="549275" y="2396746"/>
            <a:ext cx="3073892" cy="36259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247 h 10247"/>
              <a:gd name="connsiteX1" fmla="*/ 10000 w 10000"/>
              <a:gd name="connsiteY1" fmla="*/ 247 h 10247"/>
              <a:gd name="connsiteX2" fmla="*/ 10000 w 10000"/>
              <a:gd name="connsiteY2" fmla="*/ 10247 h 10247"/>
              <a:gd name="connsiteX3" fmla="*/ 0 w 10000"/>
              <a:gd name="connsiteY3" fmla="*/ 10247 h 10247"/>
              <a:gd name="connsiteX4" fmla="*/ 0 w 10000"/>
              <a:gd name="connsiteY4" fmla="*/ 247 h 10247"/>
              <a:gd name="connsiteX0" fmla="*/ 559 w 10000"/>
              <a:gd name="connsiteY0" fmla="*/ 0 h 10247"/>
              <a:gd name="connsiteX1" fmla="*/ 1250 w 10000"/>
              <a:gd name="connsiteY1" fmla="*/ 10247 h 10247"/>
              <a:gd name="connsiteX2" fmla="*/ 8750 w 10000"/>
              <a:gd name="connsiteY2" fmla="*/ 247 h 10247"/>
              <a:gd name="connsiteX3" fmla="*/ 8750 w 10000"/>
              <a:gd name="connsiteY3" fmla="*/ 10247 h 10247"/>
              <a:gd name="connsiteX0" fmla="*/ 0 w 10000"/>
              <a:gd name="connsiteY0" fmla="*/ 247 h 10247"/>
              <a:gd name="connsiteX1" fmla="*/ 10000 w 10000"/>
              <a:gd name="connsiteY1" fmla="*/ 247 h 10247"/>
              <a:gd name="connsiteX2" fmla="*/ 10000 w 10000"/>
              <a:gd name="connsiteY2" fmla="*/ 10247 h 10247"/>
              <a:gd name="connsiteX3" fmla="*/ 0 w 10000"/>
              <a:gd name="connsiteY3" fmla="*/ 10247 h 10247"/>
              <a:gd name="connsiteX4" fmla="*/ 0 w 10000"/>
              <a:gd name="connsiteY4" fmla="*/ 247 h 10247"/>
              <a:gd name="connsiteX0" fmla="*/ 0 w 10000"/>
              <a:gd name="connsiteY0" fmla="*/ 247 h 10987"/>
              <a:gd name="connsiteX1" fmla="*/ 10000 w 10000"/>
              <a:gd name="connsiteY1" fmla="*/ 247 h 10987"/>
              <a:gd name="connsiteX2" fmla="*/ 10000 w 10000"/>
              <a:gd name="connsiteY2" fmla="*/ 10247 h 10987"/>
              <a:gd name="connsiteX3" fmla="*/ 0 w 10000"/>
              <a:gd name="connsiteY3" fmla="*/ 10247 h 10987"/>
              <a:gd name="connsiteX4" fmla="*/ 0 w 10000"/>
              <a:gd name="connsiteY4" fmla="*/ 247 h 10987"/>
              <a:gd name="connsiteX0" fmla="*/ 559 w 10000"/>
              <a:gd name="connsiteY0" fmla="*/ 0 h 10987"/>
              <a:gd name="connsiteX1" fmla="*/ 559 w 10000"/>
              <a:gd name="connsiteY1" fmla="*/ 10987 h 10987"/>
              <a:gd name="connsiteX2" fmla="*/ 8750 w 10000"/>
              <a:gd name="connsiteY2" fmla="*/ 247 h 10987"/>
              <a:gd name="connsiteX3" fmla="*/ 8750 w 10000"/>
              <a:gd name="connsiteY3" fmla="*/ 10247 h 10987"/>
              <a:gd name="connsiteX0" fmla="*/ 0 w 10000"/>
              <a:gd name="connsiteY0" fmla="*/ 247 h 10987"/>
              <a:gd name="connsiteX1" fmla="*/ 10000 w 10000"/>
              <a:gd name="connsiteY1" fmla="*/ 247 h 10987"/>
              <a:gd name="connsiteX2" fmla="*/ 10000 w 10000"/>
              <a:gd name="connsiteY2" fmla="*/ 10247 h 10987"/>
              <a:gd name="connsiteX3" fmla="*/ 0 w 10000"/>
              <a:gd name="connsiteY3" fmla="*/ 10247 h 10987"/>
              <a:gd name="connsiteX4" fmla="*/ 0 w 10000"/>
              <a:gd name="connsiteY4" fmla="*/ 247 h 10987"/>
              <a:gd name="connsiteX0" fmla="*/ 0 w 10000"/>
              <a:gd name="connsiteY0" fmla="*/ 247 h 10987"/>
              <a:gd name="connsiteX1" fmla="*/ 10000 w 10000"/>
              <a:gd name="connsiteY1" fmla="*/ 247 h 10987"/>
              <a:gd name="connsiteX2" fmla="*/ 10000 w 10000"/>
              <a:gd name="connsiteY2" fmla="*/ 10247 h 10987"/>
              <a:gd name="connsiteX3" fmla="*/ 0 w 10000"/>
              <a:gd name="connsiteY3" fmla="*/ 10247 h 10987"/>
              <a:gd name="connsiteX4" fmla="*/ 0 w 10000"/>
              <a:gd name="connsiteY4" fmla="*/ 247 h 10987"/>
              <a:gd name="connsiteX0" fmla="*/ 559 w 10000"/>
              <a:gd name="connsiteY0" fmla="*/ 0 h 10987"/>
              <a:gd name="connsiteX1" fmla="*/ 559 w 10000"/>
              <a:gd name="connsiteY1" fmla="*/ 10987 h 10987"/>
              <a:gd name="connsiteX2" fmla="*/ 8750 w 10000"/>
              <a:gd name="connsiteY2" fmla="*/ 247 h 10987"/>
              <a:gd name="connsiteX3" fmla="*/ 9530 w 10000"/>
              <a:gd name="connsiteY3" fmla="*/ 10000 h 10987"/>
              <a:gd name="connsiteX0" fmla="*/ 0 w 10000"/>
              <a:gd name="connsiteY0" fmla="*/ 247 h 10987"/>
              <a:gd name="connsiteX1" fmla="*/ 10000 w 10000"/>
              <a:gd name="connsiteY1" fmla="*/ 247 h 10987"/>
              <a:gd name="connsiteX2" fmla="*/ 10000 w 10000"/>
              <a:gd name="connsiteY2" fmla="*/ 10247 h 10987"/>
              <a:gd name="connsiteX3" fmla="*/ 0 w 10000"/>
              <a:gd name="connsiteY3" fmla="*/ 10247 h 10987"/>
              <a:gd name="connsiteX4" fmla="*/ 0 w 10000"/>
              <a:gd name="connsiteY4" fmla="*/ 247 h 10987"/>
              <a:gd name="connsiteX0" fmla="*/ 0 w 10000"/>
              <a:gd name="connsiteY0" fmla="*/ 247 h 10987"/>
              <a:gd name="connsiteX1" fmla="*/ 10000 w 10000"/>
              <a:gd name="connsiteY1" fmla="*/ 247 h 10987"/>
              <a:gd name="connsiteX2" fmla="*/ 10000 w 10000"/>
              <a:gd name="connsiteY2" fmla="*/ 10247 h 10987"/>
              <a:gd name="connsiteX3" fmla="*/ 0 w 10000"/>
              <a:gd name="connsiteY3" fmla="*/ 10247 h 10987"/>
              <a:gd name="connsiteX4" fmla="*/ 0 w 10000"/>
              <a:gd name="connsiteY4" fmla="*/ 247 h 10987"/>
              <a:gd name="connsiteX0" fmla="*/ 559 w 10000"/>
              <a:gd name="connsiteY0" fmla="*/ 0 h 10987"/>
              <a:gd name="connsiteX1" fmla="*/ 559 w 10000"/>
              <a:gd name="connsiteY1" fmla="*/ 10987 h 10987"/>
              <a:gd name="connsiteX2" fmla="*/ 9530 w 10000"/>
              <a:gd name="connsiteY2" fmla="*/ 1233 h 10987"/>
              <a:gd name="connsiteX3" fmla="*/ 9530 w 10000"/>
              <a:gd name="connsiteY3" fmla="*/ 10000 h 10987"/>
              <a:gd name="connsiteX0" fmla="*/ 0 w 10000"/>
              <a:gd name="connsiteY0" fmla="*/ 247 h 10987"/>
              <a:gd name="connsiteX1" fmla="*/ 10000 w 10000"/>
              <a:gd name="connsiteY1" fmla="*/ 247 h 10987"/>
              <a:gd name="connsiteX2" fmla="*/ 10000 w 10000"/>
              <a:gd name="connsiteY2" fmla="*/ 10247 h 10987"/>
              <a:gd name="connsiteX3" fmla="*/ 0 w 10000"/>
              <a:gd name="connsiteY3" fmla="*/ 10247 h 10987"/>
              <a:gd name="connsiteX4" fmla="*/ 0 w 10000"/>
              <a:gd name="connsiteY4" fmla="*/ 247 h 10987"/>
              <a:gd name="connsiteX0" fmla="*/ 0 w 10000"/>
              <a:gd name="connsiteY0" fmla="*/ 247 h 10247"/>
              <a:gd name="connsiteX1" fmla="*/ 10000 w 10000"/>
              <a:gd name="connsiteY1" fmla="*/ 247 h 10247"/>
              <a:gd name="connsiteX2" fmla="*/ 10000 w 10000"/>
              <a:gd name="connsiteY2" fmla="*/ 10247 h 10247"/>
              <a:gd name="connsiteX3" fmla="*/ 0 w 10000"/>
              <a:gd name="connsiteY3" fmla="*/ 10247 h 10247"/>
              <a:gd name="connsiteX4" fmla="*/ 0 w 10000"/>
              <a:gd name="connsiteY4" fmla="*/ 247 h 10247"/>
              <a:gd name="connsiteX0" fmla="*/ 559 w 10000"/>
              <a:gd name="connsiteY0" fmla="*/ 0 h 10247"/>
              <a:gd name="connsiteX1" fmla="*/ 535 w 10000"/>
              <a:gd name="connsiteY1" fmla="*/ 10017 h 10247"/>
              <a:gd name="connsiteX2" fmla="*/ 9530 w 10000"/>
              <a:gd name="connsiteY2" fmla="*/ 1233 h 10247"/>
              <a:gd name="connsiteX3" fmla="*/ 9530 w 10000"/>
              <a:gd name="connsiteY3" fmla="*/ 10000 h 10247"/>
              <a:gd name="connsiteX0" fmla="*/ 0 w 10000"/>
              <a:gd name="connsiteY0" fmla="*/ 247 h 10247"/>
              <a:gd name="connsiteX1" fmla="*/ 10000 w 10000"/>
              <a:gd name="connsiteY1" fmla="*/ 247 h 10247"/>
              <a:gd name="connsiteX2" fmla="*/ 10000 w 10000"/>
              <a:gd name="connsiteY2" fmla="*/ 10247 h 10247"/>
              <a:gd name="connsiteX3" fmla="*/ 0 w 10000"/>
              <a:gd name="connsiteY3" fmla="*/ 10247 h 10247"/>
              <a:gd name="connsiteX4" fmla="*/ 0 w 10000"/>
              <a:gd name="connsiteY4" fmla="*/ 247 h 10247"/>
              <a:gd name="connsiteX0" fmla="*/ 0 w 10000"/>
              <a:gd name="connsiteY0" fmla="*/ 512 h 10512"/>
              <a:gd name="connsiteX1" fmla="*/ 10000 w 10000"/>
              <a:gd name="connsiteY1" fmla="*/ 512 h 10512"/>
              <a:gd name="connsiteX2" fmla="*/ 10000 w 10000"/>
              <a:gd name="connsiteY2" fmla="*/ 10512 h 10512"/>
              <a:gd name="connsiteX3" fmla="*/ 0 w 10000"/>
              <a:gd name="connsiteY3" fmla="*/ 10512 h 10512"/>
              <a:gd name="connsiteX4" fmla="*/ 0 w 10000"/>
              <a:gd name="connsiteY4" fmla="*/ 512 h 10512"/>
              <a:gd name="connsiteX0" fmla="*/ 527 w 10000"/>
              <a:gd name="connsiteY0" fmla="*/ 0 h 10512"/>
              <a:gd name="connsiteX1" fmla="*/ 535 w 10000"/>
              <a:gd name="connsiteY1" fmla="*/ 10282 h 10512"/>
              <a:gd name="connsiteX2" fmla="*/ 9530 w 10000"/>
              <a:gd name="connsiteY2" fmla="*/ 1498 h 10512"/>
              <a:gd name="connsiteX3" fmla="*/ 9530 w 10000"/>
              <a:gd name="connsiteY3" fmla="*/ 10265 h 10512"/>
              <a:gd name="connsiteX0" fmla="*/ 0 w 10000"/>
              <a:gd name="connsiteY0" fmla="*/ 512 h 10512"/>
              <a:gd name="connsiteX1" fmla="*/ 10000 w 10000"/>
              <a:gd name="connsiteY1" fmla="*/ 512 h 10512"/>
              <a:gd name="connsiteX2" fmla="*/ 10000 w 10000"/>
              <a:gd name="connsiteY2" fmla="*/ 10512 h 10512"/>
              <a:gd name="connsiteX3" fmla="*/ 0 w 10000"/>
              <a:gd name="connsiteY3" fmla="*/ 10512 h 10512"/>
              <a:gd name="connsiteX4" fmla="*/ 0 w 10000"/>
              <a:gd name="connsiteY4" fmla="*/ 512 h 10512"/>
              <a:gd name="connsiteX0" fmla="*/ 0 w 10000"/>
              <a:gd name="connsiteY0" fmla="*/ 512 h 10512"/>
              <a:gd name="connsiteX1" fmla="*/ 10000 w 10000"/>
              <a:gd name="connsiteY1" fmla="*/ 512 h 10512"/>
              <a:gd name="connsiteX2" fmla="*/ 10000 w 10000"/>
              <a:gd name="connsiteY2" fmla="*/ 10512 h 10512"/>
              <a:gd name="connsiteX3" fmla="*/ 0 w 10000"/>
              <a:gd name="connsiteY3" fmla="*/ 10512 h 10512"/>
              <a:gd name="connsiteX4" fmla="*/ 0 w 10000"/>
              <a:gd name="connsiteY4" fmla="*/ 512 h 10512"/>
              <a:gd name="connsiteX0" fmla="*/ 527 w 10000"/>
              <a:gd name="connsiteY0" fmla="*/ 0 h 10512"/>
              <a:gd name="connsiteX1" fmla="*/ 535 w 10000"/>
              <a:gd name="connsiteY1" fmla="*/ 10282 h 10512"/>
              <a:gd name="connsiteX2" fmla="*/ 9530 w 10000"/>
              <a:gd name="connsiteY2" fmla="*/ 1498 h 10512"/>
              <a:gd name="connsiteX3" fmla="*/ 9530 w 10000"/>
              <a:gd name="connsiteY3" fmla="*/ 10265 h 10512"/>
              <a:gd name="connsiteX0" fmla="*/ 0 w 10000"/>
              <a:gd name="connsiteY0" fmla="*/ 512 h 10512"/>
              <a:gd name="connsiteX1" fmla="*/ 10000 w 10000"/>
              <a:gd name="connsiteY1" fmla="*/ 512 h 10512"/>
              <a:gd name="connsiteX2" fmla="*/ 10000 w 10000"/>
              <a:gd name="connsiteY2" fmla="*/ 10512 h 10512"/>
              <a:gd name="connsiteX3" fmla="*/ 0 w 10000"/>
              <a:gd name="connsiteY3" fmla="*/ 10512 h 10512"/>
              <a:gd name="connsiteX4" fmla="*/ 0 w 10000"/>
              <a:gd name="connsiteY4" fmla="*/ 512 h 10512"/>
              <a:gd name="connsiteX0" fmla="*/ 0 w 10000"/>
              <a:gd name="connsiteY0" fmla="*/ 512 h 10512"/>
              <a:gd name="connsiteX1" fmla="*/ 10000 w 10000"/>
              <a:gd name="connsiteY1" fmla="*/ 512 h 10512"/>
              <a:gd name="connsiteX2" fmla="*/ 10000 w 10000"/>
              <a:gd name="connsiteY2" fmla="*/ 10512 h 10512"/>
              <a:gd name="connsiteX3" fmla="*/ 0 w 10000"/>
              <a:gd name="connsiteY3" fmla="*/ 10512 h 10512"/>
              <a:gd name="connsiteX4" fmla="*/ 0 w 10000"/>
              <a:gd name="connsiteY4" fmla="*/ 512 h 10512"/>
              <a:gd name="connsiteX0" fmla="*/ 527 w 10000"/>
              <a:gd name="connsiteY0" fmla="*/ 0 h 10512"/>
              <a:gd name="connsiteX1" fmla="*/ 535 w 10000"/>
              <a:gd name="connsiteY1" fmla="*/ 10282 h 10512"/>
              <a:gd name="connsiteX2" fmla="*/ 9522 w 10000"/>
              <a:gd name="connsiteY2" fmla="*/ 440 h 10512"/>
              <a:gd name="connsiteX3" fmla="*/ 9530 w 10000"/>
              <a:gd name="connsiteY3" fmla="*/ 10265 h 10512"/>
              <a:gd name="connsiteX0" fmla="*/ 0 w 10000"/>
              <a:gd name="connsiteY0" fmla="*/ 512 h 10512"/>
              <a:gd name="connsiteX1" fmla="*/ 10000 w 10000"/>
              <a:gd name="connsiteY1" fmla="*/ 512 h 10512"/>
              <a:gd name="connsiteX2" fmla="*/ 10000 w 10000"/>
              <a:gd name="connsiteY2" fmla="*/ 10512 h 10512"/>
              <a:gd name="connsiteX3" fmla="*/ 0 w 10000"/>
              <a:gd name="connsiteY3" fmla="*/ 10512 h 10512"/>
              <a:gd name="connsiteX4" fmla="*/ 0 w 10000"/>
              <a:gd name="connsiteY4" fmla="*/ 512 h 10512"/>
              <a:gd name="connsiteX0" fmla="*/ 0 w 10000"/>
              <a:gd name="connsiteY0" fmla="*/ 72 h 10072"/>
              <a:gd name="connsiteX1" fmla="*/ 10000 w 10000"/>
              <a:gd name="connsiteY1" fmla="*/ 72 h 10072"/>
              <a:gd name="connsiteX2" fmla="*/ 10000 w 10000"/>
              <a:gd name="connsiteY2" fmla="*/ 10072 h 10072"/>
              <a:gd name="connsiteX3" fmla="*/ 0 w 10000"/>
              <a:gd name="connsiteY3" fmla="*/ 10072 h 10072"/>
              <a:gd name="connsiteX4" fmla="*/ 0 w 10000"/>
              <a:gd name="connsiteY4" fmla="*/ 72 h 10072"/>
              <a:gd name="connsiteX0" fmla="*/ 535 w 10000"/>
              <a:gd name="connsiteY0" fmla="*/ 89 h 10072"/>
              <a:gd name="connsiteX1" fmla="*/ 535 w 10000"/>
              <a:gd name="connsiteY1" fmla="*/ 9842 h 10072"/>
              <a:gd name="connsiteX2" fmla="*/ 9522 w 10000"/>
              <a:gd name="connsiteY2" fmla="*/ 0 h 10072"/>
              <a:gd name="connsiteX3" fmla="*/ 9530 w 10000"/>
              <a:gd name="connsiteY3" fmla="*/ 9825 h 10072"/>
              <a:gd name="connsiteX0" fmla="*/ 0 w 10000"/>
              <a:gd name="connsiteY0" fmla="*/ 72 h 10072"/>
              <a:gd name="connsiteX1" fmla="*/ 10000 w 10000"/>
              <a:gd name="connsiteY1" fmla="*/ 72 h 10072"/>
              <a:gd name="connsiteX2" fmla="*/ 10000 w 10000"/>
              <a:gd name="connsiteY2" fmla="*/ 10072 h 10072"/>
              <a:gd name="connsiteX3" fmla="*/ 0 w 10000"/>
              <a:gd name="connsiteY3" fmla="*/ 10072 h 10072"/>
              <a:gd name="connsiteX4" fmla="*/ 0 w 10000"/>
              <a:gd name="connsiteY4" fmla="*/ 72 h 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72" stroke="0" extrusionOk="0">
                <a:moveTo>
                  <a:pt x="0" y="72"/>
                </a:moveTo>
                <a:lnTo>
                  <a:pt x="10000" y="72"/>
                </a:lnTo>
                <a:lnTo>
                  <a:pt x="10000" y="10072"/>
                </a:lnTo>
                <a:lnTo>
                  <a:pt x="0" y="10072"/>
                </a:lnTo>
                <a:lnTo>
                  <a:pt x="0" y="72"/>
                </a:lnTo>
                <a:close/>
              </a:path>
              <a:path w="10000" h="10072" fill="none" extrusionOk="0">
                <a:moveTo>
                  <a:pt x="535" y="89"/>
                </a:moveTo>
                <a:cubicBezTo>
                  <a:pt x="538" y="3516"/>
                  <a:pt x="532" y="6415"/>
                  <a:pt x="535" y="9842"/>
                </a:cubicBezTo>
                <a:moveTo>
                  <a:pt x="9522" y="0"/>
                </a:moveTo>
                <a:cubicBezTo>
                  <a:pt x="9525" y="3275"/>
                  <a:pt x="9527" y="6550"/>
                  <a:pt x="9530" y="9825"/>
                </a:cubicBezTo>
              </a:path>
              <a:path w="10000" h="10072" fill="none">
                <a:moveTo>
                  <a:pt x="0" y="72"/>
                </a:moveTo>
                <a:lnTo>
                  <a:pt x="10000" y="72"/>
                </a:lnTo>
                <a:lnTo>
                  <a:pt x="10000" y="10072"/>
                </a:lnTo>
                <a:lnTo>
                  <a:pt x="0" y="10072"/>
                </a:lnTo>
                <a:lnTo>
                  <a:pt x="0" y="7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抽選幸運兒「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xmlns="" id="{2F72DB9D-5EF9-9B18-4F52-84E2588506EE}"/>
              </a:ext>
            </a:extLst>
          </p:cNvPr>
          <p:cNvCxnSpPr>
            <a:cxnSpLocks/>
          </p:cNvCxnSpPr>
          <p:nvPr/>
        </p:nvCxnSpPr>
        <p:spPr>
          <a:xfrm>
            <a:off x="2086221" y="2169651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6599AD7A-A176-FB3B-EB3C-D98ABF8AD047}"/>
              </a:ext>
            </a:extLst>
          </p:cNvPr>
          <p:cNvSpPr/>
          <p:nvPr/>
        </p:nvSpPr>
        <p:spPr>
          <a:xfrm>
            <a:off x="1621061" y="1795964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23641253-490C-1D03-A89E-F7913536B87F}"/>
              </a:ext>
            </a:extLst>
          </p:cNvPr>
          <p:cNvSpPr/>
          <p:nvPr/>
        </p:nvSpPr>
        <p:spPr>
          <a:xfrm>
            <a:off x="3559879" y="1125029"/>
            <a:ext cx="936000" cy="50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9A6D892-0661-353A-3BF0-483B610E933A}"/>
              </a:ext>
            </a:extLst>
          </p:cNvPr>
          <p:cNvSpPr txBox="1"/>
          <p:nvPr/>
        </p:nvSpPr>
        <p:spPr>
          <a:xfrm>
            <a:off x="2685947" y="1119056"/>
            <a:ext cx="450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 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xmlns="" id="{728F8112-3F77-7D0E-B69B-F1D14D83BA1F}"/>
              </a:ext>
            </a:extLst>
          </p:cNvPr>
          <p:cNvSpPr/>
          <p:nvPr/>
        </p:nvSpPr>
        <p:spPr>
          <a:xfrm>
            <a:off x="4827618" y="1112817"/>
            <a:ext cx="936000" cy="50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xmlns="" id="{F1A93D41-AABB-E94B-87BC-A8713F762510}"/>
              </a:ext>
            </a:extLst>
          </p:cNvPr>
          <p:cNvSpPr/>
          <p:nvPr/>
        </p:nvSpPr>
        <p:spPr>
          <a:xfrm>
            <a:off x="6126704" y="1125029"/>
            <a:ext cx="936000" cy="50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xmlns="" id="{BAAA8874-4158-8B94-DAB8-12F129E636B9}"/>
              </a:ext>
            </a:extLst>
          </p:cNvPr>
          <p:cNvSpPr/>
          <p:nvPr/>
        </p:nvSpPr>
        <p:spPr>
          <a:xfrm>
            <a:off x="1621061" y="3002713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xmlns="" id="{26664653-7C67-153C-6E4B-120590A4BA8B}"/>
              </a:ext>
            </a:extLst>
          </p:cNvPr>
          <p:cNvCxnSpPr>
            <a:cxnSpLocks/>
          </p:cNvCxnSpPr>
          <p:nvPr/>
        </p:nvCxnSpPr>
        <p:spPr>
          <a:xfrm>
            <a:off x="2086221" y="2773025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xmlns="" id="{8355248A-FF33-270A-9FAC-05295207E391}"/>
              </a:ext>
            </a:extLst>
          </p:cNvPr>
          <p:cNvCxnSpPr>
            <a:cxnSpLocks/>
          </p:cNvCxnSpPr>
          <p:nvPr/>
        </p:nvCxnSpPr>
        <p:spPr>
          <a:xfrm>
            <a:off x="5015086" y="2169651"/>
            <a:ext cx="0" cy="35999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xmlns="" id="{9DD42125-C030-1EB6-53C8-5C8A0EBDFDDB}"/>
              </a:ext>
            </a:extLst>
          </p:cNvPr>
          <p:cNvSpPr/>
          <p:nvPr/>
        </p:nvSpPr>
        <p:spPr>
          <a:xfrm>
            <a:off x="3619006" y="1795964"/>
            <a:ext cx="3042108" cy="359998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抽選幸運兒「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xmlns="" id="{22EA2E6A-C88C-B199-91DE-CA40363C580C}"/>
              </a:ext>
            </a:extLst>
          </p:cNvPr>
          <p:cNvSpPr/>
          <p:nvPr/>
        </p:nvSpPr>
        <p:spPr>
          <a:xfrm>
            <a:off x="8517870" y="6093188"/>
            <a:ext cx="1741630" cy="360000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返回主程式</a:t>
            </a: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xmlns="" id="{0707968A-BB63-D751-DBEE-5A6A55F385A5}"/>
              </a:ext>
            </a:extLst>
          </p:cNvPr>
          <p:cNvCxnSpPr>
            <a:cxnSpLocks/>
          </p:cNvCxnSpPr>
          <p:nvPr/>
        </p:nvCxnSpPr>
        <p:spPr>
          <a:xfrm flipH="1">
            <a:off x="9388685" y="5811112"/>
            <a:ext cx="14473" cy="28297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菱形 44">
            <a:extLst>
              <a:ext uri="{FF2B5EF4-FFF2-40B4-BE49-F238E27FC236}">
                <a16:creationId xmlns:a16="http://schemas.microsoft.com/office/drawing/2014/main" xmlns="" id="{86D64A47-0B17-9DF0-4EF3-00F1381ADDAE}"/>
              </a:ext>
            </a:extLst>
          </p:cNvPr>
          <p:cNvSpPr/>
          <p:nvPr/>
        </p:nvSpPr>
        <p:spPr>
          <a:xfrm>
            <a:off x="3287122" y="2529649"/>
            <a:ext cx="3486296" cy="110249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的長度？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平行四邊形 45">
            <a:extLst>
              <a:ext uri="{FF2B5EF4-FFF2-40B4-BE49-F238E27FC236}">
                <a16:creationId xmlns:a16="http://schemas.microsoft.com/office/drawing/2014/main" xmlns="" id="{C8626E60-FC8C-4AD1-717E-F6E6B8BB3865}"/>
              </a:ext>
            </a:extLst>
          </p:cNvPr>
          <p:cNvSpPr/>
          <p:nvPr/>
        </p:nvSpPr>
        <p:spPr>
          <a:xfrm>
            <a:off x="3602473" y="4003209"/>
            <a:ext cx="2825226" cy="359998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說「人數不足」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xmlns="" id="{E0125EDF-B683-0AB9-2087-ED0566C7FFBF}"/>
              </a:ext>
            </a:extLst>
          </p:cNvPr>
          <p:cNvCxnSpPr>
            <a:cxnSpLocks/>
          </p:cNvCxnSpPr>
          <p:nvPr/>
        </p:nvCxnSpPr>
        <p:spPr>
          <a:xfrm>
            <a:off x="5030270" y="3654969"/>
            <a:ext cx="0" cy="35999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菱形 49">
            <a:extLst>
              <a:ext uri="{FF2B5EF4-FFF2-40B4-BE49-F238E27FC236}">
                <a16:creationId xmlns:a16="http://schemas.microsoft.com/office/drawing/2014/main" xmlns="" id="{202D608E-006B-AC59-3892-F6A962F070FE}"/>
              </a:ext>
            </a:extLst>
          </p:cNvPr>
          <p:cNvSpPr/>
          <p:nvPr/>
        </p:nvSpPr>
        <p:spPr>
          <a:xfrm>
            <a:off x="7624489" y="1112817"/>
            <a:ext cx="3528392" cy="1102501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抽中名單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的長度＝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A417910C-BCA2-9ECB-B542-54599A8856E8}"/>
              </a:ext>
            </a:extLst>
          </p:cNvPr>
          <p:cNvSpPr/>
          <p:nvPr/>
        </p:nvSpPr>
        <p:spPr>
          <a:xfrm>
            <a:off x="7549838" y="2524257"/>
            <a:ext cx="3677695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中隨機抽出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菱形 51">
            <a:extLst>
              <a:ext uri="{FF2B5EF4-FFF2-40B4-BE49-F238E27FC236}">
                <a16:creationId xmlns:a16="http://schemas.microsoft.com/office/drawing/2014/main" xmlns="" id="{3C2632D5-03B4-B16F-22D6-6C8C1E96195A}"/>
              </a:ext>
            </a:extLst>
          </p:cNvPr>
          <p:cNvSpPr/>
          <p:nvPr/>
        </p:nvSpPr>
        <p:spPr>
          <a:xfrm>
            <a:off x="7750685" y="3186382"/>
            <a:ext cx="3276000" cy="110931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項目已存在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抽中名單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65F7470C-D495-9925-A429-1E5762059320}"/>
              </a:ext>
            </a:extLst>
          </p:cNvPr>
          <p:cNvSpPr/>
          <p:nvPr/>
        </p:nvSpPr>
        <p:spPr>
          <a:xfrm>
            <a:off x="7549838" y="4582206"/>
            <a:ext cx="3677695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將該項目存入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抽中名單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314CFC7A-2B16-B7CC-C155-4FABBE0E409A}"/>
              </a:ext>
            </a:extLst>
          </p:cNvPr>
          <p:cNvSpPr/>
          <p:nvPr/>
        </p:nvSpPr>
        <p:spPr>
          <a:xfrm>
            <a:off x="7549838" y="5451112"/>
            <a:ext cx="3677695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通知老師說出結果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xmlns="" id="{6BBEFCF1-5C4A-45C7-EE37-147092B5E170}"/>
              </a:ext>
            </a:extLst>
          </p:cNvPr>
          <p:cNvCxnSpPr>
            <a:cxnSpLocks/>
          </p:cNvCxnSpPr>
          <p:nvPr/>
        </p:nvCxnSpPr>
        <p:spPr>
          <a:xfrm>
            <a:off x="9396383" y="4295697"/>
            <a:ext cx="0" cy="288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xmlns="" id="{F1DA54C9-64E5-EA46-CBA1-2EB23DE4DF92}"/>
              </a:ext>
            </a:extLst>
          </p:cNvPr>
          <p:cNvCxnSpPr>
            <a:cxnSpLocks/>
          </p:cNvCxnSpPr>
          <p:nvPr/>
        </p:nvCxnSpPr>
        <p:spPr>
          <a:xfrm>
            <a:off x="9388685" y="2894713"/>
            <a:ext cx="0" cy="288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xmlns="" id="{EFE44A5F-B058-5689-20A7-98F08D0F9D0C}"/>
              </a:ext>
            </a:extLst>
          </p:cNvPr>
          <p:cNvCxnSpPr>
            <a:cxnSpLocks/>
          </p:cNvCxnSpPr>
          <p:nvPr/>
        </p:nvCxnSpPr>
        <p:spPr>
          <a:xfrm>
            <a:off x="9388685" y="2221857"/>
            <a:ext cx="0" cy="288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18">
            <a:extLst>
              <a:ext uri="{FF2B5EF4-FFF2-40B4-BE49-F238E27FC236}">
                <a16:creationId xmlns:a16="http://schemas.microsoft.com/office/drawing/2014/main" xmlns="" id="{003491AA-1335-7F85-CB00-D398E43E0EAD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 flipV="1">
            <a:off x="6773418" y="1112817"/>
            <a:ext cx="2615267" cy="1968080"/>
          </a:xfrm>
          <a:prstGeom prst="bentConnector4">
            <a:avLst>
              <a:gd name="adj1" fmla="val 16271"/>
              <a:gd name="adj2" fmla="val 108905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18">
            <a:extLst>
              <a:ext uri="{FF2B5EF4-FFF2-40B4-BE49-F238E27FC236}">
                <a16:creationId xmlns:a16="http://schemas.microsoft.com/office/drawing/2014/main" xmlns="" id="{0D5843A8-DA12-6406-3917-0906F17E33B4}"/>
              </a:ext>
            </a:extLst>
          </p:cNvPr>
          <p:cNvCxnSpPr>
            <a:cxnSpLocks/>
            <a:stCxn id="46" idx="4"/>
          </p:cNvCxnSpPr>
          <p:nvPr/>
        </p:nvCxnSpPr>
        <p:spPr>
          <a:xfrm rot="16200000" flipH="1">
            <a:off x="6399952" y="2978340"/>
            <a:ext cx="1589394" cy="4359127"/>
          </a:xfrm>
          <a:prstGeom prst="bentConnector2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18">
            <a:extLst>
              <a:ext uri="{FF2B5EF4-FFF2-40B4-BE49-F238E27FC236}">
                <a16:creationId xmlns:a16="http://schemas.microsoft.com/office/drawing/2014/main" xmlns="" id="{A19CD94A-E2CC-E347-F519-B1645B415E79}"/>
              </a:ext>
            </a:extLst>
          </p:cNvPr>
          <p:cNvCxnSpPr>
            <a:cxnSpLocks/>
            <a:stCxn id="50" idx="3"/>
            <a:endCxn id="54" idx="0"/>
          </p:cNvCxnSpPr>
          <p:nvPr/>
        </p:nvCxnSpPr>
        <p:spPr>
          <a:xfrm flipH="1">
            <a:off x="9388686" y="1664068"/>
            <a:ext cx="1764195" cy="3787044"/>
          </a:xfrm>
          <a:prstGeom prst="bentConnector4">
            <a:avLst>
              <a:gd name="adj1" fmla="val -23756"/>
              <a:gd name="adj2" fmla="val 95710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18">
            <a:extLst>
              <a:ext uri="{FF2B5EF4-FFF2-40B4-BE49-F238E27FC236}">
                <a16:creationId xmlns:a16="http://schemas.microsoft.com/office/drawing/2014/main" xmlns="" id="{DA13D660-A8C5-AE2A-045E-B109AD467E0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797210" y="2347495"/>
            <a:ext cx="1577003" cy="1397533"/>
          </a:xfrm>
          <a:prstGeom prst="bentConnector3">
            <a:avLst>
              <a:gd name="adj1" fmla="val -26093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xmlns="" id="{5E360ADB-4CE6-9187-DA3D-851724A9A9C0}"/>
              </a:ext>
            </a:extLst>
          </p:cNvPr>
          <p:cNvSpPr txBox="1"/>
          <p:nvPr/>
        </p:nvSpPr>
        <p:spPr>
          <a:xfrm>
            <a:off x="7400713" y="3387912"/>
            <a:ext cx="39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xmlns="" id="{D6C24214-77DB-DDBE-ED94-87015B6916A0}"/>
              </a:ext>
            </a:extLst>
          </p:cNvPr>
          <p:cNvSpPr txBox="1"/>
          <p:nvPr/>
        </p:nvSpPr>
        <p:spPr>
          <a:xfrm>
            <a:off x="9496875" y="4227880"/>
            <a:ext cx="38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xmlns="" id="{1BF0FEE4-577B-21F7-A6F9-44C27581B921}"/>
              </a:ext>
            </a:extLst>
          </p:cNvPr>
          <p:cNvSpPr txBox="1"/>
          <p:nvPr/>
        </p:nvSpPr>
        <p:spPr>
          <a:xfrm>
            <a:off x="5052169" y="3568799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xmlns="" id="{E546043F-72E2-C589-3273-DAF3F814EE52}"/>
              </a:ext>
            </a:extLst>
          </p:cNvPr>
          <p:cNvSpPr txBox="1"/>
          <p:nvPr/>
        </p:nvSpPr>
        <p:spPr>
          <a:xfrm>
            <a:off x="6661114" y="2651037"/>
            <a:ext cx="70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xmlns="" id="{0F7AD84A-1437-855E-1547-1A50F78B96FC}"/>
              </a:ext>
            </a:extLst>
          </p:cNvPr>
          <p:cNvSpPr txBox="1"/>
          <p:nvPr/>
        </p:nvSpPr>
        <p:spPr>
          <a:xfrm>
            <a:off x="11116162" y="1253502"/>
            <a:ext cx="46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xmlns="" id="{F524CD0B-5DD6-6C36-CD9F-95B7B7CFE0EB}"/>
              </a:ext>
            </a:extLst>
          </p:cNvPr>
          <p:cNvSpPr txBox="1"/>
          <p:nvPr/>
        </p:nvSpPr>
        <p:spPr>
          <a:xfrm>
            <a:off x="9467664" y="2149240"/>
            <a:ext cx="51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83" name="直線單箭頭接點 18">
            <a:extLst>
              <a:ext uri="{FF2B5EF4-FFF2-40B4-BE49-F238E27FC236}">
                <a16:creationId xmlns:a16="http://schemas.microsoft.com/office/drawing/2014/main" xmlns="" id="{B6EC2239-BCD7-2F74-75BC-8712DA08155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 flipH="1">
            <a:off x="7366241" y="2919762"/>
            <a:ext cx="1850853" cy="2194037"/>
          </a:xfrm>
          <a:prstGeom prst="bentConnector4">
            <a:avLst>
              <a:gd name="adj1" fmla="val -12351"/>
              <a:gd name="adj2" fmla="val 100241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72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9A6D892-0661-353A-3BF0-483B610E933A}"/>
              </a:ext>
            </a:extLst>
          </p:cNvPr>
          <p:cNvSpPr txBox="1"/>
          <p:nvPr/>
        </p:nvSpPr>
        <p:spPr>
          <a:xfrm>
            <a:off x="2730870" y="1099837"/>
            <a:ext cx="205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 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23641253-490C-1D03-A89E-F7913536B87F}"/>
              </a:ext>
            </a:extLst>
          </p:cNvPr>
          <p:cNvSpPr/>
          <p:nvPr/>
        </p:nvSpPr>
        <p:spPr>
          <a:xfrm>
            <a:off x="3602473" y="1113985"/>
            <a:ext cx="936000" cy="50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xmlns="" id="{22EA2E6A-C88C-B199-91DE-CA40363C580C}"/>
              </a:ext>
            </a:extLst>
          </p:cNvPr>
          <p:cNvSpPr/>
          <p:nvPr/>
        </p:nvSpPr>
        <p:spPr>
          <a:xfrm>
            <a:off x="8517870" y="6093188"/>
            <a:ext cx="1741630" cy="360000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返回主程式</a:t>
            </a: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xmlns="" id="{0707968A-BB63-D751-DBEE-5A6A55F385A5}"/>
              </a:ext>
            </a:extLst>
          </p:cNvPr>
          <p:cNvCxnSpPr>
            <a:cxnSpLocks/>
          </p:cNvCxnSpPr>
          <p:nvPr/>
        </p:nvCxnSpPr>
        <p:spPr>
          <a:xfrm flipH="1">
            <a:off x="9388685" y="5811112"/>
            <a:ext cx="14473" cy="28297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菱形 49">
            <a:extLst>
              <a:ext uri="{FF2B5EF4-FFF2-40B4-BE49-F238E27FC236}">
                <a16:creationId xmlns:a16="http://schemas.microsoft.com/office/drawing/2014/main" xmlns="" id="{202D608E-006B-AC59-3892-F6A962F070FE}"/>
              </a:ext>
            </a:extLst>
          </p:cNvPr>
          <p:cNvSpPr/>
          <p:nvPr/>
        </p:nvSpPr>
        <p:spPr>
          <a:xfrm>
            <a:off x="7624489" y="1112817"/>
            <a:ext cx="3528392" cy="1102501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抽中名單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的長度＝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A417910C-BCA2-9ECB-B542-54599A8856E8}"/>
              </a:ext>
            </a:extLst>
          </p:cNvPr>
          <p:cNvSpPr/>
          <p:nvPr/>
        </p:nvSpPr>
        <p:spPr>
          <a:xfrm>
            <a:off x="7549838" y="2524257"/>
            <a:ext cx="3677695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中隨機抽出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菱形 51">
            <a:extLst>
              <a:ext uri="{FF2B5EF4-FFF2-40B4-BE49-F238E27FC236}">
                <a16:creationId xmlns:a16="http://schemas.microsoft.com/office/drawing/2014/main" xmlns="" id="{3C2632D5-03B4-B16F-22D6-6C8C1E96195A}"/>
              </a:ext>
            </a:extLst>
          </p:cNvPr>
          <p:cNvSpPr/>
          <p:nvPr/>
        </p:nvSpPr>
        <p:spPr>
          <a:xfrm>
            <a:off x="7750685" y="3186382"/>
            <a:ext cx="3276000" cy="110931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項目已存在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抽中名單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65F7470C-D495-9925-A429-1E5762059320}"/>
              </a:ext>
            </a:extLst>
          </p:cNvPr>
          <p:cNvSpPr/>
          <p:nvPr/>
        </p:nvSpPr>
        <p:spPr>
          <a:xfrm>
            <a:off x="7549838" y="4582206"/>
            <a:ext cx="3677695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將該項目存入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抽中名單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314CFC7A-2B16-B7CC-C155-4FABBE0E409A}"/>
              </a:ext>
            </a:extLst>
          </p:cNvPr>
          <p:cNvSpPr/>
          <p:nvPr/>
        </p:nvSpPr>
        <p:spPr>
          <a:xfrm>
            <a:off x="7549838" y="5451112"/>
            <a:ext cx="3677695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通知老師說出結果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xmlns="" id="{6BBEFCF1-5C4A-45C7-EE37-147092B5E170}"/>
              </a:ext>
            </a:extLst>
          </p:cNvPr>
          <p:cNvCxnSpPr>
            <a:cxnSpLocks/>
          </p:cNvCxnSpPr>
          <p:nvPr/>
        </p:nvCxnSpPr>
        <p:spPr>
          <a:xfrm>
            <a:off x="9396383" y="4295697"/>
            <a:ext cx="0" cy="288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xmlns="" id="{F1DA54C9-64E5-EA46-CBA1-2EB23DE4DF92}"/>
              </a:ext>
            </a:extLst>
          </p:cNvPr>
          <p:cNvCxnSpPr>
            <a:cxnSpLocks/>
          </p:cNvCxnSpPr>
          <p:nvPr/>
        </p:nvCxnSpPr>
        <p:spPr>
          <a:xfrm>
            <a:off x="9388685" y="2894713"/>
            <a:ext cx="0" cy="288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xmlns="" id="{EFE44A5F-B058-5689-20A7-98F08D0F9D0C}"/>
              </a:ext>
            </a:extLst>
          </p:cNvPr>
          <p:cNvCxnSpPr>
            <a:cxnSpLocks/>
          </p:cNvCxnSpPr>
          <p:nvPr/>
        </p:nvCxnSpPr>
        <p:spPr>
          <a:xfrm>
            <a:off x="9388685" y="2221857"/>
            <a:ext cx="0" cy="288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18">
            <a:extLst>
              <a:ext uri="{FF2B5EF4-FFF2-40B4-BE49-F238E27FC236}">
                <a16:creationId xmlns:a16="http://schemas.microsoft.com/office/drawing/2014/main" xmlns="" id="{003491AA-1335-7F85-CB00-D398E43E0EAD}"/>
              </a:ext>
            </a:extLst>
          </p:cNvPr>
          <p:cNvCxnSpPr>
            <a:cxnSpLocks/>
            <a:stCxn id="45" idx="3"/>
            <a:endCxn id="50" idx="0"/>
          </p:cNvCxnSpPr>
          <p:nvPr/>
        </p:nvCxnSpPr>
        <p:spPr>
          <a:xfrm flipV="1">
            <a:off x="6773418" y="1112817"/>
            <a:ext cx="2615267" cy="1968080"/>
          </a:xfrm>
          <a:prstGeom prst="bentConnector4">
            <a:avLst>
              <a:gd name="adj1" fmla="val 16271"/>
              <a:gd name="adj2" fmla="val 108905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18">
            <a:extLst>
              <a:ext uri="{FF2B5EF4-FFF2-40B4-BE49-F238E27FC236}">
                <a16:creationId xmlns:a16="http://schemas.microsoft.com/office/drawing/2014/main" xmlns="" id="{A19CD94A-E2CC-E347-F519-B1645B415E79}"/>
              </a:ext>
            </a:extLst>
          </p:cNvPr>
          <p:cNvCxnSpPr>
            <a:cxnSpLocks/>
            <a:stCxn id="50" idx="3"/>
            <a:endCxn id="54" idx="0"/>
          </p:cNvCxnSpPr>
          <p:nvPr/>
        </p:nvCxnSpPr>
        <p:spPr>
          <a:xfrm flipH="1">
            <a:off x="9388686" y="1664068"/>
            <a:ext cx="1764195" cy="3787044"/>
          </a:xfrm>
          <a:prstGeom prst="bentConnector4">
            <a:avLst>
              <a:gd name="adj1" fmla="val -23756"/>
              <a:gd name="adj2" fmla="val 95710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18">
            <a:extLst>
              <a:ext uri="{FF2B5EF4-FFF2-40B4-BE49-F238E27FC236}">
                <a16:creationId xmlns:a16="http://schemas.microsoft.com/office/drawing/2014/main" xmlns="" id="{DA13D660-A8C5-AE2A-045E-B109AD467E05}"/>
              </a:ext>
            </a:extLst>
          </p:cNvPr>
          <p:cNvCxnSpPr>
            <a:cxnSpLocks/>
          </p:cNvCxnSpPr>
          <p:nvPr/>
        </p:nvCxnSpPr>
        <p:spPr>
          <a:xfrm rot="10800000" flipH="1">
            <a:off x="7797210" y="2347495"/>
            <a:ext cx="1577003" cy="1397533"/>
          </a:xfrm>
          <a:prstGeom prst="bentConnector3">
            <a:avLst>
              <a:gd name="adj1" fmla="val -26093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xmlns="" id="{5E360ADB-4CE6-9187-DA3D-851724A9A9C0}"/>
              </a:ext>
            </a:extLst>
          </p:cNvPr>
          <p:cNvSpPr txBox="1"/>
          <p:nvPr/>
        </p:nvSpPr>
        <p:spPr>
          <a:xfrm>
            <a:off x="7400713" y="3387912"/>
            <a:ext cx="39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xmlns="" id="{D6C24214-77DB-DDBE-ED94-87015B6916A0}"/>
              </a:ext>
            </a:extLst>
          </p:cNvPr>
          <p:cNvSpPr txBox="1"/>
          <p:nvPr/>
        </p:nvSpPr>
        <p:spPr>
          <a:xfrm>
            <a:off x="9496875" y="4227880"/>
            <a:ext cx="38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0E24CDD7-73D5-0948-9A34-973163B5C53B}"/>
              </a:ext>
            </a:extLst>
          </p:cNvPr>
          <p:cNvGrpSpPr/>
          <p:nvPr/>
        </p:nvGrpSpPr>
        <p:grpSpPr>
          <a:xfrm>
            <a:off x="3287122" y="1785478"/>
            <a:ext cx="6087090" cy="4167123"/>
            <a:chOff x="3287122" y="1785478"/>
            <a:chExt cx="6087090" cy="4167123"/>
          </a:xfrm>
        </p:grpSpPr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xmlns="" id="{8355248A-FF33-270A-9FAC-05295207E391}"/>
                </a:ext>
              </a:extLst>
            </p:cNvPr>
            <p:cNvCxnSpPr>
              <a:cxnSpLocks/>
            </p:cNvCxnSpPr>
            <p:nvPr/>
          </p:nvCxnSpPr>
          <p:spPr>
            <a:xfrm>
              <a:off x="5015086" y="2169651"/>
              <a:ext cx="0" cy="359998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xmlns="" id="{9DD42125-C030-1EB6-53C8-5C8A0EBDFDDB}"/>
                </a:ext>
              </a:extLst>
            </p:cNvPr>
            <p:cNvSpPr/>
            <p:nvPr/>
          </p:nvSpPr>
          <p:spPr>
            <a:xfrm>
              <a:off x="3615066" y="1785478"/>
              <a:ext cx="3042108" cy="359998"/>
            </a:xfrm>
            <a:prstGeom prst="roundRect">
              <a:avLst>
                <a:gd name="adj" fmla="val 4654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54000" tIns="0" rIns="54000" bIns="0" rtlCol="0" anchor="ctr">
              <a:no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抽選幸運兒「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人數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菱形 44">
              <a:extLst>
                <a:ext uri="{FF2B5EF4-FFF2-40B4-BE49-F238E27FC236}">
                  <a16:creationId xmlns:a16="http://schemas.microsoft.com/office/drawing/2014/main" xmlns="" id="{86D64A47-0B17-9DF0-4EF3-00F1381ADDAE}"/>
                </a:ext>
              </a:extLst>
            </p:cNvPr>
            <p:cNvSpPr/>
            <p:nvPr/>
          </p:nvSpPr>
          <p:spPr>
            <a:xfrm>
              <a:off x="3287122" y="2529649"/>
              <a:ext cx="3486296" cy="1102495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54000" tIns="18000" rIns="54000" bIns="18000" rtlCol="0" anchor="ctr" anchorCtr="0">
              <a:no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人數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＞</a:t>
              </a:r>
              <a:r>
                <a:rPr lang="zh-TW" altLang="en-US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學生名單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的長度？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平行四邊形 45">
              <a:extLst>
                <a:ext uri="{FF2B5EF4-FFF2-40B4-BE49-F238E27FC236}">
                  <a16:creationId xmlns:a16="http://schemas.microsoft.com/office/drawing/2014/main" xmlns="" id="{C8626E60-FC8C-4AD1-717E-F6E6B8BB3865}"/>
                </a:ext>
              </a:extLst>
            </p:cNvPr>
            <p:cNvSpPr/>
            <p:nvPr/>
          </p:nvSpPr>
          <p:spPr>
            <a:xfrm>
              <a:off x="3602473" y="4003209"/>
              <a:ext cx="2825226" cy="359998"/>
            </a:xfrm>
            <a:prstGeom prst="parallelogram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54000" tIns="18000" rIns="54000" bIns="18000" rtlCol="0" anchor="ctr">
              <a:no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說「人數不足」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xmlns="" id="{E0125EDF-B683-0AB9-2087-ED0566C7FFBF}"/>
                </a:ext>
              </a:extLst>
            </p:cNvPr>
            <p:cNvCxnSpPr>
              <a:cxnSpLocks/>
            </p:cNvCxnSpPr>
            <p:nvPr/>
          </p:nvCxnSpPr>
          <p:spPr>
            <a:xfrm>
              <a:off x="5030270" y="3654969"/>
              <a:ext cx="0" cy="359998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18">
              <a:extLst>
                <a:ext uri="{FF2B5EF4-FFF2-40B4-BE49-F238E27FC236}">
                  <a16:creationId xmlns:a16="http://schemas.microsoft.com/office/drawing/2014/main" xmlns="" id="{0D5843A8-DA12-6406-3917-0906F17E33B4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 rot="16200000" flipH="1">
              <a:off x="6399952" y="2978340"/>
              <a:ext cx="1589394" cy="4359127"/>
            </a:xfrm>
            <a:prstGeom prst="bentConnector2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xmlns="" id="{1BF0FEE4-577B-21F7-A6F9-44C27581B921}"/>
                </a:ext>
              </a:extLst>
            </p:cNvPr>
            <p:cNvSpPr txBox="1"/>
            <p:nvPr/>
          </p:nvSpPr>
          <p:spPr>
            <a:xfrm>
              <a:off x="5052169" y="3568799"/>
              <a:ext cx="936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xmlns="" id="{E546043F-72E2-C589-3273-DAF3F814EE52}"/>
                </a:ext>
              </a:extLst>
            </p:cNvPr>
            <p:cNvSpPr txBox="1"/>
            <p:nvPr/>
          </p:nvSpPr>
          <p:spPr>
            <a:xfrm>
              <a:off x="6661114" y="2651037"/>
              <a:ext cx="708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</a:p>
          </p:txBody>
        </p:sp>
      </p:grpSp>
      <p:sp>
        <p:nvSpPr>
          <p:cNvPr id="97" name="文字方塊 96">
            <a:extLst>
              <a:ext uri="{FF2B5EF4-FFF2-40B4-BE49-F238E27FC236}">
                <a16:creationId xmlns:a16="http://schemas.microsoft.com/office/drawing/2014/main" xmlns="" id="{0F7AD84A-1437-855E-1547-1A50F78B96FC}"/>
              </a:ext>
            </a:extLst>
          </p:cNvPr>
          <p:cNvSpPr txBox="1"/>
          <p:nvPr/>
        </p:nvSpPr>
        <p:spPr>
          <a:xfrm>
            <a:off x="11116162" y="1253502"/>
            <a:ext cx="46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xmlns="" id="{F524CD0B-5DD6-6C36-CD9F-95B7B7CFE0EB}"/>
              </a:ext>
            </a:extLst>
          </p:cNvPr>
          <p:cNvSpPr txBox="1"/>
          <p:nvPr/>
        </p:nvSpPr>
        <p:spPr>
          <a:xfrm>
            <a:off x="9467664" y="2149240"/>
            <a:ext cx="51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83" name="直線單箭頭接點 18">
            <a:extLst>
              <a:ext uri="{FF2B5EF4-FFF2-40B4-BE49-F238E27FC236}">
                <a16:creationId xmlns:a16="http://schemas.microsoft.com/office/drawing/2014/main" xmlns="" id="{B6EC2239-BCD7-2F74-75BC-8712DA08155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 flipH="1">
            <a:off x="7366241" y="2919762"/>
            <a:ext cx="1850853" cy="2194037"/>
          </a:xfrm>
          <a:prstGeom prst="bentConnector4">
            <a:avLst>
              <a:gd name="adj1" fmla="val -12351"/>
              <a:gd name="adj2" fmla="val 100241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CA04408C-FBA5-02D6-ADF1-DACED4DBB7AB}"/>
              </a:ext>
            </a:extLst>
          </p:cNvPr>
          <p:cNvGrpSpPr/>
          <p:nvPr/>
        </p:nvGrpSpPr>
        <p:grpSpPr>
          <a:xfrm>
            <a:off x="494800" y="1788900"/>
            <a:ext cx="2578378" cy="3115900"/>
            <a:chOff x="797032" y="1795964"/>
            <a:chExt cx="2578378" cy="3115900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xmlns="" id="{2F72DB9D-5EF9-9B18-4F52-84E2588506EE}"/>
                </a:ext>
              </a:extLst>
            </p:cNvPr>
            <p:cNvCxnSpPr>
              <a:cxnSpLocks/>
            </p:cNvCxnSpPr>
            <p:nvPr/>
          </p:nvCxnSpPr>
          <p:spPr>
            <a:xfrm>
              <a:off x="2086221" y="2169651"/>
              <a:ext cx="0" cy="21600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xmlns="" id="{26664653-7C67-153C-6E4B-120590A4BA8B}"/>
                </a:ext>
              </a:extLst>
            </p:cNvPr>
            <p:cNvCxnSpPr>
              <a:cxnSpLocks/>
            </p:cNvCxnSpPr>
            <p:nvPr/>
          </p:nvCxnSpPr>
          <p:spPr>
            <a:xfrm>
              <a:off x="2086221" y="4256482"/>
              <a:ext cx="0" cy="295382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單箭頭接點 3">
              <a:extLst>
                <a:ext uri="{FF2B5EF4-FFF2-40B4-BE49-F238E27FC236}">
                  <a16:creationId xmlns:a16="http://schemas.microsoft.com/office/drawing/2014/main" xmlns="" id="{C929B901-58E9-675E-5B68-93FEDFEC33DB}"/>
                </a:ext>
              </a:extLst>
            </p:cNvPr>
            <p:cNvCxnSpPr>
              <a:cxnSpLocks/>
            </p:cNvCxnSpPr>
            <p:nvPr/>
          </p:nvCxnSpPr>
          <p:spPr>
            <a:xfrm>
              <a:off x="2086221" y="3149790"/>
              <a:ext cx="0" cy="256472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流程圖: 預設程序 16">
              <a:extLst>
                <a:ext uri="{FF2B5EF4-FFF2-40B4-BE49-F238E27FC236}">
                  <a16:creationId xmlns:a16="http://schemas.microsoft.com/office/drawing/2014/main" xmlns="" id="{5CDFEEBF-CCCA-AC7B-31E4-3180A9573103}"/>
                </a:ext>
              </a:extLst>
            </p:cNvPr>
            <p:cNvSpPr/>
            <p:nvPr/>
          </p:nvSpPr>
          <p:spPr>
            <a:xfrm>
              <a:off x="1006101" y="3406262"/>
              <a:ext cx="2160240" cy="8891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250 w 10000"/>
                <a:gd name="connsiteY0" fmla="*/ 0 h 10000"/>
                <a:gd name="connsiteX1" fmla="*/ 1250 w 10000"/>
                <a:gd name="connsiteY1" fmla="*/ 10000 h 10000"/>
                <a:gd name="connsiteX2" fmla="*/ 8750 w 10000"/>
                <a:gd name="connsiteY2" fmla="*/ 0 h 10000"/>
                <a:gd name="connsiteX3" fmla="*/ 8750 w 10000"/>
                <a:gd name="connsiteY3" fmla="*/ 1000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47 h 10247"/>
                <a:gd name="connsiteX1" fmla="*/ 10000 w 10000"/>
                <a:gd name="connsiteY1" fmla="*/ 247 h 10247"/>
                <a:gd name="connsiteX2" fmla="*/ 10000 w 10000"/>
                <a:gd name="connsiteY2" fmla="*/ 10247 h 10247"/>
                <a:gd name="connsiteX3" fmla="*/ 0 w 10000"/>
                <a:gd name="connsiteY3" fmla="*/ 10247 h 10247"/>
                <a:gd name="connsiteX4" fmla="*/ 0 w 10000"/>
                <a:gd name="connsiteY4" fmla="*/ 247 h 10247"/>
                <a:gd name="connsiteX0" fmla="*/ 559 w 10000"/>
                <a:gd name="connsiteY0" fmla="*/ 0 h 10247"/>
                <a:gd name="connsiteX1" fmla="*/ 1250 w 10000"/>
                <a:gd name="connsiteY1" fmla="*/ 10247 h 10247"/>
                <a:gd name="connsiteX2" fmla="*/ 8750 w 10000"/>
                <a:gd name="connsiteY2" fmla="*/ 247 h 10247"/>
                <a:gd name="connsiteX3" fmla="*/ 8750 w 10000"/>
                <a:gd name="connsiteY3" fmla="*/ 10247 h 10247"/>
                <a:gd name="connsiteX0" fmla="*/ 0 w 10000"/>
                <a:gd name="connsiteY0" fmla="*/ 247 h 10247"/>
                <a:gd name="connsiteX1" fmla="*/ 10000 w 10000"/>
                <a:gd name="connsiteY1" fmla="*/ 247 h 10247"/>
                <a:gd name="connsiteX2" fmla="*/ 10000 w 10000"/>
                <a:gd name="connsiteY2" fmla="*/ 10247 h 10247"/>
                <a:gd name="connsiteX3" fmla="*/ 0 w 10000"/>
                <a:gd name="connsiteY3" fmla="*/ 10247 h 10247"/>
                <a:gd name="connsiteX4" fmla="*/ 0 w 10000"/>
                <a:gd name="connsiteY4" fmla="*/ 247 h 10247"/>
                <a:gd name="connsiteX0" fmla="*/ 0 w 10000"/>
                <a:gd name="connsiteY0" fmla="*/ 247 h 10987"/>
                <a:gd name="connsiteX1" fmla="*/ 10000 w 10000"/>
                <a:gd name="connsiteY1" fmla="*/ 247 h 10987"/>
                <a:gd name="connsiteX2" fmla="*/ 10000 w 10000"/>
                <a:gd name="connsiteY2" fmla="*/ 10247 h 10987"/>
                <a:gd name="connsiteX3" fmla="*/ 0 w 10000"/>
                <a:gd name="connsiteY3" fmla="*/ 10247 h 10987"/>
                <a:gd name="connsiteX4" fmla="*/ 0 w 10000"/>
                <a:gd name="connsiteY4" fmla="*/ 247 h 10987"/>
                <a:gd name="connsiteX0" fmla="*/ 559 w 10000"/>
                <a:gd name="connsiteY0" fmla="*/ 0 h 10987"/>
                <a:gd name="connsiteX1" fmla="*/ 559 w 10000"/>
                <a:gd name="connsiteY1" fmla="*/ 10987 h 10987"/>
                <a:gd name="connsiteX2" fmla="*/ 8750 w 10000"/>
                <a:gd name="connsiteY2" fmla="*/ 247 h 10987"/>
                <a:gd name="connsiteX3" fmla="*/ 8750 w 10000"/>
                <a:gd name="connsiteY3" fmla="*/ 10247 h 10987"/>
                <a:gd name="connsiteX0" fmla="*/ 0 w 10000"/>
                <a:gd name="connsiteY0" fmla="*/ 247 h 10987"/>
                <a:gd name="connsiteX1" fmla="*/ 10000 w 10000"/>
                <a:gd name="connsiteY1" fmla="*/ 247 h 10987"/>
                <a:gd name="connsiteX2" fmla="*/ 10000 w 10000"/>
                <a:gd name="connsiteY2" fmla="*/ 10247 h 10987"/>
                <a:gd name="connsiteX3" fmla="*/ 0 w 10000"/>
                <a:gd name="connsiteY3" fmla="*/ 10247 h 10987"/>
                <a:gd name="connsiteX4" fmla="*/ 0 w 10000"/>
                <a:gd name="connsiteY4" fmla="*/ 247 h 10987"/>
                <a:gd name="connsiteX0" fmla="*/ 0 w 10000"/>
                <a:gd name="connsiteY0" fmla="*/ 247 h 10987"/>
                <a:gd name="connsiteX1" fmla="*/ 10000 w 10000"/>
                <a:gd name="connsiteY1" fmla="*/ 247 h 10987"/>
                <a:gd name="connsiteX2" fmla="*/ 10000 w 10000"/>
                <a:gd name="connsiteY2" fmla="*/ 10247 h 10987"/>
                <a:gd name="connsiteX3" fmla="*/ 0 w 10000"/>
                <a:gd name="connsiteY3" fmla="*/ 10247 h 10987"/>
                <a:gd name="connsiteX4" fmla="*/ 0 w 10000"/>
                <a:gd name="connsiteY4" fmla="*/ 247 h 10987"/>
                <a:gd name="connsiteX0" fmla="*/ 559 w 10000"/>
                <a:gd name="connsiteY0" fmla="*/ 0 h 10987"/>
                <a:gd name="connsiteX1" fmla="*/ 559 w 10000"/>
                <a:gd name="connsiteY1" fmla="*/ 10987 h 10987"/>
                <a:gd name="connsiteX2" fmla="*/ 8750 w 10000"/>
                <a:gd name="connsiteY2" fmla="*/ 247 h 10987"/>
                <a:gd name="connsiteX3" fmla="*/ 9530 w 10000"/>
                <a:gd name="connsiteY3" fmla="*/ 10000 h 10987"/>
                <a:gd name="connsiteX0" fmla="*/ 0 w 10000"/>
                <a:gd name="connsiteY0" fmla="*/ 247 h 10987"/>
                <a:gd name="connsiteX1" fmla="*/ 10000 w 10000"/>
                <a:gd name="connsiteY1" fmla="*/ 247 h 10987"/>
                <a:gd name="connsiteX2" fmla="*/ 10000 w 10000"/>
                <a:gd name="connsiteY2" fmla="*/ 10247 h 10987"/>
                <a:gd name="connsiteX3" fmla="*/ 0 w 10000"/>
                <a:gd name="connsiteY3" fmla="*/ 10247 h 10987"/>
                <a:gd name="connsiteX4" fmla="*/ 0 w 10000"/>
                <a:gd name="connsiteY4" fmla="*/ 247 h 10987"/>
                <a:gd name="connsiteX0" fmla="*/ 0 w 10000"/>
                <a:gd name="connsiteY0" fmla="*/ 247 h 10987"/>
                <a:gd name="connsiteX1" fmla="*/ 10000 w 10000"/>
                <a:gd name="connsiteY1" fmla="*/ 247 h 10987"/>
                <a:gd name="connsiteX2" fmla="*/ 10000 w 10000"/>
                <a:gd name="connsiteY2" fmla="*/ 10247 h 10987"/>
                <a:gd name="connsiteX3" fmla="*/ 0 w 10000"/>
                <a:gd name="connsiteY3" fmla="*/ 10247 h 10987"/>
                <a:gd name="connsiteX4" fmla="*/ 0 w 10000"/>
                <a:gd name="connsiteY4" fmla="*/ 247 h 10987"/>
                <a:gd name="connsiteX0" fmla="*/ 559 w 10000"/>
                <a:gd name="connsiteY0" fmla="*/ 0 h 10987"/>
                <a:gd name="connsiteX1" fmla="*/ 559 w 10000"/>
                <a:gd name="connsiteY1" fmla="*/ 10987 h 10987"/>
                <a:gd name="connsiteX2" fmla="*/ 9530 w 10000"/>
                <a:gd name="connsiteY2" fmla="*/ 1233 h 10987"/>
                <a:gd name="connsiteX3" fmla="*/ 9530 w 10000"/>
                <a:gd name="connsiteY3" fmla="*/ 10000 h 10987"/>
                <a:gd name="connsiteX0" fmla="*/ 0 w 10000"/>
                <a:gd name="connsiteY0" fmla="*/ 247 h 10987"/>
                <a:gd name="connsiteX1" fmla="*/ 10000 w 10000"/>
                <a:gd name="connsiteY1" fmla="*/ 247 h 10987"/>
                <a:gd name="connsiteX2" fmla="*/ 10000 w 10000"/>
                <a:gd name="connsiteY2" fmla="*/ 10247 h 10987"/>
                <a:gd name="connsiteX3" fmla="*/ 0 w 10000"/>
                <a:gd name="connsiteY3" fmla="*/ 10247 h 10987"/>
                <a:gd name="connsiteX4" fmla="*/ 0 w 10000"/>
                <a:gd name="connsiteY4" fmla="*/ 247 h 10987"/>
                <a:gd name="connsiteX0" fmla="*/ 0 w 10000"/>
                <a:gd name="connsiteY0" fmla="*/ 247 h 10247"/>
                <a:gd name="connsiteX1" fmla="*/ 10000 w 10000"/>
                <a:gd name="connsiteY1" fmla="*/ 247 h 10247"/>
                <a:gd name="connsiteX2" fmla="*/ 10000 w 10000"/>
                <a:gd name="connsiteY2" fmla="*/ 10247 h 10247"/>
                <a:gd name="connsiteX3" fmla="*/ 0 w 10000"/>
                <a:gd name="connsiteY3" fmla="*/ 10247 h 10247"/>
                <a:gd name="connsiteX4" fmla="*/ 0 w 10000"/>
                <a:gd name="connsiteY4" fmla="*/ 247 h 10247"/>
                <a:gd name="connsiteX0" fmla="*/ 559 w 10000"/>
                <a:gd name="connsiteY0" fmla="*/ 0 h 10247"/>
                <a:gd name="connsiteX1" fmla="*/ 535 w 10000"/>
                <a:gd name="connsiteY1" fmla="*/ 10017 h 10247"/>
                <a:gd name="connsiteX2" fmla="*/ 9530 w 10000"/>
                <a:gd name="connsiteY2" fmla="*/ 1233 h 10247"/>
                <a:gd name="connsiteX3" fmla="*/ 9530 w 10000"/>
                <a:gd name="connsiteY3" fmla="*/ 10000 h 10247"/>
                <a:gd name="connsiteX0" fmla="*/ 0 w 10000"/>
                <a:gd name="connsiteY0" fmla="*/ 247 h 10247"/>
                <a:gd name="connsiteX1" fmla="*/ 10000 w 10000"/>
                <a:gd name="connsiteY1" fmla="*/ 247 h 10247"/>
                <a:gd name="connsiteX2" fmla="*/ 10000 w 10000"/>
                <a:gd name="connsiteY2" fmla="*/ 10247 h 10247"/>
                <a:gd name="connsiteX3" fmla="*/ 0 w 10000"/>
                <a:gd name="connsiteY3" fmla="*/ 10247 h 10247"/>
                <a:gd name="connsiteX4" fmla="*/ 0 w 10000"/>
                <a:gd name="connsiteY4" fmla="*/ 247 h 10247"/>
                <a:gd name="connsiteX0" fmla="*/ 0 w 10000"/>
                <a:gd name="connsiteY0" fmla="*/ 512 h 10512"/>
                <a:gd name="connsiteX1" fmla="*/ 10000 w 10000"/>
                <a:gd name="connsiteY1" fmla="*/ 512 h 10512"/>
                <a:gd name="connsiteX2" fmla="*/ 10000 w 10000"/>
                <a:gd name="connsiteY2" fmla="*/ 10512 h 10512"/>
                <a:gd name="connsiteX3" fmla="*/ 0 w 10000"/>
                <a:gd name="connsiteY3" fmla="*/ 10512 h 10512"/>
                <a:gd name="connsiteX4" fmla="*/ 0 w 10000"/>
                <a:gd name="connsiteY4" fmla="*/ 512 h 10512"/>
                <a:gd name="connsiteX0" fmla="*/ 527 w 10000"/>
                <a:gd name="connsiteY0" fmla="*/ 0 h 10512"/>
                <a:gd name="connsiteX1" fmla="*/ 535 w 10000"/>
                <a:gd name="connsiteY1" fmla="*/ 10282 h 10512"/>
                <a:gd name="connsiteX2" fmla="*/ 9530 w 10000"/>
                <a:gd name="connsiteY2" fmla="*/ 1498 h 10512"/>
                <a:gd name="connsiteX3" fmla="*/ 9530 w 10000"/>
                <a:gd name="connsiteY3" fmla="*/ 10265 h 10512"/>
                <a:gd name="connsiteX0" fmla="*/ 0 w 10000"/>
                <a:gd name="connsiteY0" fmla="*/ 512 h 10512"/>
                <a:gd name="connsiteX1" fmla="*/ 10000 w 10000"/>
                <a:gd name="connsiteY1" fmla="*/ 512 h 10512"/>
                <a:gd name="connsiteX2" fmla="*/ 10000 w 10000"/>
                <a:gd name="connsiteY2" fmla="*/ 10512 h 10512"/>
                <a:gd name="connsiteX3" fmla="*/ 0 w 10000"/>
                <a:gd name="connsiteY3" fmla="*/ 10512 h 10512"/>
                <a:gd name="connsiteX4" fmla="*/ 0 w 10000"/>
                <a:gd name="connsiteY4" fmla="*/ 512 h 10512"/>
                <a:gd name="connsiteX0" fmla="*/ 0 w 10000"/>
                <a:gd name="connsiteY0" fmla="*/ 512 h 10512"/>
                <a:gd name="connsiteX1" fmla="*/ 10000 w 10000"/>
                <a:gd name="connsiteY1" fmla="*/ 512 h 10512"/>
                <a:gd name="connsiteX2" fmla="*/ 10000 w 10000"/>
                <a:gd name="connsiteY2" fmla="*/ 10512 h 10512"/>
                <a:gd name="connsiteX3" fmla="*/ 0 w 10000"/>
                <a:gd name="connsiteY3" fmla="*/ 10512 h 10512"/>
                <a:gd name="connsiteX4" fmla="*/ 0 w 10000"/>
                <a:gd name="connsiteY4" fmla="*/ 512 h 10512"/>
                <a:gd name="connsiteX0" fmla="*/ 527 w 10000"/>
                <a:gd name="connsiteY0" fmla="*/ 0 h 10512"/>
                <a:gd name="connsiteX1" fmla="*/ 535 w 10000"/>
                <a:gd name="connsiteY1" fmla="*/ 10282 h 10512"/>
                <a:gd name="connsiteX2" fmla="*/ 9530 w 10000"/>
                <a:gd name="connsiteY2" fmla="*/ 1498 h 10512"/>
                <a:gd name="connsiteX3" fmla="*/ 9530 w 10000"/>
                <a:gd name="connsiteY3" fmla="*/ 10265 h 10512"/>
                <a:gd name="connsiteX0" fmla="*/ 0 w 10000"/>
                <a:gd name="connsiteY0" fmla="*/ 512 h 10512"/>
                <a:gd name="connsiteX1" fmla="*/ 10000 w 10000"/>
                <a:gd name="connsiteY1" fmla="*/ 512 h 10512"/>
                <a:gd name="connsiteX2" fmla="*/ 10000 w 10000"/>
                <a:gd name="connsiteY2" fmla="*/ 10512 h 10512"/>
                <a:gd name="connsiteX3" fmla="*/ 0 w 10000"/>
                <a:gd name="connsiteY3" fmla="*/ 10512 h 10512"/>
                <a:gd name="connsiteX4" fmla="*/ 0 w 10000"/>
                <a:gd name="connsiteY4" fmla="*/ 512 h 10512"/>
                <a:gd name="connsiteX0" fmla="*/ 0 w 10000"/>
                <a:gd name="connsiteY0" fmla="*/ 512 h 10512"/>
                <a:gd name="connsiteX1" fmla="*/ 10000 w 10000"/>
                <a:gd name="connsiteY1" fmla="*/ 512 h 10512"/>
                <a:gd name="connsiteX2" fmla="*/ 10000 w 10000"/>
                <a:gd name="connsiteY2" fmla="*/ 10512 h 10512"/>
                <a:gd name="connsiteX3" fmla="*/ 0 w 10000"/>
                <a:gd name="connsiteY3" fmla="*/ 10512 h 10512"/>
                <a:gd name="connsiteX4" fmla="*/ 0 w 10000"/>
                <a:gd name="connsiteY4" fmla="*/ 512 h 10512"/>
                <a:gd name="connsiteX0" fmla="*/ 527 w 10000"/>
                <a:gd name="connsiteY0" fmla="*/ 0 h 10512"/>
                <a:gd name="connsiteX1" fmla="*/ 535 w 10000"/>
                <a:gd name="connsiteY1" fmla="*/ 10282 h 10512"/>
                <a:gd name="connsiteX2" fmla="*/ 9522 w 10000"/>
                <a:gd name="connsiteY2" fmla="*/ 440 h 10512"/>
                <a:gd name="connsiteX3" fmla="*/ 9530 w 10000"/>
                <a:gd name="connsiteY3" fmla="*/ 10265 h 10512"/>
                <a:gd name="connsiteX0" fmla="*/ 0 w 10000"/>
                <a:gd name="connsiteY0" fmla="*/ 512 h 10512"/>
                <a:gd name="connsiteX1" fmla="*/ 10000 w 10000"/>
                <a:gd name="connsiteY1" fmla="*/ 512 h 10512"/>
                <a:gd name="connsiteX2" fmla="*/ 10000 w 10000"/>
                <a:gd name="connsiteY2" fmla="*/ 10512 h 10512"/>
                <a:gd name="connsiteX3" fmla="*/ 0 w 10000"/>
                <a:gd name="connsiteY3" fmla="*/ 10512 h 10512"/>
                <a:gd name="connsiteX4" fmla="*/ 0 w 10000"/>
                <a:gd name="connsiteY4" fmla="*/ 512 h 10512"/>
                <a:gd name="connsiteX0" fmla="*/ 0 w 10000"/>
                <a:gd name="connsiteY0" fmla="*/ 72 h 10072"/>
                <a:gd name="connsiteX1" fmla="*/ 10000 w 10000"/>
                <a:gd name="connsiteY1" fmla="*/ 72 h 10072"/>
                <a:gd name="connsiteX2" fmla="*/ 10000 w 10000"/>
                <a:gd name="connsiteY2" fmla="*/ 10072 h 10072"/>
                <a:gd name="connsiteX3" fmla="*/ 0 w 10000"/>
                <a:gd name="connsiteY3" fmla="*/ 10072 h 10072"/>
                <a:gd name="connsiteX4" fmla="*/ 0 w 10000"/>
                <a:gd name="connsiteY4" fmla="*/ 72 h 10072"/>
                <a:gd name="connsiteX0" fmla="*/ 535 w 10000"/>
                <a:gd name="connsiteY0" fmla="*/ 89 h 10072"/>
                <a:gd name="connsiteX1" fmla="*/ 535 w 10000"/>
                <a:gd name="connsiteY1" fmla="*/ 9842 h 10072"/>
                <a:gd name="connsiteX2" fmla="*/ 9522 w 10000"/>
                <a:gd name="connsiteY2" fmla="*/ 0 h 10072"/>
                <a:gd name="connsiteX3" fmla="*/ 9530 w 10000"/>
                <a:gd name="connsiteY3" fmla="*/ 9825 h 10072"/>
                <a:gd name="connsiteX0" fmla="*/ 0 w 10000"/>
                <a:gd name="connsiteY0" fmla="*/ 72 h 10072"/>
                <a:gd name="connsiteX1" fmla="*/ 10000 w 10000"/>
                <a:gd name="connsiteY1" fmla="*/ 72 h 10072"/>
                <a:gd name="connsiteX2" fmla="*/ 10000 w 10000"/>
                <a:gd name="connsiteY2" fmla="*/ 10072 h 10072"/>
                <a:gd name="connsiteX3" fmla="*/ 0 w 10000"/>
                <a:gd name="connsiteY3" fmla="*/ 10072 h 10072"/>
                <a:gd name="connsiteX4" fmla="*/ 0 w 10000"/>
                <a:gd name="connsiteY4" fmla="*/ 72 h 1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72" stroke="0" extrusionOk="0">
                  <a:moveTo>
                    <a:pt x="0" y="72"/>
                  </a:moveTo>
                  <a:lnTo>
                    <a:pt x="10000" y="72"/>
                  </a:lnTo>
                  <a:lnTo>
                    <a:pt x="10000" y="10072"/>
                  </a:lnTo>
                  <a:lnTo>
                    <a:pt x="0" y="10072"/>
                  </a:lnTo>
                  <a:lnTo>
                    <a:pt x="0" y="72"/>
                  </a:lnTo>
                  <a:close/>
                </a:path>
                <a:path w="10000" h="10072" fill="none" extrusionOk="0">
                  <a:moveTo>
                    <a:pt x="535" y="89"/>
                  </a:moveTo>
                  <a:cubicBezTo>
                    <a:pt x="538" y="3516"/>
                    <a:pt x="532" y="6415"/>
                    <a:pt x="535" y="9842"/>
                  </a:cubicBezTo>
                  <a:moveTo>
                    <a:pt x="9522" y="0"/>
                  </a:moveTo>
                  <a:cubicBezTo>
                    <a:pt x="9525" y="3275"/>
                    <a:pt x="9527" y="6550"/>
                    <a:pt x="9530" y="9825"/>
                  </a:cubicBezTo>
                </a:path>
                <a:path w="10000" h="10072" fill="none">
                  <a:moveTo>
                    <a:pt x="0" y="72"/>
                  </a:moveTo>
                  <a:lnTo>
                    <a:pt x="10000" y="72"/>
                  </a:lnTo>
                  <a:lnTo>
                    <a:pt x="10000" y="10072"/>
                  </a:lnTo>
                  <a:lnTo>
                    <a:pt x="0" y="100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54000" tIns="18000" rIns="54000" bIns="18000" rtlCol="0" anchor="ctr">
              <a:no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抽選幸運兒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人數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6599AD7A-A176-FB3B-EB3C-D98ABF8AD047}"/>
                </a:ext>
              </a:extLst>
            </p:cNvPr>
            <p:cNvSpPr/>
            <p:nvPr/>
          </p:nvSpPr>
          <p:spPr>
            <a:xfrm>
              <a:off x="1621061" y="1795964"/>
              <a:ext cx="930321" cy="360000"/>
            </a:xfrm>
            <a:prstGeom prst="roundRect">
              <a:avLst>
                <a:gd name="adj" fmla="val 4654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54000" tIns="0" rIns="54000" bIns="0" rtlCol="0" anchor="ctr">
              <a:no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</a:t>
              </a:r>
            </a:p>
          </p:txBody>
        </p: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xmlns="" id="{BAAA8874-4158-8B94-DAB8-12F129E636B9}"/>
                </a:ext>
              </a:extLst>
            </p:cNvPr>
            <p:cNvSpPr/>
            <p:nvPr/>
          </p:nvSpPr>
          <p:spPr>
            <a:xfrm>
              <a:off x="1621061" y="4551864"/>
              <a:ext cx="930321" cy="360000"/>
            </a:xfrm>
            <a:prstGeom prst="roundRect">
              <a:avLst>
                <a:gd name="adj" fmla="val 4654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54000" tIns="0" rIns="54000" bIns="0" rtlCol="0" anchor="ctr">
              <a:no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結束</a:t>
              </a:r>
            </a:p>
          </p:txBody>
        </p:sp>
        <p:sp>
          <p:nvSpPr>
            <p:cNvPr id="3" name="流程圖: 預設程序 16">
              <a:extLst>
                <a:ext uri="{FF2B5EF4-FFF2-40B4-BE49-F238E27FC236}">
                  <a16:creationId xmlns:a16="http://schemas.microsoft.com/office/drawing/2014/main" xmlns="" id="{A0A4096A-A585-71F2-FE26-BC378E9F6161}"/>
                </a:ext>
              </a:extLst>
            </p:cNvPr>
            <p:cNvSpPr/>
            <p:nvPr/>
          </p:nvSpPr>
          <p:spPr>
            <a:xfrm>
              <a:off x="797032" y="2389858"/>
              <a:ext cx="2578378" cy="759932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18000" rIns="0" bIns="18000" rtlCol="0" anchor="ctr">
              <a:no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輸入要抽出的人數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3455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802EE65-10A9-406E-BADC-2C373AEA5892}" type="slidenum">
              <a:rPr lang="zh-TW" altLang="en-US" smtClean="0"/>
              <a:pPr algn="ctr">
                <a:defRPr/>
              </a:pPr>
              <a:t>67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23641253-490C-1D03-A89E-F7913536B87F}"/>
              </a:ext>
            </a:extLst>
          </p:cNvPr>
          <p:cNvSpPr/>
          <p:nvPr/>
        </p:nvSpPr>
        <p:spPr>
          <a:xfrm>
            <a:off x="3552613" y="1090444"/>
            <a:ext cx="819890" cy="50156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9A6D892-0661-353A-3BF0-483B610E933A}"/>
              </a:ext>
            </a:extLst>
          </p:cNvPr>
          <p:cNvSpPr txBox="1"/>
          <p:nvPr/>
        </p:nvSpPr>
        <p:spPr>
          <a:xfrm>
            <a:off x="2710830" y="1088812"/>
            <a:ext cx="194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 老師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D220C4B5-4889-B3E0-86B5-63A83B8328AE}"/>
              </a:ext>
            </a:extLst>
          </p:cNvPr>
          <p:cNvSpPr txBox="1"/>
          <p:nvPr/>
        </p:nvSpPr>
        <p:spPr>
          <a:xfrm>
            <a:off x="3823080" y="4507830"/>
            <a:ext cx="47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xmlns="" id="{B5090BAC-6B01-0C8D-02E0-F89ED0285255}"/>
              </a:ext>
            </a:extLst>
          </p:cNvPr>
          <p:cNvGrpSpPr/>
          <p:nvPr/>
        </p:nvGrpSpPr>
        <p:grpSpPr>
          <a:xfrm>
            <a:off x="1269478" y="1865508"/>
            <a:ext cx="8566568" cy="3498694"/>
            <a:chOff x="551781" y="1816949"/>
            <a:chExt cx="8566568" cy="3498694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xmlns="" id="{614CC7E2-D946-AFE6-B81D-7E5D9F7A8524}"/>
                </a:ext>
              </a:extLst>
            </p:cNvPr>
            <p:cNvGrpSpPr/>
            <p:nvPr/>
          </p:nvGrpSpPr>
          <p:grpSpPr>
            <a:xfrm>
              <a:off x="551781" y="1816949"/>
              <a:ext cx="5160376" cy="3377943"/>
              <a:chOff x="551781" y="1816949"/>
              <a:chExt cx="5160376" cy="3377943"/>
            </a:xfrm>
          </p:grpSpPr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xmlns="" id="{6599AD7A-A176-FB3B-EB3C-D98ABF8AD047}"/>
                  </a:ext>
                </a:extLst>
              </p:cNvPr>
              <p:cNvSpPr/>
              <p:nvPr/>
            </p:nvSpPr>
            <p:spPr>
              <a:xfrm>
                <a:off x="2666809" y="1816949"/>
                <a:ext cx="930321" cy="360000"/>
              </a:xfrm>
              <a:prstGeom prst="roundRect">
                <a:avLst>
                  <a:gd name="adj" fmla="val 46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54000" tIns="0" rIns="54000" bIns="0" rtlCol="0" anchor="ctr">
                <a:no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開始</a:t>
                </a:r>
              </a:p>
            </p:txBody>
          </p:sp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xmlns="" id="{BAAA8874-4158-8B94-DAB8-12F129E636B9}"/>
                  </a:ext>
                </a:extLst>
              </p:cNvPr>
              <p:cNvSpPr/>
              <p:nvPr/>
            </p:nvSpPr>
            <p:spPr>
              <a:xfrm>
                <a:off x="2683647" y="4834892"/>
                <a:ext cx="930321" cy="360000"/>
              </a:xfrm>
              <a:prstGeom prst="roundRect">
                <a:avLst>
                  <a:gd name="adj" fmla="val 4654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54000" tIns="0" rIns="54000" bIns="0" rtlCol="0" anchor="ctr">
                <a:no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結束</a:t>
                </a:r>
              </a:p>
            </p:txBody>
          </p:sp>
          <p:cxnSp>
            <p:nvCxnSpPr>
              <p:cNvPr id="33" name="直線單箭頭接點 32">
                <a:extLst>
                  <a:ext uri="{FF2B5EF4-FFF2-40B4-BE49-F238E27FC236}">
                    <a16:creationId xmlns:a16="http://schemas.microsoft.com/office/drawing/2014/main" xmlns="" id="{26664653-7C67-153C-6E4B-120590A4B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4127" y="4415643"/>
                <a:ext cx="0" cy="419249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菱形 2">
                <a:extLst>
                  <a:ext uri="{FF2B5EF4-FFF2-40B4-BE49-F238E27FC236}">
                    <a16:creationId xmlns:a16="http://schemas.microsoft.com/office/drawing/2014/main" xmlns="" id="{F081D19C-5FB1-9FC0-B0FA-D203535F55D9}"/>
                  </a:ext>
                </a:extLst>
              </p:cNvPr>
              <p:cNvSpPr/>
              <p:nvPr/>
            </p:nvSpPr>
            <p:spPr>
              <a:xfrm>
                <a:off x="551781" y="3245877"/>
                <a:ext cx="5160376" cy="1248829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54000" tIns="18000" rIns="54000" bIns="18000" rtlCol="0" anchor="ctr">
                <a:no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已重複「</a:t>
                </a:r>
                <a:r>
                  <a:rPr lang="zh-TW" altLang="en-US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抽中名單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長度」的次數？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FBAF3EFD-0E09-94A7-44C2-1B2C9CB172B2}"/>
                  </a:ext>
                </a:extLst>
              </p:cNvPr>
              <p:cNvSpPr/>
              <p:nvPr/>
            </p:nvSpPr>
            <p:spPr>
              <a:xfrm>
                <a:off x="1511969" y="2502451"/>
                <a:ext cx="3240000" cy="36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54000" tIns="18000" rIns="54000" bIns="18000" rtlCol="0" anchor="ctr">
                <a:no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設變數「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」為 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</a:p>
            </p:txBody>
          </p:sp>
          <p:cxnSp>
            <p:nvCxnSpPr>
              <p:cNvPr id="12" name="直線單箭頭接點 11">
                <a:extLst>
                  <a:ext uri="{FF2B5EF4-FFF2-40B4-BE49-F238E27FC236}">
                    <a16:creationId xmlns:a16="http://schemas.microsoft.com/office/drawing/2014/main" xmlns="" id="{C614B284-E2C1-65C4-8E71-8B19DAFB5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969" y="2195700"/>
                <a:ext cx="0" cy="28800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>
                <a:extLst>
                  <a:ext uri="{FF2B5EF4-FFF2-40B4-BE49-F238E27FC236}">
                    <a16:creationId xmlns:a16="http://schemas.microsoft.com/office/drawing/2014/main" xmlns="" id="{139ADD9B-0FA2-BAF1-9FA7-EAC32A4CA0EF}"/>
                  </a:ext>
                </a:extLst>
              </p:cNvPr>
              <p:cNvCxnSpPr>
                <a:cxnSpLocks/>
                <a:endCxn id="3" idx="0"/>
              </p:cNvCxnSpPr>
              <p:nvPr/>
            </p:nvCxnSpPr>
            <p:spPr>
              <a:xfrm>
                <a:off x="3131969" y="2881202"/>
                <a:ext cx="0" cy="364675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xmlns="" id="{928483BF-903B-6B34-A9FE-6789C33CF664}"/>
                </a:ext>
              </a:extLst>
            </p:cNvPr>
            <p:cNvGrpSpPr/>
            <p:nvPr/>
          </p:nvGrpSpPr>
          <p:grpSpPr>
            <a:xfrm>
              <a:off x="3148810" y="3063548"/>
              <a:ext cx="5969539" cy="2252095"/>
              <a:chOff x="3148810" y="3063548"/>
              <a:chExt cx="5969539" cy="2252095"/>
            </a:xfrm>
          </p:grpSpPr>
          <p:sp>
            <p:nvSpPr>
              <p:cNvPr id="17" name="流程圖: 預設程序 16">
                <a:extLst>
                  <a:ext uri="{FF2B5EF4-FFF2-40B4-BE49-F238E27FC236}">
                    <a16:creationId xmlns:a16="http://schemas.microsoft.com/office/drawing/2014/main" xmlns="" id="{5CDFEEBF-CCCA-AC7B-31E4-3180A9573103}"/>
                  </a:ext>
                </a:extLst>
              </p:cNvPr>
              <p:cNvSpPr/>
              <p:nvPr/>
            </p:nvSpPr>
            <p:spPr>
              <a:xfrm>
                <a:off x="5805982" y="4163643"/>
                <a:ext cx="3312367" cy="504000"/>
              </a:xfrm>
              <a:prstGeom prst="parallelogram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說「幸運兒：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_____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xmlns="" id="{5C1C6312-A921-460F-FB32-8332C3C51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2166" y="4667643"/>
                <a:ext cx="0" cy="288000"/>
              </a:xfrm>
              <a:prstGeom prst="straightConnector1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8046F119-9175-B0A7-E963-1D084ACA0E1E}"/>
                  </a:ext>
                </a:extLst>
              </p:cNvPr>
              <p:cNvSpPr/>
              <p:nvPr/>
            </p:nvSpPr>
            <p:spPr>
              <a:xfrm>
                <a:off x="5842166" y="4955643"/>
                <a:ext cx="3240000" cy="36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54000" tIns="18000" rIns="54000" bIns="18000" rtlCol="0" anchor="ctr">
                <a:noAutofit/>
              </a:bodyPr>
              <a:lstStyle/>
              <a:p>
                <a:pPr algn="ctr"/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＋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286A9F1A-37B8-3D07-37DC-1447483FB568}"/>
                  </a:ext>
                </a:extLst>
              </p:cNvPr>
              <p:cNvSpPr txBox="1"/>
              <p:nvPr/>
            </p:nvSpPr>
            <p:spPr>
              <a:xfrm>
                <a:off x="5332760" y="3487915"/>
                <a:ext cx="1207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否</a:t>
                </a:r>
              </a:p>
            </p:txBody>
          </p: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xmlns="" id="{94B2A10E-A6B3-7279-48E2-7E331798200D}"/>
                  </a:ext>
                </a:extLst>
              </p:cNvPr>
              <p:cNvCxnSpPr>
                <a:cxnSpLocks/>
                <a:stCxn id="3" idx="3"/>
                <a:endCxn id="17" idx="0"/>
              </p:cNvCxnSpPr>
              <p:nvPr/>
            </p:nvCxnSpPr>
            <p:spPr>
              <a:xfrm>
                <a:off x="5712157" y="3870292"/>
                <a:ext cx="1750009" cy="293351"/>
              </a:xfrm>
              <a:prstGeom prst="bentConnector2">
                <a:avLst/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18">
                <a:extLst>
                  <a:ext uri="{FF2B5EF4-FFF2-40B4-BE49-F238E27FC236}">
                    <a16:creationId xmlns:a16="http://schemas.microsoft.com/office/drawing/2014/main" xmlns="" id="{71351CE1-3D38-7D83-3B07-06F48FAD7832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rot="5400000" flipH="1">
                <a:off x="4179440" y="2032918"/>
                <a:ext cx="2252095" cy="4313356"/>
              </a:xfrm>
              <a:prstGeom prst="bentConnector4">
                <a:avLst>
                  <a:gd name="adj1" fmla="val -14662"/>
                  <a:gd name="adj2" fmla="val -46247"/>
                </a:avLst>
              </a:prstGeom>
              <a:ln w="28575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15730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內容版面配置區 6">
            <a:extLst>
              <a:ext uri="{FF2B5EF4-FFF2-40B4-BE49-F238E27FC236}">
                <a16:creationId xmlns:a16="http://schemas.microsoft.com/office/drawing/2014/main" xmlns="" id="{5463DB95-DEC6-E539-5042-3C029947E6DF}"/>
              </a:ext>
            </a:extLst>
          </p:cNvPr>
          <p:cNvSpPr txBox="1">
            <a:spLocks/>
          </p:cNvSpPr>
          <p:nvPr/>
        </p:nvSpPr>
        <p:spPr>
          <a:xfrm>
            <a:off x="7841049" y="1700015"/>
            <a:ext cx="387095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⑤ 函式：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⑥ 說出：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sp>
        <p:nvSpPr>
          <p:cNvPr id="23" name="內容版面配置區 6">
            <a:extLst>
              <a:ext uri="{FF2B5EF4-FFF2-40B4-BE49-F238E27FC236}">
                <a16:creationId xmlns:a16="http://schemas.microsoft.com/office/drawing/2014/main" xmlns="" id="{9DC9CA75-1975-4CF9-9961-E65CE3B10C96}"/>
              </a:ext>
            </a:extLst>
          </p:cNvPr>
          <p:cNvSpPr txBox="1">
            <a:spLocks/>
          </p:cNvSpPr>
          <p:nvPr/>
        </p:nvSpPr>
        <p:spPr>
          <a:xfrm>
            <a:off x="4701389" y="1700015"/>
            <a:ext cx="460868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None/>
            </a:pPr>
            <a:r>
              <a:rPr lang="zh-TW" altLang="en-US" sz="2600" dirty="0">
                <a:latin typeface="Hiragino Kaku Gothic Pro W6"/>
              </a:rPr>
              <a:t>③ 條件判斷：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④ 重複執行：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解題關鍵：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抽抽樂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  <a:endParaRPr lang="zh-HK" altLang="en-US" dirty="0"/>
          </a:p>
        </p:txBody>
      </p:sp>
      <p:sp>
        <p:nvSpPr>
          <p:cNvPr id="4" name="內容版面配置區 6">
            <a:extLst>
              <a:ext uri="{FF2B5EF4-FFF2-40B4-BE49-F238E27FC236}">
                <a16:creationId xmlns:a16="http://schemas.microsoft.com/office/drawing/2014/main" xmlns="" id="{615A8C1A-8367-92AE-6CE6-4DF9CD9C41D3}"/>
              </a:ext>
            </a:extLst>
          </p:cNvPr>
          <p:cNvSpPr txBox="1">
            <a:spLocks/>
          </p:cNvSpPr>
          <p:nvPr/>
        </p:nvSpPr>
        <p:spPr>
          <a:xfrm>
            <a:off x="478408" y="1701602"/>
            <a:ext cx="460868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① 設定變數：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華康黑體"/>
              </a:rPr>
              <a:t> </a:t>
            </a: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② 加入／讀取清單：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                                     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pic>
        <p:nvPicPr>
          <p:cNvPr id="17" name="圖片 16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xmlns="" id="{ACF39D32-C968-18C5-CBFB-759E528C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45" y="5281844"/>
            <a:ext cx="1620000" cy="1137445"/>
          </a:xfrm>
          <a:prstGeom prst="rect">
            <a:avLst/>
          </a:prstGeom>
        </p:spPr>
      </p:pic>
      <p:pic>
        <p:nvPicPr>
          <p:cNvPr id="20" name="圖片 19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xmlns="" id="{F2A79BB6-AFF8-912A-1507-4BB0D7D6A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2757782"/>
            <a:ext cx="2811564" cy="576000"/>
          </a:xfrm>
          <a:prstGeom prst="rect">
            <a:avLst/>
          </a:prstGeom>
        </p:spPr>
      </p:pic>
      <p:pic>
        <p:nvPicPr>
          <p:cNvPr id="22" name="圖片 21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xmlns="" id="{EADB7593-C879-3A71-4FE4-C4A9D20C7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2140013"/>
            <a:ext cx="2811564" cy="576000"/>
          </a:xfrm>
          <a:prstGeom prst="rect">
            <a:avLst/>
          </a:prstGeom>
        </p:spPr>
      </p:pic>
      <p:pic>
        <p:nvPicPr>
          <p:cNvPr id="6" name="圖片 5" descr="一張含有 文字, 螢幕擷取畫面, 字型, 紫色 的圖片&#10;&#10;自動產生的描述">
            <a:extLst>
              <a:ext uri="{FF2B5EF4-FFF2-40B4-BE49-F238E27FC236}">
                <a16:creationId xmlns:a16="http://schemas.microsoft.com/office/drawing/2014/main" xmlns="" id="{88931544-7338-08B9-4A3B-0F42B5027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92" y="4771625"/>
            <a:ext cx="3041280" cy="576000"/>
          </a:xfrm>
          <a:prstGeom prst="rect">
            <a:avLst/>
          </a:prstGeom>
        </p:spPr>
      </p:pic>
      <p:pic>
        <p:nvPicPr>
          <p:cNvPr id="12" name="圖片 11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xmlns="" id="{223447D5-EC5B-8F8C-7E64-1EE81856A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45" y="2140013"/>
            <a:ext cx="1620000" cy="1448701"/>
          </a:xfrm>
          <a:prstGeom prst="rect">
            <a:avLst/>
          </a:prstGeom>
        </p:spPr>
      </p:pic>
      <p:pic>
        <p:nvPicPr>
          <p:cNvPr id="15" name="圖片 14" descr="一張含有 螢幕擷取畫面, 圓形, 綠色, 設計 的圖片&#10;&#10;自動產生的描述">
            <a:extLst>
              <a:ext uri="{FF2B5EF4-FFF2-40B4-BE49-F238E27FC236}">
                <a16:creationId xmlns:a16="http://schemas.microsoft.com/office/drawing/2014/main" xmlns="" id="{76FD47C6-AA40-59FE-AF16-5C4419FE0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45" y="3709820"/>
            <a:ext cx="1650001" cy="432000"/>
          </a:xfrm>
          <a:prstGeom prst="rect">
            <a:avLst/>
          </a:prstGeom>
        </p:spPr>
      </p:pic>
      <p:pic>
        <p:nvPicPr>
          <p:cNvPr id="18" name="圖片 17" descr="一張含有 螢幕擷取畫面, 文字, 字型, 圖形 的圖片&#10;&#10;自動產生的描述">
            <a:extLst>
              <a:ext uri="{FF2B5EF4-FFF2-40B4-BE49-F238E27FC236}">
                <a16:creationId xmlns:a16="http://schemas.microsoft.com/office/drawing/2014/main" xmlns="" id="{A4337B8B-46A9-2C65-74E3-07BEA88B9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92" y="5461196"/>
            <a:ext cx="3077261" cy="432000"/>
          </a:xfrm>
          <a:prstGeom prst="rect">
            <a:avLst/>
          </a:prstGeom>
        </p:spPr>
      </p:pic>
      <p:pic>
        <p:nvPicPr>
          <p:cNvPr id="9" name="圖片 8" descr="一張含有 螢幕擷取畫面, 文字, 設計, 柳橙 的圖片&#10;&#10;自動產生的描述">
            <a:extLst>
              <a:ext uri="{FF2B5EF4-FFF2-40B4-BE49-F238E27FC236}">
                <a16:creationId xmlns:a16="http://schemas.microsoft.com/office/drawing/2014/main" xmlns="" id="{08DA7394-77E3-3069-89C9-8D99D5F112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4236203"/>
            <a:ext cx="2903040" cy="576000"/>
          </a:xfrm>
          <a:prstGeom prst="rect">
            <a:avLst/>
          </a:prstGeom>
        </p:spPr>
      </p:pic>
      <p:pic>
        <p:nvPicPr>
          <p:cNvPr id="11" name="圖片 10" descr="一張含有 文字, 螢幕擷取畫面, 圓形, 字型 的圖片&#10;&#10;自動產生的描述">
            <a:extLst>
              <a:ext uri="{FF2B5EF4-FFF2-40B4-BE49-F238E27FC236}">
                <a16:creationId xmlns:a16="http://schemas.microsoft.com/office/drawing/2014/main" xmlns="" id="{D35E79FA-41DC-86EF-63A2-15414A631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5418567"/>
            <a:ext cx="2796001" cy="432000"/>
          </a:xfrm>
          <a:prstGeom prst="rect">
            <a:avLst/>
          </a:prstGeom>
        </p:spPr>
      </p:pic>
      <p:pic>
        <p:nvPicPr>
          <p:cNvPr id="14" name="圖片 13" descr="一張含有 文字, 螢幕擷取畫面, 字型, 圓形 的圖片&#10;&#10;自動產生的描述">
            <a:extLst>
              <a:ext uri="{FF2B5EF4-FFF2-40B4-BE49-F238E27FC236}">
                <a16:creationId xmlns:a16="http://schemas.microsoft.com/office/drawing/2014/main" xmlns="" id="{2615BB63-B458-82E9-0930-49E4B87767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4899385"/>
            <a:ext cx="2856001" cy="432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391CB7FD-8EAF-4826-92E3-53A9E56BE2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5937749"/>
            <a:ext cx="3930001" cy="432000"/>
          </a:xfrm>
          <a:prstGeom prst="rect">
            <a:avLst/>
          </a:prstGeom>
        </p:spPr>
      </p:pic>
      <p:pic>
        <p:nvPicPr>
          <p:cNvPr id="25" name="圖片 24" descr="一張含有 螢幕擷取畫面, 圓形, 設計 的圖片&#10;&#10;自動產生的描述">
            <a:extLst>
              <a:ext uri="{FF2B5EF4-FFF2-40B4-BE49-F238E27FC236}">
                <a16:creationId xmlns:a16="http://schemas.microsoft.com/office/drawing/2014/main" xmlns="" id="{CD41DE67-275B-0C47-D5D7-57DBE347E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45" y="4262927"/>
            <a:ext cx="1650001" cy="432000"/>
          </a:xfrm>
          <a:prstGeom prst="rect">
            <a:avLst/>
          </a:prstGeom>
        </p:spPr>
      </p:pic>
      <p:pic>
        <p:nvPicPr>
          <p:cNvPr id="29" name="圖片 28" descr="一張含有 字型, 符號, 圖形, 標誌 的圖片&#10;&#10;自動產生的描述">
            <a:extLst>
              <a:ext uri="{FF2B5EF4-FFF2-40B4-BE49-F238E27FC236}">
                <a16:creationId xmlns:a16="http://schemas.microsoft.com/office/drawing/2014/main" xmlns="" id="{547D7B6A-4FD4-BC62-3787-9796A48D07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30" y="3141794"/>
            <a:ext cx="834001" cy="432000"/>
          </a:xfrm>
          <a:prstGeom prst="rect">
            <a:avLst/>
          </a:prstGeom>
        </p:spPr>
      </p:pic>
      <p:pic>
        <p:nvPicPr>
          <p:cNvPr id="31" name="圖片 30" descr="一張含有 文字, 字型, 圖形, 螢幕擷取畫面 的圖片&#10;&#10;自動產生的描述">
            <a:extLst>
              <a:ext uri="{FF2B5EF4-FFF2-40B4-BE49-F238E27FC236}">
                <a16:creationId xmlns:a16="http://schemas.microsoft.com/office/drawing/2014/main" xmlns="" id="{917BDFBA-F144-C389-B727-D2ACBF505E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46" y="3141794"/>
            <a:ext cx="1745280" cy="576000"/>
          </a:xfrm>
          <a:prstGeom prst="rect">
            <a:avLst/>
          </a:prstGeom>
        </p:spPr>
      </p:pic>
      <p:pic>
        <p:nvPicPr>
          <p:cNvPr id="33" name="圖片 32" descr="一張含有 文字, 字型, 圖形, Rectangle 的圖片&#10;&#10;自動產生的描述">
            <a:extLst>
              <a:ext uri="{FF2B5EF4-FFF2-40B4-BE49-F238E27FC236}">
                <a16:creationId xmlns:a16="http://schemas.microsoft.com/office/drawing/2014/main" xmlns="" id="{EED44BA6-032A-2F08-9490-BED457CA63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46" y="2140013"/>
            <a:ext cx="279386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3</a:t>
            </a:r>
            <a:r>
              <a:rPr lang="zh-TW" altLang="en-US" dirty="0"/>
              <a:t>．</a:t>
            </a:r>
            <a:r>
              <a:rPr lang="en-US" altLang="zh-TW" dirty="0"/>
              <a:t>2 </a:t>
            </a:r>
            <a:r>
              <a:rPr lang="zh-TW" altLang="en-US" dirty="0"/>
              <a:t>陣列程式</a:t>
            </a:r>
            <a:r>
              <a:rPr lang="en-US" altLang="zh-TW" dirty="0"/>
              <a:t>—</a:t>
            </a:r>
            <a:r>
              <a:rPr lang="zh-TW" altLang="en-US" dirty="0"/>
              <a:t>簡易點餐機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87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95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8856587" cy="5521446"/>
          </a:xfrm>
        </p:spPr>
        <p:txBody>
          <a:bodyPr/>
          <a:lstStyle/>
          <a:p>
            <a:pPr marL="449263" indent="0">
              <a:buNone/>
            </a:pPr>
            <a:r>
              <a:rPr lang="en-US" altLang="zh-TW" dirty="0"/>
              <a:t>Scratch </a:t>
            </a:r>
            <a:r>
              <a:rPr lang="zh-TW" altLang="en-US" dirty="0"/>
              <a:t>「分身」功能可做到：</a:t>
            </a:r>
          </a:p>
          <a:p>
            <a:pPr marL="449263" indent="0"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快速複製：</a:t>
            </a:r>
            <a:endParaRPr lang="en-US" altLang="zh-TW" b="1" dirty="0"/>
          </a:p>
          <a:p>
            <a:pPr marL="449263" indent="0">
              <a:buNone/>
            </a:pPr>
            <a:r>
              <a:rPr lang="zh-TW" altLang="en-US" dirty="0"/>
              <a:t>設定好一個角色（本尊）的程式，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快速產生具有相同程式的「分身」。</a:t>
            </a:r>
          </a:p>
          <a:p>
            <a:pPr marL="449263" indent="0"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獨立控制：</a:t>
            </a:r>
            <a:endParaRPr lang="en-US" altLang="zh-TW" b="1" dirty="0"/>
          </a:p>
          <a:p>
            <a:pPr marL="449263" indent="0">
              <a:buNone/>
            </a:pPr>
            <a:r>
              <a:rPr lang="zh-TW" altLang="en-US" dirty="0"/>
              <a:t>每個分身各自獨立，不會互相影響。</a:t>
            </a:r>
            <a:endParaRPr lang="en-US" altLang="zh-TW" dirty="0"/>
          </a:p>
          <a:p>
            <a:pPr marL="449263" indent="0">
              <a:buNone/>
            </a:pPr>
            <a:r>
              <a:rPr lang="zh-TW" altLang="en-US" dirty="0"/>
              <a:t>例如：一個分身被移除，不影響其他分身。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認識「角色分身」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94841BB-210F-832A-F005-949A49594C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65</a:t>
            </a:r>
          </a:p>
          <a:p>
            <a:endParaRPr lang="zh-HK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902E585-8B70-5F9B-3754-56974D23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053530"/>
            <a:ext cx="2743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54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融入教學影片、檔案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教學的樂趣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/shorts/</a:t>
            </a:r>
            <a:r>
              <a:rPr lang="en-US" altLang="zh-TW" dirty="0" err="1" smtClean="0">
                <a:hlinkClick r:id="rId2"/>
              </a:rPr>
              <a:t>UoVBGbLCDcM</a:t>
            </a:r>
            <a:endParaRPr lang="en-US" altLang="zh-TW" dirty="0"/>
          </a:p>
          <a:p>
            <a:r>
              <a:rPr lang="zh-TW" altLang="en-US" dirty="0" smtClean="0"/>
              <a:t>生活與倫理 </a:t>
            </a:r>
            <a:r>
              <a:rPr lang="en-US" altLang="zh-TW" dirty="0" smtClean="0"/>
              <a:t>00:40</a:t>
            </a:r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www.youtube.com</a:t>
            </a:r>
            <a:r>
              <a:rPr lang="en-US" altLang="zh-TW" dirty="0" smtClean="0">
                <a:hlinkClick r:id="rId3"/>
              </a:rPr>
              <a:t>/shorts/</a:t>
            </a:r>
            <a:r>
              <a:rPr lang="en-US" altLang="zh-TW" dirty="0" err="1" smtClean="0">
                <a:hlinkClick r:id="rId3"/>
              </a:rPr>
              <a:t>qQd8zRfNnvQ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電腦教室守則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3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語言文化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hlinkClick r:id="rId2"/>
              </a:rPr>
              <a:t>https</a:t>
            </a:r>
            <a:r>
              <a:rPr lang="en-US" altLang="zh-TW" sz="2400" dirty="0">
                <a:hlinkClick r:id="rId2"/>
              </a:rPr>
              <a:t>://</a:t>
            </a:r>
            <a:r>
              <a:rPr lang="en-US" altLang="zh-TW" sz="2400" dirty="0" err="1" smtClean="0">
                <a:hlinkClick r:id="rId2"/>
              </a:rPr>
              <a:t>www.youtube.com</a:t>
            </a:r>
            <a:r>
              <a:rPr lang="en-US" altLang="zh-TW" sz="2400" dirty="0" smtClean="0">
                <a:hlinkClick r:id="rId2"/>
              </a:rPr>
              <a:t>/</a:t>
            </a:r>
            <a:r>
              <a:rPr lang="en-US" altLang="zh-TW" sz="2400" dirty="0" err="1" smtClean="0">
                <a:hlinkClick r:id="rId2"/>
              </a:rPr>
              <a:t>watch?v</a:t>
            </a:r>
            <a:r>
              <a:rPr lang="en-US" altLang="zh-TW" sz="2400" dirty="0" smtClean="0">
                <a:hlinkClick r:id="rId2"/>
              </a:rPr>
              <a:t>=</a:t>
            </a:r>
            <a:r>
              <a:rPr lang="en-US" altLang="zh-TW" sz="2400" dirty="0" err="1" smtClean="0">
                <a:hlinkClick r:id="rId2"/>
              </a:rPr>
              <a:t>sRIW0IkuWEY</a:t>
            </a:r>
            <a:r>
              <a:rPr lang="en-US" altLang="zh-TW" sz="2400" dirty="0" smtClean="0"/>
              <a:t>  </a:t>
            </a:r>
            <a:r>
              <a:rPr lang="zh-TW" altLang="en-US" sz="2400" dirty="0" smtClean="0"/>
              <a:t>第九</a:t>
            </a:r>
            <a:r>
              <a:rPr lang="zh-TW" altLang="en-US" sz="2400" dirty="0"/>
              <a:t>任總統</a:t>
            </a:r>
            <a:r>
              <a:rPr lang="zh-TW" altLang="en-US" sz="2400" dirty="0" smtClean="0"/>
              <a:t>就職</a:t>
            </a:r>
            <a:endParaRPr lang="en-US" altLang="zh-TW" sz="2400" dirty="0" smtClean="0"/>
          </a:p>
          <a:p>
            <a:r>
              <a:rPr lang="en-US" altLang="zh-TW" sz="2400" dirty="0">
                <a:hlinkClick r:id="rId3"/>
              </a:rPr>
              <a:t>https://</a:t>
            </a:r>
            <a:r>
              <a:rPr lang="en-US" altLang="zh-TW" sz="2400" dirty="0" err="1" smtClean="0">
                <a:hlinkClick r:id="rId3"/>
              </a:rPr>
              <a:t>www.youtube.com</a:t>
            </a:r>
            <a:r>
              <a:rPr lang="en-US" altLang="zh-TW" sz="2400" dirty="0" smtClean="0">
                <a:hlinkClick r:id="rId3"/>
              </a:rPr>
              <a:t>/shorts/</a:t>
            </a:r>
            <a:r>
              <a:rPr lang="en-US" altLang="zh-TW" sz="2400" dirty="0" err="1" smtClean="0">
                <a:hlinkClick r:id="rId3"/>
              </a:rPr>
              <a:t>Kivp33B-1XQ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蔣中正</a:t>
            </a:r>
            <a:endParaRPr lang="en-US" altLang="zh-TW" sz="2400" dirty="0" smtClean="0"/>
          </a:p>
          <a:p>
            <a:r>
              <a:rPr lang="en-US" altLang="zh-TW" sz="2400" dirty="0">
                <a:hlinkClick r:id="rId4"/>
              </a:rPr>
              <a:t>https://</a:t>
            </a:r>
            <a:r>
              <a:rPr lang="en-US" altLang="zh-TW" sz="2400" dirty="0" err="1" smtClean="0">
                <a:hlinkClick r:id="rId4"/>
              </a:rPr>
              <a:t>www.youtube.com</a:t>
            </a:r>
            <a:r>
              <a:rPr lang="en-US" altLang="zh-TW" sz="2400" dirty="0" smtClean="0">
                <a:hlinkClick r:id="rId4"/>
              </a:rPr>
              <a:t>/shorts/</a:t>
            </a:r>
            <a:r>
              <a:rPr lang="en-US" altLang="zh-TW" sz="2400" dirty="0" err="1" smtClean="0">
                <a:hlinkClick r:id="rId4"/>
              </a:rPr>
              <a:t>UKdQgnZW0lk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蔣緯國</a:t>
            </a:r>
            <a:endParaRPr lang="en-US" altLang="zh-TW" sz="2400" dirty="0" smtClean="0"/>
          </a:p>
          <a:p>
            <a:r>
              <a:rPr lang="en-US" altLang="zh-TW" sz="2400" dirty="0">
                <a:hlinkClick r:id="rId5"/>
              </a:rPr>
              <a:t>https://</a:t>
            </a:r>
            <a:r>
              <a:rPr lang="en-US" altLang="zh-TW" sz="2400" dirty="0" err="1" smtClean="0">
                <a:hlinkClick r:id="rId5"/>
              </a:rPr>
              <a:t>www.youtube.com</a:t>
            </a:r>
            <a:r>
              <a:rPr lang="en-US" altLang="zh-TW" sz="2400" dirty="0" smtClean="0">
                <a:hlinkClick r:id="rId5"/>
              </a:rPr>
              <a:t>/shorts/</a:t>
            </a:r>
            <a:r>
              <a:rPr lang="en-US" altLang="zh-TW" sz="2400" dirty="0" err="1" smtClean="0">
                <a:hlinkClick r:id="rId5"/>
              </a:rPr>
              <a:t>ouX1jFu7EM0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   日本</a:t>
            </a:r>
            <a:r>
              <a:rPr lang="zh-TW" altLang="en-US" sz="2400" dirty="0" smtClean="0"/>
              <a:t>英文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7031-AB1C-41DA-A602-F6A269988601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145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台中港翻譯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dirty="0"/>
              <a:t>大家考慮要看什麼電影的時候，會因為吸引眼球的電影名稱而決定入場嗎？近年來有不少網上評論剖析臺灣、香港及中國對西方電影名稱採取不同譯名的現象，最令人捧腹的莫過於 </a:t>
            </a:r>
            <a:r>
              <a:rPr lang="en-US" altLang="zh-TW" dirty="0"/>
              <a:t>Top Gun</a:t>
            </a:r>
            <a:r>
              <a:rPr lang="zh-TW" altLang="en-US" dirty="0"/>
              <a:t>：臺灣翻譯成</a:t>
            </a:r>
            <a:r>
              <a:rPr lang="en-US" altLang="zh-TW" dirty="0"/>
              <a:t>《</a:t>
            </a:r>
            <a:r>
              <a:rPr lang="zh-TW" altLang="en-US" dirty="0"/>
              <a:t>捍衛戰士</a:t>
            </a:r>
            <a:r>
              <a:rPr lang="en-US" altLang="zh-TW" dirty="0"/>
              <a:t>》</a:t>
            </a:r>
            <a:r>
              <a:rPr lang="zh-TW" altLang="en-US" dirty="0"/>
              <a:t>，香港是</a:t>
            </a:r>
            <a:r>
              <a:rPr lang="en-US" altLang="zh-TW" dirty="0"/>
              <a:t>《</a:t>
            </a:r>
            <a:r>
              <a:rPr lang="zh-TW" altLang="en-US" dirty="0"/>
              <a:t>壯志凌雲</a:t>
            </a:r>
            <a:r>
              <a:rPr lang="en-US" altLang="zh-TW" dirty="0"/>
              <a:t>》</a:t>
            </a:r>
            <a:r>
              <a:rPr lang="zh-TW" altLang="en-US" dirty="0"/>
              <a:t>，中國則是</a:t>
            </a:r>
            <a:r>
              <a:rPr lang="en-US" altLang="zh-TW" dirty="0"/>
              <a:t>《</a:t>
            </a:r>
            <a:r>
              <a:rPr lang="zh-TW" altLang="en-US" dirty="0"/>
              <a:t>好大的一把槍</a:t>
            </a:r>
            <a:r>
              <a:rPr lang="en-US" altLang="zh-TW" dirty="0"/>
              <a:t>》</a:t>
            </a:r>
            <a:r>
              <a:rPr lang="zh-TW" altLang="en-US" dirty="0"/>
              <a:t>。後來有人澄清 </a:t>
            </a:r>
            <a:r>
              <a:rPr lang="en-US" altLang="zh-TW" dirty="0"/>
              <a:t>Top Gun </a:t>
            </a:r>
            <a:r>
              <a:rPr lang="zh-TW" altLang="en-US" dirty="0"/>
              <a:t>的中國譯名也是</a:t>
            </a:r>
            <a:r>
              <a:rPr lang="en-US" altLang="zh-TW" dirty="0"/>
              <a:t>《</a:t>
            </a:r>
            <a:r>
              <a:rPr lang="zh-TW" altLang="en-US" dirty="0"/>
              <a:t>壯志凌雲</a:t>
            </a:r>
            <a:r>
              <a:rPr lang="en-US" altLang="zh-TW" dirty="0"/>
              <a:t>》</a:t>
            </a:r>
            <a:r>
              <a:rPr lang="zh-TW" altLang="en-US" dirty="0"/>
              <a:t>，「好大的一把槍」只是惡搞謠傳。小編綜合了不同報導和分析，粗略歸納出四種電影名稱翻譯的原則 </a:t>
            </a:r>
            <a:r>
              <a:rPr lang="en-US" altLang="zh-TW" dirty="0"/>
              <a:t>(</a:t>
            </a:r>
            <a:r>
              <a:rPr lang="zh-TW" altLang="en-US" dirty="0"/>
              <a:t>請參閱圖表</a:t>
            </a:r>
            <a:r>
              <a:rPr lang="en-US" altLang="zh-TW" dirty="0"/>
              <a:t>)</a:t>
            </a:r>
            <a:r>
              <a:rPr lang="zh-TW" altLang="en-US" dirty="0"/>
              <a:t>，並淺談各地採取不同翻譯策略背後的原因。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直譯</a:t>
            </a:r>
          </a:p>
          <a:p>
            <a:r>
              <a:rPr lang="zh-TW" altLang="en-US" dirty="0"/>
              <a:t>例子：</a:t>
            </a:r>
          </a:p>
          <a:p>
            <a:r>
              <a:rPr lang="en-US" altLang="zh-TW" dirty="0"/>
              <a:t>The Sound of Music (1965) </a:t>
            </a:r>
            <a:r>
              <a:rPr lang="zh-TW" altLang="en-US" dirty="0"/>
              <a:t>真善美 </a:t>
            </a:r>
            <a:r>
              <a:rPr lang="en-US" altLang="zh-TW" dirty="0"/>
              <a:t>(</a:t>
            </a:r>
            <a:r>
              <a:rPr lang="zh-TW" altLang="en-US" dirty="0"/>
              <a:t>臺</a:t>
            </a:r>
            <a:r>
              <a:rPr lang="en-US" altLang="zh-TW" dirty="0"/>
              <a:t>) / </a:t>
            </a:r>
            <a:r>
              <a:rPr lang="zh-TW" altLang="en-US" dirty="0"/>
              <a:t>仙樂飄飄處處聞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 / </a:t>
            </a:r>
            <a:r>
              <a:rPr lang="zh-TW" altLang="en-US" dirty="0"/>
              <a:t>音樂之聲 </a:t>
            </a:r>
            <a:r>
              <a:rPr lang="en-US" altLang="zh-TW" dirty="0"/>
              <a:t>(</a:t>
            </a:r>
            <a:r>
              <a:rPr lang="zh-TW" altLang="en-US" dirty="0"/>
              <a:t>中 </a:t>
            </a:r>
            <a:r>
              <a:rPr lang="en-US" altLang="zh-TW" dirty="0"/>
              <a:t>- </a:t>
            </a:r>
            <a:r>
              <a:rPr lang="zh-TW" altLang="en-US" dirty="0"/>
              <a:t>直譯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Pretty Woman (1990) </a:t>
            </a:r>
            <a:r>
              <a:rPr lang="zh-TW" altLang="en-US" dirty="0"/>
              <a:t>麻雀變鳳凰 </a:t>
            </a:r>
            <a:r>
              <a:rPr lang="en-US" altLang="zh-TW" dirty="0"/>
              <a:t>(</a:t>
            </a:r>
            <a:r>
              <a:rPr lang="zh-TW" altLang="en-US" dirty="0"/>
              <a:t>臺</a:t>
            </a:r>
            <a:r>
              <a:rPr lang="en-US" altLang="zh-TW" dirty="0"/>
              <a:t>) / </a:t>
            </a:r>
            <a:r>
              <a:rPr lang="zh-TW" altLang="en-US" dirty="0"/>
              <a:t>風月俏佳人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 / </a:t>
            </a:r>
            <a:r>
              <a:rPr lang="zh-TW" altLang="en-US" dirty="0"/>
              <a:t>漂亮女人 </a:t>
            </a:r>
            <a:r>
              <a:rPr lang="en-US" altLang="zh-TW" dirty="0"/>
              <a:t>(</a:t>
            </a:r>
            <a:r>
              <a:rPr lang="zh-TW" altLang="en-US" dirty="0"/>
              <a:t>中 </a:t>
            </a:r>
            <a:r>
              <a:rPr lang="en-US" altLang="zh-TW" dirty="0"/>
              <a:t>- </a:t>
            </a:r>
            <a:r>
              <a:rPr lang="zh-TW" altLang="en-US" dirty="0"/>
              <a:t>直譯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The Day After Tomorrow (2004) </a:t>
            </a:r>
            <a:r>
              <a:rPr lang="zh-TW" altLang="en-US" dirty="0"/>
              <a:t>明天過後 </a:t>
            </a:r>
            <a:r>
              <a:rPr lang="en-US" altLang="zh-TW" dirty="0"/>
              <a:t>(</a:t>
            </a:r>
            <a:r>
              <a:rPr lang="zh-TW" altLang="en-US" dirty="0"/>
              <a:t>臺</a:t>
            </a:r>
            <a:r>
              <a:rPr lang="en-US" altLang="zh-TW" dirty="0"/>
              <a:t>) / </a:t>
            </a:r>
            <a:r>
              <a:rPr lang="zh-TW" altLang="en-US" dirty="0"/>
              <a:t>明日之後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 / </a:t>
            </a:r>
            <a:r>
              <a:rPr lang="zh-TW" altLang="en-US" dirty="0"/>
              <a:t>後天 </a:t>
            </a:r>
            <a:r>
              <a:rPr lang="en-US" altLang="zh-TW" dirty="0"/>
              <a:t>(</a:t>
            </a:r>
            <a:r>
              <a:rPr lang="zh-TW" altLang="en-US" dirty="0"/>
              <a:t>中 </a:t>
            </a:r>
            <a:r>
              <a:rPr lang="en-US" altLang="zh-TW" dirty="0"/>
              <a:t>- </a:t>
            </a:r>
            <a:r>
              <a:rPr lang="zh-TW" altLang="en-US" dirty="0"/>
              <a:t>直譯</a:t>
            </a:r>
            <a:r>
              <a:rPr lang="en-US" altLang="zh-TW" dirty="0"/>
              <a:t>)</a:t>
            </a:r>
          </a:p>
          <a:p>
            <a:r>
              <a:rPr lang="en-US" altLang="zh-TW" dirty="0" err="1"/>
              <a:t>Mr</a:t>
            </a:r>
            <a:r>
              <a:rPr lang="en-US" altLang="zh-TW" dirty="0"/>
              <a:t> and </a:t>
            </a:r>
            <a:r>
              <a:rPr lang="en-US" altLang="zh-TW" dirty="0" err="1"/>
              <a:t>Mrs</a:t>
            </a:r>
            <a:r>
              <a:rPr lang="en-US" altLang="zh-TW" dirty="0"/>
              <a:t> Smith (2005) </a:t>
            </a:r>
            <a:r>
              <a:rPr lang="zh-TW" altLang="en-US" dirty="0"/>
              <a:t>史密斯任務 </a:t>
            </a:r>
            <a:r>
              <a:rPr lang="en-US" altLang="zh-TW" dirty="0"/>
              <a:t>(</a:t>
            </a:r>
            <a:r>
              <a:rPr lang="zh-TW" altLang="en-US" dirty="0"/>
              <a:t>臺</a:t>
            </a:r>
            <a:r>
              <a:rPr lang="en-US" altLang="zh-TW" dirty="0"/>
              <a:t>) / </a:t>
            </a:r>
            <a:r>
              <a:rPr lang="zh-TW" altLang="en-US" dirty="0"/>
              <a:t>史密夫決戰史密妻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 / </a:t>
            </a:r>
            <a:r>
              <a:rPr lang="zh-TW" altLang="en-US" dirty="0"/>
              <a:t>史密斯夫婦 </a:t>
            </a:r>
            <a:r>
              <a:rPr lang="en-US" altLang="zh-TW" dirty="0"/>
              <a:t>(</a:t>
            </a:r>
            <a:r>
              <a:rPr lang="zh-TW" altLang="en-US" dirty="0"/>
              <a:t>中 </a:t>
            </a:r>
            <a:r>
              <a:rPr lang="en-US" altLang="zh-TW" dirty="0"/>
              <a:t>- </a:t>
            </a:r>
            <a:r>
              <a:rPr lang="zh-TW" altLang="en-US" dirty="0"/>
              <a:t>直譯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從觀察和統計中不難發現中國的電影譯名偏向直譯，有分析指這是因為外國電影於中國發行需要經過體制審核，直接、平實的翻譯方式一般比較穩妥；忠實表達電影原名即可。由於多採用直譯，用逆向翻譯 </a:t>
            </a:r>
            <a:r>
              <a:rPr lang="en-US" altLang="zh-TW" dirty="0"/>
              <a:t>(reverse translation) </a:t>
            </a:r>
            <a:r>
              <a:rPr lang="zh-TW" altLang="en-US" dirty="0"/>
              <a:t>分析中國的西方影片譯名，得到的還原度與其他地方相比也是最高的。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意譯 </a:t>
            </a:r>
            <a:r>
              <a:rPr lang="en-US" altLang="zh-TW" dirty="0"/>
              <a:t>/ </a:t>
            </a:r>
            <a:r>
              <a:rPr lang="zh-TW" altLang="en-US" dirty="0"/>
              <a:t>劇情相關</a:t>
            </a:r>
          </a:p>
          <a:p>
            <a:r>
              <a:rPr lang="zh-TW" altLang="en-US" dirty="0"/>
              <a:t>例子：</a:t>
            </a:r>
          </a:p>
          <a:p>
            <a:r>
              <a:rPr lang="en-US" altLang="zh-TW" dirty="0"/>
              <a:t>Kate &amp; Leopold (2001) </a:t>
            </a:r>
            <a:r>
              <a:rPr lang="zh-TW" altLang="en-US" dirty="0"/>
              <a:t>穿越時空愛上你 </a:t>
            </a:r>
            <a:r>
              <a:rPr lang="en-US" altLang="zh-TW" dirty="0"/>
              <a:t>(</a:t>
            </a:r>
            <a:r>
              <a:rPr lang="zh-TW" altLang="en-US" dirty="0"/>
              <a:t>臺、中</a:t>
            </a:r>
            <a:r>
              <a:rPr lang="en-US" altLang="zh-TW" dirty="0"/>
              <a:t>) / </a:t>
            </a:r>
            <a:r>
              <a:rPr lang="zh-TW" altLang="en-US" dirty="0"/>
              <a:t>隔世俏佳人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Up (2009) </a:t>
            </a:r>
            <a:r>
              <a:rPr lang="zh-TW" altLang="en-US" dirty="0"/>
              <a:t>天外奇蹟 </a:t>
            </a:r>
            <a:r>
              <a:rPr lang="en-US" altLang="zh-TW" dirty="0"/>
              <a:t>(</a:t>
            </a:r>
            <a:r>
              <a:rPr lang="zh-TW" altLang="en-US" dirty="0"/>
              <a:t>臺</a:t>
            </a:r>
            <a:r>
              <a:rPr lang="en-US" altLang="zh-TW" dirty="0"/>
              <a:t>) / </a:t>
            </a:r>
            <a:r>
              <a:rPr lang="zh-TW" altLang="en-US" dirty="0"/>
              <a:t>沖天救兵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 / </a:t>
            </a:r>
            <a:r>
              <a:rPr lang="zh-TW" altLang="en-US" dirty="0"/>
              <a:t>飛屋環遊記 </a:t>
            </a:r>
            <a:r>
              <a:rPr lang="en-US" altLang="zh-TW" dirty="0"/>
              <a:t>(</a:t>
            </a:r>
            <a:r>
              <a:rPr lang="zh-TW" altLang="en-US" dirty="0"/>
              <a:t>中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Inception (2010) </a:t>
            </a:r>
            <a:r>
              <a:rPr lang="zh-TW" altLang="en-US" dirty="0"/>
              <a:t>全面啟動 </a:t>
            </a:r>
            <a:r>
              <a:rPr lang="en-US" altLang="zh-TW" dirty="0"/>
              <a:t>(</a:t>
            </a:r>
            <a:r>
              <a:rPr lang="zh-TW" altLang="en-US" dirty="0"/>
              <a:t>臺</a:t>
            </a:r>
            <a:r>
              <a:rPr lang="en-US" altLang="zh-TW" dirty="0"/>
              <a:t>) / </a:t>
            </a:r>
            <a:r>
              <a:rPr lang="zh-TW" altLang="en-US" dirty="0"/>
              <a:t>潛行兇間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 / </a:t>
            </a:r>
            <a:r>
              <a:rPr lang="zh-TW" altLang="en-US" dirty="0"/>
              <a:t>盜夢空間 </a:t>
            </a:r>
            <a:r>
              <a:rPr lang="en-US" altLang="zh-TW" dirty="0"/>
              <a:t>(</a:t>
            </a:r>
            <a:r>
              <a:rPr lang="zh-TW" altLang="en-US" dirty="0"/>
              <a:t>中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以上三套電影的譯名都是意譯的表表者，與劇情息息相關。值得留意的是 </a:t>
            </a:r>
            <a:r>
              <a:rPr lang="en-US" altLang="zh-TW" dirty="0"/>
              <a:t>Up </a:t>
            </a:r>
            <a:r>
              <a:rPr lang="zh-TW" altLang="en-US" dirty="0"/>
              <a:t>和 </a:t>
            </a:r>
            <a:r>
              <a:rPr lang="en-US" altLang="zh-TW" dirty="0"/>
              <a:t>Inception </a:t>
            </a:r>
            <a:r>
              <a:rPr lang="zh-TW" altLang="en-US" dirty="0"/>
              <a:t>兩部電影；三地的譯名都是根據電影劇情意譯，但最後的譯名截然不同，似乎側面驗證了藝術在每個人眼中都有不同模樣 </a:t>
            </a:r>
          </a:p>
          <a:p>
            <a:r>
              <a:rPr lang="en-US" altLang="zh-TW" dirty="0"/>
              <a:t>3. </a:t>
            </a:r>
            <a:r>
              <a:rPr lang="zh-TW" altLang="en-US" dirty="0"/>
              <a:t>語帶雙關 </a:t>
            </a:r>
            <a:r>
              <a:rPr lang="en-US" altLang="zh-TW" dirty="0"/>
              <a:t>/ </a:t>
            </a:r>
            <a:r>
              <a:rPr lang="zh-TW" altLang="en-US" dirty="0"/>
              <a:t>諧音梗</a:t>
            </a:r>
          </a:p>
          <a:p>
            <a:r>
              <a:rPr lang="zh-TW" altLang="en-US" dirty="0"/>
              <a:t>例子：</a:t>
            </a:r>
            <a:r>
              <a:rPr lang="en-US" altLang="zh-TW" dirty="0" err="1"/>
              <a:t>Mr</a:t>
            </a:r>
            <a:r>
              <a:rPr lang="en-US" altLang="zh-TW" dirty="0"/>
              <a:t> and </a:t>
            </a:r>
            <a:r>
              <a:rPr lang="en-US" altLang="zh-TW" dirty="0" err="1"/>
              <a:t>Mrs</a:t>
            </a:r>
            <a:r>
              <a:rPr lang="en-US" altLang="zh-TW" dirty="0"/>
              <a:t> Smith (2005) </a:t>
            </a:r>
            <a:r>
              <a:rPr lang="zh-TW" altLang="en-US" dirty="0"/>
              <a:t>史密夫決戰史密妻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在香港 </a:t>
            </a:r>
            <a:r>
              <a:rPr lang="en-US" altLang="zh-TW" dirty="0"/>
              <a:t>Smith </a:t>
            </a:r>
            <a:r>
              <a:rPr lang="zh-TW" altLang="en-US" dirty="0"/>
              <a:t>普遍翻譯為「史密夫」</a:t>
            </a:r>
            <a:r>
              <a:rPr lang="en-US" altLang="zh-TW" dirty="0"/>
              <a:t>("</a:t>
            </a:r>
            <a:r>
              <a:rPr lang="en-US" altLang="zh-TW" dirty="0" err="1"/>
              <a:t>th</a:t>
            </a:r>
            <a:r>
              <a:rPr lang="en-US" altLang="zh-TW" dirty="0"/>
              <a:t>" </a:t>
            </a:r>
            <a:r>
              <a:rPr lang="zh-TW" altLang="en-US" dirty="0"/>
              <a:t>發音到底比較靠近「斯」還是「夫」？這是另一個好問題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en-US" altLang="zh-TW" dirty="0" err="1"/>
              <a:t>Mrs</a:t>
            </a:r>
            <a:r>
              <a:rPr lang="en-US" altLang="zh-TW" dirty="0"/>
              <a:t> Smith </a:t>
            </a:r>
            <a:r>
              <a:rPr lang="zh-TW" altLang="en-US" dirty="0"/>
              <a:t>在這個譯名裡變成了「史密妻」，小編個人來說是有被戳中笑點的。</a:t>
            </a:r>
          </a:p>
          <a:p>
            <a:r>
              <a:rPr lang="zh-TW" altLang="en-US" dirty="0"/>
              <a:t>例子：</a:t>
            </a:r>
            <a:r>
              <a:rPr lang="en-US" altLang="zh-TW" dirty="0"/>
              <a:t>Snakes on a Plane (2006) </a:t>
            </a:r>
            <a:r>
              <a:rPr lang="zh-TW" altLang="en-US" dirty="0"/>
              <a:t>毒蛇嚇機 </a:t>
            </a:r>
            <a:r>
              <a:rPr lang="en-US" altLang="zh-TW" dirty="0"/>
              <a:t>(</a:t>
            </a:r>
            <a:r>
              <a:rPr lang="zh-TW" altLang="en-US" dirty="0"/>
              <a:t>港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粵語中「嚇」與「客」同音。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7031-AB1C-41DA-A602-F6A269988601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95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9BC2F4-486C-6A85-9506-C475CE42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8D943056-DB89-3DC1-7905-C3E6ADDD6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18096"/>
              </p:ext>
            </p:extLst>
          </p:nvPr>
        </p:nvGraphicFramePr>
        <p:xfrm>
          <a:off x="766614" y="1822382"/>
          <a:ext cx="10369152" cy="3839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6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Scratch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59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可以建立自己的分身，也可以建立其他角色的分身。</a:t>
                      </a:r>
                      <a:endParaRPr lang="en-US" altLang="zh-TW" sz="2400" kern="1200" baseline="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90B83B4B-2A9D-087E-C5FA-8CEE53E2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分身程式積木功能說明</a:t>
            </a:r>
            <a:endParaRPr lang="en-US" altLang="zh-TW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0BBF8DEB-C1DD-82B7-CD3A-064CA0A04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E3B75F34-812F-C9CE-F515-30F69A32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認識「角色分身」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0429D07-6722-384E-1654-EDBA1C6119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4B56D7D5-477B-8934-DE70-73B9B1E0751F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65</a:t>
            </a:r>
          </a:p>
          <a:p>
            <a:endParaRPr lang="zh-HK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DE22F0E-4FE4-C3B7-41A7-0900C8D2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81" y="3742211"/>
            <a:ext cx="30861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5ED3813E-2AEA-0EE1-CF0C-C7190DD0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69" y="3051770"/>
            <a:ext cx="3055215" cy="23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2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5933C3-F8E9-80E0-8D5B-FE4AE6EC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7B070989-ED14-27F9-56A9-2B92480D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2960"/>
              </p:ext>
            </p:extLst>
          </p:nvPr>
        </p:nvGraphicFramePr>
        <p:xfrm>
          <a:off x="766614" y="1822382"/>
          <a:ext cx="10369152" cy="3839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6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Scratch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積木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679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22" rtl="0" eaLnBrk="1" latinLnBrk="0" hangingPunct="1"/>
                      <a:r>
                        <a:rPr lang="zh-TW" alt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撰寫在「本尊」中，當分身產生之後，分身會執行下面的程式。</a:t>
                      </a:r>
                      <a:endParaRPr lang="en-US" altLang="zh-TW" sz="2400" kern="1200" baseline="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679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22" rtl="0" eaLnBrk="1" latinLnBrk="0" hangingPunct="1"/>
                      <a:r>
                        <a:rPr lang="zh-TW" alt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撰寫在「本尊」中，可以將畫面上的分身刪除，而原角色不受影響。</a:t>
                      </a:r>
                      <a:endParaRPr lang="en-US" altLang="zh-TW" sz="2400" kern="1200" baseline="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442399"/>
                  </a:ext>
                </a:extLst>
              </a:tr>
            </a:tbl>
          </a:graphicData>
        </a:graphic>
      </p:graphicFrame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AE678493-59C1-1F31-0CD2-213553268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分身程式積木功能說明</a:t>
            </a:r>
            <a:endParaRPr lang="en-US" altLang="zh-TW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3D7CCAB-C420-DDF3-8F0D-6CBD21133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E3C45D63-9820-EA1A-87C4-B729D562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認識「角色分身」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1514E56-059F-883E-7F8D-D4DF3FDBFB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xmlns="" id="{D5C4B013-E68C-3C15-B7DE-949C1C5EB27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65</a:t>
            </a:r>
          </a:p>
          <a:p>
            <a:endParaRPr lang="zh-HK" alt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28EC686D-BCC4-EDD7-DC11-D72E8152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44" y="2804158"/>
            <a:ext cx="17811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47D08C01-A954-9BA5-D45B-AE2B2884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6" y="4561573"/>
            <a:ext cx="14668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54004"/>
      </p:ext>
    </p:extLst>
  </p:cSld>
  <p:clrMapOvr>
    <a:masterClrMapping/>
  </p:clrMapOvr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3116</Words>
  <Application>Microsoft Office PowerPoint</Application>
  <PresentationFormat>自訂</PresentationFormat>
  <Paragraphs>672</Paragraphs>
  <Slides>73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生活科技_課文</vt:lpstr>
      <vt:lpstr>議題融入教學</vt:lpstr>
      <vt:lpstr>陣列程式—簡易點餐機</vt:lpstr>
      <vt:lpstr>任務說明</vt:lpstr>
      <vt:lpstr>程式摘要</vt:lpstr>
      <vt:lpstr>題目解析流程</vt:lpstr>
      <vt:lpstr>認識「角色分身」</vt:lpstr>
      <vt:lpstr>認識「角色分身」</vt:lpstr>
      <vt:lpstr>認識「角色分身」</vt:lpstr>
      <vt:lpstr>認識「角色分身」</vt:lpstr>
      <vt:lpstr>利用「分身」產生多個角色</vt:lpstr>
      <vt:lpstr>建立角色自己的分身</vt:lpstr>
      <vt:lpstr>建立角色自己的分身</vt:lpstr>
      <vt:lpstr>建立角色自己的分身</vt:lpstr>
      <vt:lpstr>PowerPoint 簡報</vt:lpstr>
      <vt:lpstr>PowerPoint 簡報</vt:lpstr>
      <vt:lpstr>建立其他角色的分身</vt:lpstr>
      <vt:lpstr>建立其他角色的分身</vt:lpstr>
      <vt:lpstr>建立其他角色的分身</vt:lpstr>
      <vt:lpstr>計算總和</vt:lpstr>
      <vt:lpstr>計算總和</vt:lpstr>
      <vt:lpstr>PowerPoint 簡報</vt:lpstr>
      <vt:lpstr>計算總和</vt:lpstr>
      <vt:lpstr>PowerPoint 簡報</vt:lpstr>
      <vt:lpstr>PowerPoint 簡報</vt:lpstr>
      <vt:lpstr>計算總和</vt:lpstr>
      <vt:lpstr>計算總和</vt:lpstr>
      <vt:lpstr>PowerPoint 簡報</vt:lpstr>
      <vt:lpstr>PowerPoint 簡報</vt:lpstr>
      <vt:lpstr>計算總和</vt:lpstr>
      <vt:lpstr>計算總和</vt:lpstr>
      <vt:lpstr>逐步解析 1</vt:lpstr>
      <vt:lpstr>題目解析流程</vt:lpstr>
      <vt:lpstr>問題思考</vt:lpstr>
      <vt:lpstr>PowerPoint 簡報</vt:lpstr>
      <vt:lpstr>PowerPoint 簡報</vt:lpstr>
      <vt:lpstr>逐步解析 2</vt:lpstr>
      <vt:lpstr>題目解析流程</vt:lpstr>
      <vt:lpstr>問題思考</vt:lpstr>
      <vt:lpstr>PowerPoint 簡報</vt:lpstr>
      <vt:lpstr>PowerPoint 簡報</vt:lpstr>
      <vt:lpstr>逐步解析 3</vt:lpstr>
      <vt:lpstr>題目解析流程</vt:lpstr>
      <vt:lpstr>問題思考</vt:lpstr>
      <vt:lpstr>PowerPoint 簡報</vt:lpstr>
      <vt:lpstr>PowerPoint 簡報</vt:lpstr>
      <vt:lpstr>逐步解析 4</vt:lpstr>
      <vt:lpstr>題目解析流程</vt:lpstr>
      <vt:lpstr>問題思考</vt:lpstr>
      <vt:lpstr>PowerPoint 簡報</vt:lpstr>
      <vt:lpstr>PowerPoint 簡報</vt:lpstr>
      <vt:lpstr>全域／區域變數</vt:lpstr>
      <vt:lpstr>全域／區域變數</vt:lpstr>
      <vt:lpstr>全域／區域變數</vt:lpstr>
      <vt:lpstr>全域／區域變數</vt:lpstr>
      <vt:lpstr>全域／區域變數</vt:lpstr>
      <vt:lpstr>紅利點數算算看</vt:lpstr>
      <vt:lpstr>紅利點數算算看</vt:lpstr>
      <vt:lpstr>紅利點數算算看</vt:lpstr>
      <vt:lpstr>紅利點數算算看</vt:lpstr>
      <vt:lpstr>紅利點數算算看</vt:lpstr>
      <vt:lpstr>紅利點數算算看</vt:lpstr>
      <vt:lpstr>抽抽樂</vt:lpstr>
      <vt:lpstr>抽抽樂</vt:lpstr>
      <vt:lpstr>抽抽樂</vt:lpstr>
      <vt:lpstr>抽抽樂</vt:lpstr>
      <vt:lpstr>抽抽樂</vt:lpstr>
      <vt:lpstr>抽抽樂</vt:lpstr>
      <vt:lpstr>抽抽樂</vt:lpstr>
      <vt:lpstr>3．2 陣列程式—簡易點餐機 結束</vt:lpstr>
      <vt:lpstr>融入教學影片、檔案</vt:lpstr>
      <vt:lpstr>電腦教室守則</vt:lpstr>
      <vt:lpstr>語言文化</vt:lpstr>
      <vt:lpstr>台中港翻譯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張容華</dc:creator>
  <cp:lastModifiedBy>Windows 使用者</cp:lastModifiedBy>
  <cp:revision>677</cp:revision>
  <cp:lastPrinted>2019-05-27T08:55:00Z</cp:lastPrinted>
  <dcterms:created xsi:type="dcterms:W3CDTF">2019-04-23T05:53:25Z</dcterms:created>
  <dcterms:modified xsi:type="dcterms:W3CDTF">2025-12-10T01:52:55Z</dcterms:modified>
</cp:coreProperties>
</file>