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259" r:id="rId3"/>
    <p:sldId id="310" r:id="rId4"/>
    <p:sldId id="368" r:id="rId5"/>
    <p:sldId id="473" r:id="rId6"/>
    <p:sldId id="474" r:id="rId7"/>
    <p:sldId id="475" r:id="rId8"/>
    <p:sldId id="476" r:id="rId9"/>
    <p:sldId id="477" r:id="rId10"/>
    <p:sldId id="376"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517" r:id="rId51"/>
    <p:sldId id="403" r:id="rId52"/>
    <p:sldId id="518" r:id="rId53"/>
    <p:sldId id="519" r:id="rId54"/>
    <p:sldId id="520" r:id="rId55"/>
    <p:sldId id="521" r:id="rId56"/>
    <p:sldId id="522" r:id="rId57"/>
    <p:sldId id="523" r:id="rId58"/>
    <p:sldId id="524" r:id="rId59"/>
    <p:sldId id="525" r:id="rId60"/>
    <p:sldId id="526" r:id="rId61"/>
    <p:sldId id="527" r:id="rId62"/>
    <p:sldId id="528" r:id="rId63"/>
    <p:sldId id="530" r:id="rId64"/>
    <p:sldId id="529" r:id="rId65"/>
    <p:sldId id="531" r:id="rId66"/>
    <p:sldId id="532" r:id="rId67"/>
    <p:sldId id="425" r:id="rId68"/>
    <p:sldId id="543" r:id="rId69"/>
    <p:sldId id="544" r:id="rId70"/>
    <p:sldId id="545" r:id="rId71"/>
    <p:sldId id="546" r:id="rId72"/>
    <p:sldId id="547" r:id="rId73"/>
    <p:sldId id="548" r:id="rId74"/>
    <p:sldId id="549" r:id="rId75"/>
    <p:sldId id="550" r:id="rId76"/>
    <p:sldId id="551" r:id="rId77"/>
    <p:sldId id="552" r:id="rId78"/>
    <p:sldId id="553" r:id="rId79"/>
    <p:sldId id="554" r:id="rId80"/>
    <p:sldId id="555" r:id="rId81"/>
    <p:sldId id="556" r:id="rId82"/>
    <p:sldId id="557" r:id="rId83"/>
    <p:sldId id="558" r:id="rId84"/>
    <p:sldId id="559" r:id="rId85"/>
    <p:sldId id="560" r:id="rId86"/>
    <p:sldId id="561" r:id="rId87"/>
    <p:sldId id="562" r:id="rId88"/>
    <p:sldId id="563" r:id="rId89"/>
    <p:sldId id="542" r:id="rId90"/>
    <p:sldId id="533" r:id="rId91"/>
    <p:sldId id="534" r:id="rId92"/>
    <p:sldId id="535" r:id="rId93"/>
    <p:sldId id="536" r:id="rId94"/>
    <p:sldId id="537" r:id="rId95"/>
    <p:sldId id="538" r:id="rId96"/>
    <p:sldId id="539" r:id="rId97"/>
    <p:sldId id="540" r:id="rId98"/>
    <p:sldId id="564" r:id="rId9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66C"/>
    <a:srgbClr val="FDECE9"/>
    <a:srgbClr val="F2BFBF"/>
    <a:srgbClr val="CBE5CB"/>
    <a:srgbClr val="8A5291"/>
    <a:srgbClr val="5DBCB1"/>
    <a:srgbClr val="E6DBE5"/>
    <a:srgbClr val="9D6EA3"/>
    <a:srgbClr val="E7F3EE"/>
    <a:srgbClr val="09A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54" autoAdjust="0"/>
    <p:restoredTop sz="94660"/>
  </p:normalViewPr>
  <p:slideViewPr>
    <p:cSldViewPr snapToGrid="0">
      <p:cViewPr varScale="1">
        <p:scale>
          <a:sx n="79" d="100"/>
          <a:sy n="79" d="100"/>
        </p:scale>
        <p:origin x="269" y="77"/>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1" d="100"/>
          <a:sy n="61" d="100"/>
        </p:scale>
        <p:origin x="2889" y="3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1FE885-CE40-4C31-974A-66E082047A57}" type="datetimeFigureOut">
              <a:rPr lang="zh-TW" altLang="en-US" smtClean="0"/>
              <a:t>2026/1/5</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1BD808-92CC-4696-9947-9B9E305177C1}" type="slidenum">
              <a:rPr lang="zh-TW" altLang="en-US" smtClean="0"/>
              <a:t>‹#›</a:t>
            </a:fld>
            <a:endParaRPr lang="zh-TW" altLang="en-US"/>
          </a:p>
        </p:txBody>
      </p:sp>
    </p:spTree>
    <p:extLst>
      <p:ext uri="{BB962C8B-B14F-4D97-AF65-F5344CB8AC3E}">
        <p14:creationId xmlns:p14="http://schemas.microsoft.com/office/powerpoint/2010/main" val="133886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685D2-0FFB-0546-B94A-68DB99EB8168}" type="datetimeFigureOut">
              <a:rPr kumimoji="1" lang="zh-TW" altLang="en-US" smtClean="0"/>
              <a:t>2026/1/5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57DAB-3F00-4940-8BC8-F877A0A6E98D}" type="slidenum">
              <a:rPr kumimoji="1" lang="zh-TW" altLang="en-US" smtClean="0"/>
              <a:t>‹#›</a:t>
            </a:fld>
            <a:endParaRPr kumimoji="1" lang="zh-TW" altLang="en-US"/>
          </a:p>
        </p:txBody>
      </p:sp>
    </p:spTree>
    <p:extLst>
      <p:ext uri="{BB962C8B-B14F-4D97-AF65-F5344CB8AC3E}">
        <p14:creationId xmlns:p14="http://schemas.microsoft.com/office/powerpoint/2010/main" val="213833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a:t>
            </a:fld>
            <a:endParaRPr kumimoji="1" lang="zh-TW" altLang="en-US"/>
          </a:p>
        </p:txBody>
      </p:sp>
    </p:spTree>
    <p:extLst>
      <p:ext uri="{BB962C8B-B14F-4D97-AF65-F5344CB8AC3E}">
        <p14:creationId xmlns:p14="http://schemas.microsoft.com/office/powerpoint/2010/main" val="4166455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12</a:t>
            </a:fld>
            <a:endParaRPr kumimoji="1" lang="zh-TW" altLang="en-US"/>
          </a:p>
        </p:txBody>
      </p:sp>
    </p:spTree>
    <p:extLst>
      <p:ext uri="{BB962C8B-B14F-4D97-AF65-F5344CB8AC3E}">
        <p14:creationId xmlns:p14="http://schemas.microsoft.com/office/powerpoint/2010/main" val="416069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13</a:t>
            </a:fld>
            <a:endParaRPr kumimoji="1" lang="zh-TW" altLang="en-US"/>
          </a:p>
        </p:txBody>
      </p:sp>
    </p:spTree>
    <p:extLst>
      <p:ext uri="{BB962C8B-B14F-4D97-AF65-F5344CB8AC3E}">
        <p14:creationId xmlns:p14="http://schemas.microsoft.com/office/powerpoint/2010/main" val="3606988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14</a:t>
            </a:fld>
            <a:endParaRPr kumimoji="1" lang="zh-TW" altLang="en-US"/>
          </a:p>
        </p:txBody>
      </p:sp>
    </p:spTree>
    <p:extLst>
      <p:ext uri="{BB962C8B-B14F-4D97-AF65-F5344CB8AC3E}">
        <p14:creationId xmlns:p14="http://schemas.microsoft.com/office/powerpoint/2010/main" val="238015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15</a:t>
            </a:fld>
            <a:endParaRPr kumimoji="1" lang="zh-TW" altLang="en-US"/>
          </a:p>
        </p:txBody>
      </p:sp>
    </p:spTree>
    <p:extLst>
      <p:ext uri="{BB962C8B-B14F-4D97-AF65-F5344CB8AC3E}">
        <p14:creationId xmlns:p14="http://schemas.microsoft.com/office/powerpoint/2010/main" val="4171745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16</a:t>
            </a:fld>
            <a:endParaRPr kumimoji="1" lang="zh-TW" altLang="en-US"/>
          </a:p>
        </p:txBody>
      </p:sp>
    </p:spTree>
    <p:extLst>
      <p:ext uri="{BB962C8B-B14F-4D97-AF65-F5344CB8AC3E}">
        <p14:creationId xmlns:p14="http://schemas.microsoft.com/office/powerpoint/2010/main" val="397509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17</a:t>
            </a:fld>
            <a:endParaRPr kumimoji="1" lang="zh-TW" altLang="en-US"/>
          </a:p>
        </p:txBody>
      </p:sp>
    </p:spTree>
    <p:extLst>
      <p:ext uri="{BB962C8B-B14F-4D97-AF65-F5344CB8AC3E}">
        <p14:creationId xmlns:p14="http://schemas.microsoft.com/office/powerpoint/2010/main" val="299850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18</a:t>
            </a:fld>
            <a:endParaRPr kumimoji="1" lang="zh-TW" altLang="en-US"/>
          </a:p>
        </p:txBody>
      </p:sp>
    </p:spTree>
    <p:extLst>
      <p:ext uri="{BB962C8B-B14F-4D97-AF65-F5344CB8AC3E}">
        <p14:creationId xmlns:p14="http://schemas.microsoft.com/office/powerpoint/2010/main" val="255378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19</a:t>
            </a:fld>
            <a:endParaRPr kumimoji="1" lang="zh-TW" altLang="en-US"/>
          </a:p>
        </p:txBody>
      </p:sp>
    </p:spTree>
    <p:extLst>
      <p:ext uri="{BB962C8B-B14F-4D97-AF65-F5344CB8AC3E}">
        <p14:creationId xmlns:p14="http://schemas.microsoft.com/office/powerpoint/2010/main" val="194416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20</a:t>
            </a:fld>
            <a:endParaRPr kumimoji="1" lang="zh-TW" altLang="en-US"/>
          </a:p>
        </p:txBody>
      </p:sp>
    </p:spTree>
    <p:extLst>
      <p:ext uri="{BB962C8B-B14F-4D97-AF65-F5344CB8AC3E}">
        <p14:creationId xmlns:p14="http://schemas.microsoft.com/office/powerpoint/2010/main" val="213578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21</a:t>
            </a:fld>
            <a:endParaRPr kumimoji="1" lang="zh-TW" altLang="en-US"/>
          </a:p>
        </p:txBody>
      </p:sp>
    </p:spTree>
    <p:extLst>
      <p:ext uri="{BB962C8B-B14F-4D97-AF65-F5344CB8AC3E}">
        <p14:creationId xmlns:p14="http://schemas.microsoft.com/office/powerpoint/2010/main" val="21854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a:t>
            </a:fld>
            <a:endParaRPr kumimoji="1" lang="zh-TW" altLang="en-US"/>
          </a:p>
        </p:txBody>
      </p:sp>
    </p:spTree>
    <p:extLst>
      <p:ext uri="{BB962C8B-B14F-4D97-AF65-F5344CB8AC3E}">
        <p14:creationId xmlns:p14="http://schemas.microsoft.com/office/powerpoint/2010/main" val="3364259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22</a:t>
            </a:fld>
            <a:endParaRPr kumimoji="1" lang="zh-TW" altLang="en-US"/>
          </a:p>
        </p:txBody>
      </p:sp>
    </p:spTree>
    <p:extLst>
      <p:ext uri="{BB962C8B-B14F-4D97-AF65-F5344CB8AC3E}">
        <p14:creationId xmlns:p14="http://schemas.microsoft.com/office/powerpoint/2010/main" val="2116974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23</a:t>
            </a:fld>
            <a:endParaRPr kumimoji="1" lang="zh-TW" altLang="en-US"/>
          </a:p>
        </p:txBody>
      </p:sp>
    </p:spTree>
    <p:extLst>
      <p:ext uri="{BB962C8B-B14F-4D97-AF65-F5344CB8AC3E}">
        <p14:creationId xmlns:p14="http://schemas.microsoft.com/office/powerpoint/2010/main" val="150595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24</a:t>
            </a:fld>
            <a:endParaRPr kumimoji="1" lang="zh-TW" altLang="en-US"/>
          </a:p>
        </p:txBody>
      </p:sp>
    </p:spTree>
    <p:extLst>
      <p:ext uri="{BB962C8B-B14F-4D97-AF65-F5344CB8AC3E}">
        <p14:creationId xmlns:p14="http://schemas.microsoft.com/office/powerpoint/2010/main" val="3417078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25</a:t>
            </a:fld>
            <a:endParaRPr kumimoji="1" lang="zh-TW" altLang="en-US"/>
          </a:p>
        </p:txBody>
      </p:sp>
    </p:spTree>
    <p:extLst>
      <p:ext uri="{BB962C8B-B14F-4D97-AF65-F5344CB8AC3E}">
        <p14:creationId xmlns:p14="http://schemas.microsoft.com/office/powerpoint/2010/main" val="1154767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26</a:t>
            </a:fld>
            <a:endParaRPr kumimoji="1" lang="zh-TW" altLang="en-US"/>
          </a:p>
        </p:txBody>
      </p:sp>
    </p:spTree>
    <p:extLst>
      <p:ext uri="{BB962C8B-B14F-4D97-AF65-F5344CB8AC3E}">
        <p14:creationId xmlns:p14="http://schemas.microsoft.com/office/powerpoint/2010/main" val="2607564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27</a:t>
            </a:fld>
            <a:endParaRPr kumimoji="1" lang="zh-TW" altLang="en-US"/>
          </a:p>
        </p:txBody>
      </p:sp>
    </p:spTree>
    <p:extLst>
      <p:ext uri="{BB962C8B-B14F-4D97-AF65-F5344CB8AC3E}">
        <p14:creationId xmlns:p14="http://schemas.microsoft.com/office/powerpoint/2010/main" val="2423233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28</a:t>
            </a:fld>
            <a:endParaRPr kumimoji="1" lang="zh-TW" altLang="en-US"/>
          </a:p>
        </p:txBody>
      </p:sp>
    </p:spTree>
    <p:extLst>
      <p:ext uri="{BB962C8B-B14F-4D97-AF65-F5344CB8AC3E}">
        <p14:creationId xmlns:p14="http://schemas.microsoft.com/office/powerpoint/2010/main" val="162925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29</a:t>
            </a:fld>
            <a:endParaRPr kumimoji="1" lang="zh-TW" altLang="en-US"/>
          </a:p>
        </p:txBody>
      </p:sp>
    </p:spTree>
    <p:extLst>
      <p:ext uri="{BB962C8B-B14F-4D97-AF65-F5344CB8AC3E}">
        <p14:creationId xmlns:p14="http://schemas.microsoft.com/office/powerpoint/2010/main" val="109257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30</a:t>
            </a:fld>
            <a:endParaRPr kumimoji="1" lang="zh-TW" altLang="en-US"/>
          </a:p>
        </p:txBody>
      </p:sp>
    </p:spTree>
    <p:extLst>
      <p:ext uri="{BB962C8B-B14F-4D97-AF65-F5344CB8AC3E}">
        <p14:creationId xmlns:p14="http://schemas.microsoft.com/office/powerpoint/2010/main" val="483615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31</a:t>
            </a:fld>
            <a:endParaRPr kumimoji="1" lang="zh-TW" altLang="en-US"/>
          </a:p>
        </p:txBody>
      </p:sp>
    </p:spTree>
    <p:extLst>
      <p:ext uri="{BB962C8B-B14F-4D97-AF65-F5344CB8AC3E}">
        <p14:creationId xmlns:p14="http://schemas.microsoft.com/office/powerpoint/2010/main" val="262035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a:t>
            </a:fld>
            <a:endParaRPr kumimoji="1" lang="zh-TW" altLang="en-US"/>
          </a:p>
        </p:txBody>
      </p:sp>
    </p:spTree>
    <p:extLst>
      <p:ext uri="{BB962C8B-B14F-4D97-AF65-F5344CB8AC3E}">
        <p14:creationId xmlns:p14="http://schemas.microsoft.com/office/powerpoint/2010/main" val="1813340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32</a:t>
            </a:fld>
            <a:endParaRPr kumimoji="1" lang="zh-TW" altLang="en-US"/>
          </a:p>
        </p:txBody>
      </p:sp>
    </p:spTree>
    <p:extLst>
      <p:ext uri="{BB962C8B-B14F-4D97-AF65-F5344CB8AC3E}">
        <p14:creationId xmlns:p14="http://schemas.microsoft.com/office/powerpoint/2010/main" val="3134175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33</a:t>
            </a:fld>
            <a:endParaRPr kumimoji="1" lang="zh-TW" altLang="en-US"/>
          </a:p>
        </p:txBody>
      </p:sp>
    </p:spTree>
    <p:extLst>
      <p:ext uri="{BB962C8B-B14F-4D97-AF65-F5344CB8AC3E}">
        <p14:creationId xmlns:p14="http://schemas.microsoft.com/office/powerpoint/2010/main" val="2541710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34</a:t>
            </a:fld>
            <a:endParaRPr kumimoji="1" lang="zh-TW" altLang="en-US"/>
          </a:p>
        </p:txBody>
      </p:sp>
    </p:spTree>
    <p:extLst>
      <p:ext uri="{BB962C8B-B14F-4D97-AF65-F5344CB8AC3E}">
        <p14:creationId xmlns:p14="http://schemas.microsoft.com/office/powerpoint/2010/main" val="1244493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35</a:t>
            </a:fld>
            <a:endParaRPr kumimoji="1" lang="zh-TW" altLang="en-US"/>
          </a:p>
        </p:txBody>
      </p:sp>
    </p:spTree>
    <p:extLst>
      <p:ext uri="{BB962C8B-B14F-4D97-AF65-F5344CB8AC3E}">
        <p14:creationId xmlns:p14="http://schemas.microsoft.com/office/powerpoint/2010/main" val="281301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36</a:t>
            </a:fld>
            <a:endParaRPr kumimoji="1" lang="zh-TW" altLang="en-US"/>
          </a:p>
        </p:txBody>
      </p:sp>
    </p:spTree>
    <p:extLst>
      <p:ext uri="{BB962C8B-B14F-4D97-AF65-F5344CB8AC3E}">
        <p14:creationId xmlns:p14="http://schemas.microsoft.com/office/powerpoint/2010/main" val="12582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37</a:t>
            </a:fld>
            <a:endParaRPr kumimoji="1" lang="zh-TW" altLang="en-US"/>
          </a:p>
        </p:txBody>
      </p:sp>
    </p:spTree>
    <p:extLst>
      <p:ext uri="{BB962C8B-B14F-4D97-AF65-F5344CB8AC3E}">
        <p14:creationId xmlns:p14="http://schemas.microsoft.com/office/powerpoint/2010/main" val="3877143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38</a:t>
            </a:fld>
            <a:endParaRPr kumimoji="1" lang="zh-TW" altLang="en-US"/>
          </a:p>
        </p:txBody>
      </p:sp>
    </p:spTree>
    <p:extLst>
      <p:ext uri="{BB962C8B-B14F-4D97-AF65-F5344CB8AC3E}">
        <p14:creationId xmlns:p14="http://schemas.microsoft.com/office/powerpoint/2010/main" val="78888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39</a:t>
            </a:fld>
            <a:endParaRPr kumimoji="1" lang="zh-TW" altLang="en-US"/>
          </a:p>
        </p:txBody>
      </p:sp>
    </p:spTree>
    <p:extLst>
      <p:ext uri="{BB962C8B-B14F-4D97-AF65-F5344CB8AC3E}">
        <p14:creationId xmlns:p14="http://schemas.microsoft.com/office/powerpoint/2010/main" val="1153700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40</a:t>
            </a:fld>
            <a:endParaRPr kumimoji="1" lang="zh-TW" altLang="en-US"/>
          </a:p>
        </p:txBody>
      </p:sp>
    </p:spTree>
    <p:extLst>
      <p:ext uri="{BB962C8B-B14F-4D97-AF65-F5344CB8AC3E}">
        <p14:creationId xmlns:p14="http://schemas.microsoft.com/office/powerpoint/2010/main" val="1552628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41</a:t>
            </a:fld>
            <a:endParaRPr kumimoji="1" lang="zh-TW" altLang="en-US"/>
          </a:p>
        </p:txBody>
      </p:sp>
    </p:spTree>
    <p:extLst>
      <p:ext uri="{BB962C8B-B14F-4D97-AF65-F5344CB8AC3E}">
        <p14:creationId xmlns:p14="http://schemas.microsoft.com/office/powerpoint/2010/main" val="405378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a:t>
            </a:fld>
            <a:endParaRPr kumimoji="1" lang="zh-TW" altLang="en-US"/>
          </a:p>
        </p:txBody>
      </p:sp>
    </p:spTree>
    <p:extLst>
      <p:ext uri="{BB962C8B-B14F-4D97-AF65-F5344CB8AC3E}">
        <p14:creationId xmlns:p14="http://schemas.microsoft.com/office/powerpoint/2010/main" val="155196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42</a:t>
            </a:fld>
            <a:endParaRPr kumimoji="1" lang="zh-TW" altLang="en-US"/>
          </a:p>
        </p:txBody>
      </p:sp>
    </p:spTree>
    <p:extLst>
      <p:ext uri="{BB962C8B-B14F-4D97-AF65-F5344CB8AC3E}">
        <p14:creationId xmlns:p14="http://schemas.microsoft.com/office/powerpoint/2010/main" val="85526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43</a:t>
            </a:fld>
            <a:endParaRPr kumimoji="1" lang="zh-TW" altLang="en-US"/>
          </a:p>
        </p:txBody>
      </p:sp>
    </p:spTree>
    <p:extLst>
      <p:ext uri="{BB962C8B-B14F-4D97-AF65-F5344CB8AC3E}">
        <p14:creationId xmlns:p14="http://schemas.microsoft.com/office/powerpoint/2010/main" val="3752325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44</a:t>
            </a:fld>
            <a:endParaRPr kumimoji="1" lang="zh-TW" altLang="en-US"/>
          </a:p>
        </p:txBody>
      </p:sp>
    </p:spTree>
    <p:extLst>
      <p:ext uri="{BB962C8B-B14F-4D97-AF65-F5344CB8AC3E}">
        <p14:creationId xmlns:p14="http://schemas.microsoft.com/office/powerpoint/2010/main" val="4220630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45</a:t>
            </a:fld>
            <a:endParaRPr kumimoji="1" lang="zh-TW" altLang="en-US"/>
          </a:p>
        </p:txBody>
      </p:sp>
    </p:spTree>
    <p:extLst>
      <p:ext uri="{BB962C8B-B14F-4D97-AF65-F5344CB8AC3E}">
        <p14:creationId xmlns:p14="http://schemas.microsoft.com/office/powerpoint/2010/main" val="2866254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46</a:t>
            </a:fld>
            <a:endParaRPr kumimoji="1" lang="zh-TW" altLang="en-US"/>
          </a:p>
        </p:txBody>
      </p:sp>
    </p:spTree>
    <p:extLst>
      <p:ext uri="{BB962C8B-B14F-4D97-AF65-F5344CB8AC3E}">
        <p14:creationId xmlns:p14="http://schemas.microsoft.com/office/powerpoint/2010/main" val="3827062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47</a:t>
            </a:fld>
            <a:endParaRPr kumimoji="1" lang="zh-TW" altLang="en-US"/>
          </a:p>
        </p:txBody>
      </p:sp>
    </p:spTree>
    <p:extLst>
      <p:ext uri="{BB962C8B-B14F-4D97-AF65-F5344CB8AC3E}">
        <p14:creationId xmlns:p14="http://schemas.microsoft.com/office/powerpoint/2010/main" val="2468939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48</a:t>
            </a:fld>
            <a:endParaRPr kumimoji="1" lang="zh-TW" altLang="en-US"/>
          </a:p>
        </p:txBody>
      </p:sp>
    </p:spTree>
    <p:extLst>
      <p:ext uri="{BB962C8B-B14F-4D97-AF65-F5344CB8AC3E}">
        <p14:creationId xmlns:p14="http://schemas.microsoft.com/office/powerpoint/2010/main" val="1190033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49</a:t>
            </a:fld>
            <a:endParaRPr kumimoji="1" lang="zh-TW" altLang="en-US"/>
          </a:p>
        </p:txBody>
      </p:sp>
    </p:spTree>
    <p:extLst>
      <p:ext uri="{BB962C8B-B14F-4D97-AF65-F5344CB8AC3E}">
        <p14:creationId xmlns:p14="http://schemas.microsoft.com/office/powerpoint/2010/main" val="3416210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50</a:t>
            </a:fld>
            <a:endParaRPr kumimoji="1" lang="zh-TW" altLang="en-US"/>
          </a:p>
        </p:txBody>
      </p:sp>
    </p:spTree>
    <p:extLst>
      <p:ext uri="{BB962C8B-B14F-4D97-AF65-F5344CB8AC3E}">
        <p14:creationId xmlns:p14="http://schemas.microsoft.com/office/powerpoint/2010/main" val="35003847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51</a:t>
            </a:fld>
            <a:endParaRPr kumimoji="1" lang="zh-TW" altLang="en-US"/>
          </a:p>
        </p:txBody>
      </p:sp>
    </p:spTree>
    <p:extLst>
      <p:ext uri="{BB962C8B-B14F-4D97-AF65-F5344CB8AC3E}">
        <p14:creationId xmlns:p14="http://schemas.microsoft.com/office/powerpoint/2010/main" val="120576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a:t>
            </a:fld>
            <a:endParaRPr kumimoji="1" lang="zh-TW" altLang="en-US"/>
          </a:p>
        </p:txBody>
      </p:sp>
    </p:spTree>
    <p:extLst>
      <p:ext uri="{BB962C8B-B14F-4D97-AF65-F5344CB8AC3E}">
        <p14:creationId xmlns:p14="http://schemas.microsoft.com/office/powerpoint/2010/main" val="1836369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52</a:t>
            </a:fld>
            <a:endParaRPr kumimoji="1" lang="zh-TW" altLang="en-US"/>
          </a:p>
        </p:txBody>
      </p:sp>
    </p:spTree>
    <p:extLst>
      <p:ext uri="{BB962C8B-B14F-4D97-AF65-F5344CB8AC3E}">
        <p14:creationId xmlns:p14="http://schemas.microsoft.com/office/powerpoint/2010/main" val="521612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53</a:t>
            </a:fld>
            <a:endParaRPr kumimoji="1" lang="zh-TW" altLang="en-US"/>
          </a:p>
        </p:txBody>
      </p:sp>
    </p:spTree>
    <p:extLst>
      <p:ext uri="{BB962C8B-B14F-4D97-AF65-F5344CB8AC3E}">
        <p14:creationId xmlns:p14="http://schemas.microsoft.com/office/powerpoint/2010/main" val="4201880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54</a:t>
            </a:fld>
            <a:endParaRPr kumimoji="1" lang="zh-TW" altLang="en-US"/>
          </a:p>
        </p:txBody>
      </p:sp>
    </p:spTree>
    <p:extLst>
      <p:ext uri="{BB962C8B-B14F-4D97-AF65-F5344CB8AC3E}">
        <p14:creationId xmlns:p14="http://schemas.microsoft.com/office/powerpoint/2010/main" val="1639080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55</a:t>
            </a:fld>
            <a:endParaRPr kumimoji="1" lang="zh-TW" altLang="en-US"/>
          </a:p>
        </p:txBody>
      </p:sp>
    </p:spTree>
    <p:extLst>
      <p:ext uri="{BB962C8B-B14F-4D97-AF65-F5344CB8AC3E}">
        <p14:creationId xmlns:p14="http://schemas.microsoft.com/office/powerpoint/2010/main" val="852174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56</a:t>
            </a:fld>
            <a:endParaRPr kumimoji="1" lang="zh-TW" altLang="en-US"/>
          </a:p>
        </p:txBody>
      </p:sp>
    </p:spTree>
    <p:extLst>
      <p:ext uri="{BB962C8B-B14F-4D97-AF65-F5344CB8AC3E}">
        <p14:creationId xmlns:p14="http://schemas.microsoft.com/office/powerpoint/2010/main" val="801061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57</a:t>
            </a:fld>
            <a:endParaRPr kumimoji="1" lang="zh-TW" altLang="en-US"/>
          </a:p>
        </p:txBody>
      </p:sp>
    </p:spTree>
    <p:extLst>
      <p:ext uri="{BB962C8B-B14F-4D97-AF65-F5344CB8AC3E}">
        <p14:creationId xmlns:p14="http://schemas.microsoft.com/office/powerpoint/2010/main" val="482015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58</a:t>
            </a:fld>
            <a:endParaRPr kumimoji="1" lang="zh-TW" altLang="en-US"/>
          </a:p>
        </p:txBody>
      </p:sp>
    </p:spTree>
    <p:extLst>
      <p:ext uri="{BB962C8B-B14F-4D97-AF65-F5344CB8AC3E}">
        <p14:creationId xmlns:p14="http://schemas.microsoft.com/office/powerpoint/2010/main" val="2471047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59</a:t>
            </a:fld>
            <a:endParaRPr kumimoji="1" lang="zh-TW" altLang="en-US"/>
          </a:p>
        </p:txBody>
      </p:sp>
    </p:spTree>
    <p:extLst>
      <p:ext uri="{BB962C8B-B14F-4D97-AF65-F5344CB8AC3E}">
        <p14:creationId xmlns:p14="http://schemas.microsoft.com/office/powerpoint/2010/main" val="4142717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60</a:t>
            </a:fld>
            <a:endParaRPr kumimoji="1" lang="zh-TW" altLang="en-US"/>
          </a:p>
        </p:txBody>
      </p:sp>
    </p:spTree>
    <p:extLst>
      <p:ext uri="{BB962C8B-B14F-4D97-AF65-F5344CB8AC3E}">
        <p14:creationId xmlns:p14="http://schemas.microsoft.com/office/powerpoint/2010/main" val="418558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61</a:t>
            </a:fld>
            <a:endParaRPr kumimoji="1" lang="zh-TW" altLang="en-US"/>
          </a:p>
        </p:txBody>
      </p:sp>
    </p:spTree>
    <p:extLst>
      <p:ext uri="{BB962C8B-B14F-4D97-AF65-F5344CB8AC3E}">
        <p14:creationId xmlns:p14="http://schemas.microsoft.com/office/powerpoint/2010/main" val="95891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a:t>
            </a:fld>
            <a:endParaRPr kumimoji="1" lang="zh-TW" altLang="en-US"/>
          </a:p>
        </p:txBody>
      </p:sp>
    </p:spTree>
    <p:extLst>
      <p:ext uri="{BB962C8B-B14F-4D97-AF65-F5344CB8AC3E}">
        <p14:creationId xmlns:p14="http://schemas.microsoft.com/office/powerpoint/2010/main" val="3531112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62</a:t>
            </a:fld>
            <a:endParaRPr kumimoji="1" lang="zh-TW" altLang="en-US"/>
          </a:p>
        </p:txBody>
      </p:sp>
    </p:spTree>
    <p:extLst>
      <p:ext uri="{BB962C8B-B14F-4D97-AF65-F5344CB8AC3E}">
        <p14:creationId xmlns:p14="http://schemas.microsoft.com/office/powerpoint/2010/main" val="3163008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63</a:t>
            </a:fld>
            <a:endParaRPr kumimoji="1" lang="zh-TW" altLang="en-US"/>
          </a:p>
        </p:txBody>
      </p:sp>
    </p:spTree>
    <p:extLst>
      <p:ext uri="{BB962C8B-B14F-4D97-AF65-F5344CB8AC3E}">
        <p14:creationId xmlns:p14="http://schemas.microsoft.com/office/powerpoint/2010/main" val="20364926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64</a:t>
            </a:fld>
            <a:endParaRPr kumimoji="1" lang="zh-TW" altLang="en-US"/>
          </a:p>
        </p:txBody>
      </p:sp>
    </p:spTree>
    <p:extLst>
      <p:ext uri="{BB962C8B-B14F-4D97-AF65-F5344CB8AC3E}">
        <p14:creationId xmlns:p14="http://schemas.microsoft.com/office/powerpoint/2010/main" val="4204251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65</a:t>
            </a:fld>
            <a:endParaRPr kumimoji="1" lang="zh-TW" altLang="en-US"/>
          </a:p>
        </p:txBody>
      </p:sp>
    </p:spTree>
    <p:extLst>
      <p:ext uri="{BB962C8B-B14F-4D97-AF65-F5344CB8AC3E}">
        <p14:creationId xmlns:p14="http://schemas.microsoft.com/office/powerpoint/2010/main" val="40819769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66</a:t>
            </a:fld>
            <a:endParaRPr kumimoji="1" lang="zh-TW" altLang="en-US"/>
          </a:p>
        </p:txBody>
      </p:sp>
    </p:spTree>
    <p:extLst>
      <p:ext uri="{BB962C8B-B14F-4D97-AF65-F5344CB8AC3E}">
        <p14:creationId xmlns:p14="http://schemas.microsoft.com/office/powerpoint/2010/main" val="11890063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67</a:t>
            </a:fld>
            <a:endParaRPr kumimoji="1" lang="zh-TW" altLang="en-US"/>
          </a:p>
        </p:txBody>
      </p:sp>
    </p:spTree>
    <p:extLst>
      <p:ext uri="{BB962C8B-B14F-4D97-AF65-F5344CB8AC3E}">
        <p14:creationId xmlns:p14="http://schemas.microsoft.com/office/powerpoint/2010/main" val="2783863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68</a:t>
            </a:fld>
            <a:endParaRPr kumimoji="1" lang="zh-TW" altLang="en-US"/>
          </a:p>
        </p:txBody>
      </p:sp>
    </p:spTree>
    <p:extLst>
      <p:ext uri="{BB962C8B-B14F-4D97-AF65-F5344CB8AC3E}">
        <p14:creationId xmlns:p14="http://schemas.microsoft.com/office/powerpoint/2010/main" val="5775003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69</a:t>
            </a:fld>
            <a:endParaRPr kumimoji="1" lang="zh-TW" altLang="en-US"/>
          </a:p>
        </p:txBody>
      </p:sp>
    </p:spTree>
    <p:extLst>
      <p:ext uri="{BB962C8B-B14F-4D97-AF65-F5344CB8AC3E}">
        <p14:creationId xmlns:p14="http://schemas.microsoft.com/office/powerpoint/2010/main" val="40588082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70</a:t>
            </a:fld>
            <a:endParaRPr kumimoji="1" lang="zh-TW" altLang="en-US"/>
          </a:p>
        </p:txBody>
      </p:sp>
    </p:spTree>
    <p:extLst>
      <p:ext uri="{BB962C8B-B14F-4D97-AF65-F5344CB8AC3E}">
        <p14:creationId xmlns:p14="http://schemas.microsoft.com/office/powerpoint/2010/main" val="34469190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71</a:t>
            </a:fld>
            <a:endParaRPr kumimoji="1" lang="zh-TW" altLang="en-US"/>
          </a:p>
        </p:txBody>
      </p:sp>
    </p:spTree>
    <p:extLst>
      <p:ext uri="{BB962C8B-B14F-4D97-AF65-F5344CB8AC3E}">
        <p14:creationId xmlns:p14="http://schemas.microsoft.com/office/powerpoint/2010/main" val="245452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a:t>
            </a:fld>
            <a:endParaRPr kumimoji="1" lang="zh-TW" altLang="en-US"/>
          </a:p>
        </p:txBody>
      </p:sp>
    </p:spTree>
    <p:extLst>
      <p:ext uri="{BB962C8B-B14F-4D97-AF65-F5344CB8AC3E}">
        <p14:creationId xmlns:p14="http://schemas.microsoft.com/office/powerpoint/2010/main" val="16853076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72</a:t>
            </a:fld>
            <a:endParaRPr kumimoji="1" lang="zh-TW" altLang="en-US"/>
          </a:p>
        </p:txBody>
      </p:sp>
    </p:spTree>
    <p:extLst>
      <p:ext uri="{BB962C8B-B14F-4D97-AF65-F5344CB8AC3E}">
        <p14:creationId xmlns:p14="http://schemas.microsoft.com/office/powerpoint/2010/main" val="35049444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73</a:t>
            </a:fld>
            <a:endParaRPr kumimoji="1" lang="zh-TW" altLang="en-US"/>
          </a:p>
        </p:txBody>
      </p:sp>
    </p:spTree>
    <p:extLst>
      <p:ext uri="{BB962C8B-B14F-4D97-AF65-F5344CB8AC3E}">
        <p14:creationId xmlns:p14="http://schemas.microsoft.com/office/powerpoint/2010/main" val="9627478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74</a:t>
            </a:fld>
            <a:endParaRPr kumimoji="1" lang="zh-TW" altLang="en-US"/>
          </a:p>
        </p:txBody>
      </p:sp>
    </p:spTree>
    <p:extLst>
      <p:ext uri="{BB962C8B-B14F-4D97-AF65-F5344CB8AC3E}">
        <p14:creationId xmlns:p14="http://schemas.microsoft.com/office/powerpoint/2010/main" val="18544042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75</a:t>
            </a:fld>
            <a:endParaRPr kumimoji="1" lang="zh-TW" altLang="en-US"/>
          </a:p>
        </p:txBody>
      </p:sp>
    </p:spTree>
    <p:extLst>
      <p:ext uri="{BB962C8B-B14F-4D97-AF65-F5344CB8AC3E}">
        <p14:creationId xmlns:p14="http://schemas.microsoft.com/office/powerpoint/2010/main" val="185706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76</a:t>
            </a:fld>
            <a:endParaRPr kumimoji="1" lang="zh-TW" altLang="en-US"/>
          </a:p>
        </p:txBody>
      </p:sp>
    </p:spTree>
    <p:extLst>
      <p:ext uri="{BB962C8B-B14F-4D97-AF65-F5344CB8AC3E}">
        <p14:creationId xmlns:p14="http://schemas.microsoft.com/office/powerpoint/2010/main" val="8084334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77</a:t>
            </a:fld>
            <a:endParaRPr kumimoji="1" lang="zh-TW" altLang="en-US"/>
          </a:p>
        </p:txBody>
      </p:sp>
    </p:spTree>
    <p:extLst>
      <p:ext uri="{BB962C8B-B14F-4D97-AF65-F5344CB8AC3E}">
        <p14:creationId xmlns:p14="http://schemas.microsoft.com/office/powerpoint/2010/main" val="2924536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78</a:t>
            </a:fld>
            <a:endParaRPr kumimoji="1" lang="zh-TW" altLang="en-US"/>
          </a:p>
        </p:txBody>
      </p:sp>
    </p:spTree>
    <p:extLst>
      <p:ext uri="{BB962C8B-B14F-4D97-AF65-F5344CB8AC3E}">
        <p14:creationId xmlns:p14="http://schemas.microsoft.com/office/powerpoint/2010/main" val="2740668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79</a:t>
            </a:fld>
            <a:endParaRPr kumimoji="1" lang="zh-TW" altLang="en-US"/>
          </a:p>
        </p:txBody>
      </p:sp>
    </p:spTree>
    <p:extLst>
      <p:ext uri="{BB962C8B-B14F-4D97-AF65-F5344CB8AC3E}">
        <p14:creationId xmlns:p14="http://schemas.microsoft.com/office/powerpoint/2010/main" val="2002543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80</a:t>
            </a:fld>
            <a:endParaRPr kumimoji="1" lang="zh-TW" altLang="en-US"/>
          </a:p>
        </p:txBody>
      </p:sp>
    </p:spTree>
    <p:extLst>
      <p:ext uri="{BB962C8B-B14F-4D97-AF65-F5344CB8AC3E}">
        <p14:creationId xmlns:p14="http://schemas.microsoft.com/office/powerpoint/2010/main" val="35870724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81</a:t>
            </a:fld>
            <a:endParaRPr kumimoji="1" lang="zh-TW" altLang="en-US"/>
          </a:p>
        </p:txBody>
      </p:sp>
    </p:spTree>
    <p:extLst>
      <p:ext uri="{BB962C8B-B14F-4D97-AF65-F5344CB8AC3E}">
        <p14:creationId xmlns:p14="http://schemas.microsoft.com/office/powerpoint/2010/main" val="216082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10</a:t>
            </a:fld>
            <a:endParaRPr kumimoji="1" lang="zh-TW" altLang="en-US"/>
          </a:p>
        </p:txBody>
      </p:sp>
    </p:spTree>
    <p:extLst>
      <p:ext uri="{BB962C8B-B14F-4D97-AF65-F5344CB8AC3E}">
        <p14:creationId xmlns:p14="http://schemas.microsoft.com/office/powerpoint/2010/main" val="1083800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82</a:t>
            </a:fld>
            <a:endParaRPr kumimoji="1" lang="zh-TW" altLang="en-US"/>
          </a:p>
        </p:txBody>
      </p:sp>
    </p:spTree>
    <p:extLst>
      <p:ext uri="{BB962C8B-B14F-4D97-AF65-F5344CB8AC3E}">
        <p14:creationId xmlns:p14="http://schemas.microsoft.com/office/powerpoint/2010/main" val="31738149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83</a:t>
            </a:fld>
            <a:endParaRPr kumimoji="1" lang="zh-TW" altLang="en-US"/>
          </a:p>
        </p:txBody>
      </p:sp>
    </p:spTree>
    <p:extLst>
      <p:ext uri="{BB962C8B-B14F-4D97-AF65-F5344CB8AC3E}">
        <p14:creationId xmlns:p14="http://schemas.microsoft.com/office/powerpoint/2010/main" val="1108407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84</a:t>
            </a:fld>
            <a:endParaRPr kumimoji="1" lang="zh-TW" altLang="en-US"/>
          </a:p>
        </p:txBody>
      </p:sp>
    </p:spTree>
    <p:extLst>
      <p:ext uri="{BB962C8B-B14F-4D97-AF65-F5344CB8AC3E}">
        <p14:creationId xmlns:p14="http://schemas.microsoft.com/office/powerpoint/2010/main" val="6635532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85</a:t>
            </a:fld>
            <a:endParaRPr kumimoji="1" lang="zh-TW" altLang="en-US"/>
          </a:p>
        </p:txBody>
      </p:sp>
    </p:spTree>
    <p:extLst>
      <p:ext uri="{BB962C8B-B14F-4D97-AF65-F5344CB8AC3E}">
        <p14:creationId xmlns:p14="http://schemas.microsoft.com/office/powerpoint/2010/main" val="31113812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86</a:t>
            </a:fld>
            <a:endParaRPr kumimoji="1" lang="zh-TW" altLang="en-US"/>
          </a:p>
        </p:txBody>
      </p:sp>
    </p:spTree>
    <p:extLst>
      <p:ext uri="{BB962C8B-B14F-4D97-AF65-F5344CB8AC3E}">
        <p14:creationId xmlns:p14="http://schemas.microsoft.com/office/powerpoint/2010/main" val="4165141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87</a:t>
            </a:fld>
            <a:endParaRPr kumimoji="1" lang="zh-TW" altLang="en-US"/>
          </a:p>
        </p:txBody>
      </p:sp>
    </p:spTree>
    <p:extLst>
      <p:ext uri="{BB962C8B-B14F-4D97-AF65-F5344CB8AC3E}">
        <p14:creationId xmlns:p14="http://schemas.microsoft.com/office/powerpoint/2010/main" val="6997619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88</a:t>
            </a:fld>
            <a:endParaRPr kumimoji="1" lang="zh-TW" altLang="en-US"/>
          </a:p>
        </p:txBody>
      </p:sp>
    </p:spTree>
    <p:extLst>
      <p:ext uri="{BB962C8B-B14F-4D97-AF65-F5344CB8AC3E}">
        <p14:creationId xmlns:p14="http://schemas.microsoft.com/office/powerpoint/2010/main" val="10025690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89</a:t>
            </a:fld>
            <a:endParaRPr kumimoji="1" lang="zh-TW" altLang="en-US"/>
          </a:p>
        </p:txBody>
      </p:sp>
    </p:spTree>
    <p:extLst>
      <p:ext uri="{BB962C8B-B14F-4D97-AF65-F5344CB8AC3E}">
        <p14:creationId xmlns:p14="http://schemas.microsoft.com/office/powerpoint/2010/main" val="36912268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90</a:t>
            </a:fld>
            <a:endParaRPr kumimoji="1" lang="zh-TW" altLang="en-US"/>
          </a:p>
        </p:txBody>
      </p:sp>
    </p:spTree>
    <p:extLst>
      <p:ext uri="{BB962C8B-B14F-4D97-AF65-F5344CB8AC3E}">
        <p14:creationId xmlns:p14="http://schemas.microsoft.com/office/powerpoint/2010/main" val="28071144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91</a:t>
            </a:fld>
            <a:endParaRPr kumimoji="1" lang="zh-TW" altLang="en-US"/>
          </a:p>
        </p:txBody>
      </p:sp>
    </p:spTree>
    <p:extLst>
      <p:ext uri="{BB962C8B-B14F-4D97-AF65-F5344CB8AC3E}">
        <p14:creationId xmlns:p14="http://schemas.microsoft.com/office/powerpoint/2010/main" val="71542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11</a:t>
            </a:fld>
            <a:endParaRPr kumimoji="1" lang="zh-TW" altLang="en-US"/>
          </a:p>
        </p:txBody>
      </p:sp>
    </p:spTree>
    <p:extLst>
      <p:ext uri="{BB962C8B-B14F-4D97-AF65-F5344CB8AC3E}">
        <p14:creationId xmlns:p14="http://schemas.microsoft.com/office/powerpoint/2010/main" val="24399069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92</a:t>
            </a:fld>
            <a:endParaRPr kumimoji="1" lang="zh-TW" altLang="en-US"/>
          </a:p>
        </p:txBody>
      </p:sp>
    </p:spTree>
    <p:extLst>
      <p:ext uri="{BB962C8B-B14F-4D97-AF65-F5344CB8AC3E}">
        <p14:creationId xmlns:p14="http://schemas.microsoft.com/office/powerpoint/2010/main" val="15440298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93</a:t>
            </a:fld>
            <a:endParaRPr kumimoji="1" lang="zh-TW" altLang="en-US"/>
          </a:p>
        </p:txBody>
      </p:sp>
    </p:spTree>
    <p:extLst>
      <p:ext uri="{BB962C8B-B14F-4D97-AF65-F5344CB8AC3E}">
        <p14:creationId xmlns:p14="http://schemas.microsoft.com/office/powerpoint/2010/main" val="736348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94</a:t>
            </a:fld>
            <a:endParaRPr kumimoji="1" lang="zh-TW" altLang="en-US"/>
          </a:p>
        </p:txBody>
      </p:sp>
    </p:spTree>
    <p:extLst>
      <p:ext uri="{BB962C8B-B14F-4D97-AF65-F5344CB8AC3E}">
        <p14:creationId xmlns:p14="http://schemas.microsoft.com/office/powerpoint/2010/main" val="605976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95</a:t>
            </a:fld>
            <a:endParaRPr kumimoji="1" lang="zh-TW" altLang="en-US"/>
          </a:p>
        </p:txBody>
      </p:sp>
    </p:spTree>
    <p:extLst>
      <p:ext uri="{BB962C8B-B14F-4D97-AF65-F5344CB8AC3E}">
        <p14:creationId xmlns:p14="http://schemas.microsoft.com/office/powerpoint/2010/main" val="1414599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96</a:t>
            </a:fld>
            <a:endParaRPr kumimoji="1" lang="zh-TW" altLang="en-US"/>
          </a:p>
        </p:txBody>
      </p:sp>
    </p:spTree>
    <p:extLst>
      <p:ext uri="{BB962C8B-B14F-4D97-AF65-F5344CB8AC3E}">
        <p14:creationId xmlns:p14="http://schemas.microsoft.com/office/powerpoint/2010/main" val="15635433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E143ED9B-3B7C-FA4E-8807-38B58601FE7F}" type="slidenum">
              <a:rPr kumimoji="1" lang="zh-TW" altLang="en-US" smtClean="0"/>
              <a:t>97</a:t>
            </a:fld>
            <a:endParaRPr kumimoji="1" lang="zh-TW" altLang="en-US"/>
          </a:p>
        </p:txBody>
      </p:sp>
    </p:spTree>
    <p:extLst>
      <p:ext uri="{BB962C8B-B14F-4D97-AF65-F5344CB8AC3E}">
        <p14:creationId xmlns:p14="http://schemas.microsoft.com/office/powerpoint/2010/main" val="2187505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頁">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94A354D9-8A03-5DB3-D5ED-05A7CF13BB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350" y="6492459"/>
            <a:ext cx="1288319" cy="228863"/>
          </a:xfrm>
          <a:prstGeom prst="rect">
            <a:avLst/>
          </a:prstGeom>
        </p:spPr>
      </p:pic>
      <p:pic>
        <p:nvPicPr>
          <p:cNvPr id="3" name="圖片 2">
            <a:extLst>
              <a:ext uri="{FF2B5EF4-FFF2-40B4-BE49-F238E27FC236}">
                <a16:creationId xmlns="" xmlns:a16="http://schemas.microsoft.com/office/drawing/2014/main" id="{DC3DAE31-46E6-0AFE-0952-F291EA685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17526" cy="6858000"/>
          </a:xfrm>
          <a:prstGeom prst="rect">
            <a:avLst/>
          </a:prstGeom>
        </p:spPr>
      </p:pic>
    </p:spTree>
    <p:extLst>
      <p:ext uri="{BB962C8B-B14F-4D97-AF65-F5344CB8AC3E}">
        <p14:creationId xmlns:p14="http://schemas.microsoft.com/office/powerpoint/2010/main" val="397421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頁面">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8" y="-42932"/>
            <a:ext cx="12299957" cy="6919109"/>
          </a:xfrm>
          <a:prstGeom prst="rect">
            <a:avLst/>
          </a:prstGeom>
        </p:spPr>
      </p:pic>
      <p:sp>
        <p:nvSpPr>
          <p:cNvPr id="8" name="矩形 7"/>
          <p:cNvSpPr/>
          <p:nvPr userDrawn="1"/>
        </p:nvSpPr>
        <p:spPr>
          <a:xfrm>
            <a:off x="11125200" y="0"/>
            <a:ext cx="1066800" cy="481013"/>
          </a:xfrm>
          <a:prstGeom prst="rect">
            <a:avLst/>
          </a:prstGeom>
          <a:solidFill>
            <a:srgbClr val="495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11196638" y="50129"/>
            <a:ext cx="938212" cy="38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5" name="文字版面配置區 4"/>
          <p:cNvSpPr>
            <a:spLocks noGrp="1"/>
          </p:cNvSpPr>
          <p:nvPr>
            <p:ph type="body" sz="quarter" idx="10"/>
          </p:nvPr>
        </p:nvSpPr>
        <p:spPr>
          <a:xfrm>
            <a:off x="11207299" y="109119"/>
            <a:ext cx="914400" cy="3807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pic>
        <p:nvPicPr>
          <p:cNvPr id="7" name="圖片 6">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350" y="6492459"/>
            <a:ext cx="1288319" cy="228863"/>
          </a:xfrm>
          <a:prstGeom prst="rect">
            <a:avLst/>
          </a:prstGeom>
        </p:spPr>
      </p:pic>
    </p:spTree>
    <p:extLst>
      <p:ext uri="{BB962C8B-B14F-4D97-AF65-F5344CB8AC3E}">
        <p14:creationId xmlns:p14="http://schemas.microsoft.com/office/powerpoint/2010/main" val="5179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頁面">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8" y="-42932"/>
            <a:ext cx="12299957" cy="6919109"/>
          </a:xfrm>
          <a:prstGeom prst="rect">
            <a:avLst/>
          </a:prstGeom>
        </p:spPr>
      </p:pic>
      <p:pic>
        <p:nvPicPr>
          <p:cNvPr id="7" name="圖片 6">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350" y="6492459"/>
            <a:ext cx="1288319" cy="228863"/>
          </a:xfrm>
          <a:prstGeom prst="rect">
            <a:avLst/>
          </a:prstGeom>
        </p:spPr>
      </p:pic>
    </p:spTree>
    <p:extLst>
      <p:ext uri="{BB962C8B-B14F-4D97-AF65-F5344CB8AC3E}">
        <p14:creationId xmlns:p14="http://schemas.microsoft.com/office/powerpoint/2010/main" val="2552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3" name="圖片 1">
            <a:extLst>
              <a:ext uri="{FF2B5EF4-FFF2-40B4-BE49-F238E27FC236}">
                <a16:creationId xmlns="" xmlns:a16="http://schemas.microsoft.com/office/drawing/2014/main" id="{262F6953-FF44-BD4F-AD45-A206D2BB36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userDrawn="1"/>
        </p:nvSpPr>
        <p:spPr>
          <a:xfrm>
            <a:off x="10214187" y="6466840"/>
            <a:ext cx="1639147" cy="284480"/>
          </a:xfrm>
          <a:prstGeom prst="rect">
            <a:avLst/>
          </a:prstGeom>
          <a:gradFill>
            <a:gsLst>
              <a:gs pos="52000">
                <a:srgbClr val="557AAF"/>
              </a:gs>
              <a:gs pos="0">
                <a:srgbClr val="5583B7"/>
              </a:gs>
              <a:gs pos="100000">
                <a:srgbClr val="4F72A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5" name="圖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9096" y="6479580"/>
            <a:ext cx="1882931" cy="250870"/>
          </a:xfrm>
          <a:prstGeom prst="rect">
            <a:avLst/>
          </a:prstGeom>
        </p:spPr>
      </p:pic>
    </p:spTree>
    <p:extLst>
      <p:ext uri="{BB962C8B-B14F-4D97-AF65-F5344CB8AC3E}">
        <p14:creationId xmlns:p14="http://schemas.microsoft.com/office/powerpoint/2010/main" val="8367656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91033-D878-476A-A8AA-77F6CB5E8CCD}" type="datetimeFigureOut">
              <a:rPr lang="zh-TW" altLang="en-US" smtClean="0"/>
              <a:t>2026/1/5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D385C-C73B-4C00-A177-D4937D0CE614}" type="slidenum">
              <a:rPr lang="zh-TW" altLang="en-US" smtClean="0"/>
              <a:t>‹#›</a:t>
            </a:fld>
            <a:endParaRPr lang="zh-TW" altLang="en-US"/>
          </a:p>
        </p:txBody>
      </p:sp>
    </p:spTree>
    <p:extLst>
      <p:ext uri="{BB962C8B-B14F-4D97-AF65-F5344CB8AC3E}">
        <p14:creationId xmlns:p14="http://schemas.microsoft.com/office/powerpoint/2010/main" val="71783853"/>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8"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uMz5Jt96s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scratch.mit.edu/projects/179226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scratch.mit.edu/projects/179226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cratch.mit.edu/projects/8959863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scratch.mit.edu/projects/89598637"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21205;&#30059;/2&#19979;&#36039;&#31185;CH6-3-&#25628;&#23563;&#27861;.mp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2u2QWNfOrNU#t=5"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h5.hle.com.tw/h5mp4/02j/09Te/&#36039;&#35338;&#31185;&#25216;/2&#19979;/&#31532;6&#31456;/2&#19979;&#36039;&#31185;6-3-&#24490;&#24207;&#25628;&#23563;&#27861;.mp4" TargetMode="Externa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2u2QWNfOrNU#t=5"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 Id="rId9"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7.png"/><Relationship Id="rId4" Type="http://schemas.microsoft.com/office/2007/relationships/hdphoto" Target="../media/hdphoto4.wdp"/><Relationship Id="rId9"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5.png"/><Relationship Id="rId4" Type="http://schemas.microsoft.com/office/2007/relationships/hdphoto" Target="../media/hdphoto7.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qt.hle.com.tw/edisc3.html?tid=111_1_JTE_EBOOK_4_6&amp;tt=Ebook&amp;platform=Hanlin_Ebook" TargetMode="External"/><Relationship Id="rId1" Type="http://schemas.openxmlformats.org/officeDocument/2006/relationships/slideLayout" Target="../slideLayouts/slideLayout3.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76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100024"/>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pic>
        <p:nvPicPr>
          <p:cNvPr id="6" name="圖片 5">
            <a:hlinkClick r:id="rId3"/>
            <a:extLst>
              <a:ext uri="{FF2B5EF4-FFF2-40B4-BE49-F238E27FC236}">
                <a16:creationId xmlns="" xmlns:a16="http://schemas.microsoft.com/office/drawing/2014/main" id="{4D42B774-E63F-8EA7-C385-E17D634906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55" t="21407" r="4703" b="23062"/>
          <a:stretch>
            <a:fillRect/>
          </a:stretch>
        </p:blipFill>
        <p:spPr bwMode="auto">
          <a:xfrm>
            <a:off x="10348686" y="0"/>
            <a:ext cx="1843314" cy="113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 xmlns:a16="http://schemas.microsoft.com/office/drawing/2014/main" id="{92BA1F60-5E22-E1B6-64F1-9E53099B45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72"/>
          <a:stretch/>
        </p:blipFill>
        <p:spPr bwMode="auto">
          <a:xfrm>
            <a:off x="861221" y="1152678"/>
            <a:ext cx="4710910" cy="505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 xmlns:a16="http://schemas.microsoft.com/office/drawing/2014/main" id="{A345C1D3-69A0-8FCB-2FAB-1B1E30B02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930"/>
          <a:stretch/>
        </p:blipFill>
        <p:spPr bwMode="auto">
          <a:xfrm>
            <a:off x="6227194" y="1431760"/>
            <a:ext cx="3937229" cy="477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45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100024"/>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pic>
        <p:nvPicPr>
          <p:cNvPr id="2" name="Picture 2">
            <a:extLst>
              <a:ext uri="{FF2B5EF4-FFF2-40B4-BE49-F238E27FC236}">
                <a16:creationId xmlns="" xmlns:a16="http://schemas.microsoft.com/office/drawing/2014/main" id="{670968A3-7A9F-D50E-F517-DD5C84016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 r="1949" b="64782"/>
          <a:stretch/>
        </p:blipFill>
        <p:spPr bwMode="auto">
          <a:xfrm>
            <a:off x="996559" y="1093635"/>
            <a:ext cx="9126856" cy="215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 xmlns:a16="http://schemas.microsoft.com/office/drawing/2014/main" id="{EBDF482E-1183-CAE1-D2CA-FC5397BC3C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 t="12008" r="2322" b="15438"/>
          <a:stretch/>
        </p:blipFill>
        <p:spPr bwMode="auto">
          <a:xfrm>
            <a:off x="996559" y="3134839"/>
            <a:ext cx="9126854" cy="332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205</a:t>
            </a:r>
          </a:p>
        </p:txBody>
      </p:sp>
    </p:spTree>
    <p:extLst>
      <p:ext uri="{BB962C8B-B14F-4D97-AF65-F5344CB8AC3E}">
        <p14:creationId xmlns:p14="http://schemas.microsoft.com/office/powerpoint/2010/main" val="24712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100024"/>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205</a:t>
            </a:r>
          </a:p>
        </p:txBody>
      </p:sp>
      <p:pic>
        <p:nvPicPr>
          <p:cNvPr id="6" name="圖片 5">
            <a:extLst>
              <a:ext uri="{FF2B5EF4-FFF2-40B4-BE49-F238E27FC236}">
                <a16:creationId xmlns="" xmlns:a16="http://schemas.microsoft.com/office/drawing/2014/main" id="{458EE3C1-A767-D623-0163-E2E208A7E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63" y="3617980"/>
            <a:ext cx="10370842" cy="2725670"/>
          </a:xfrm>
          <a:prstGeom prst="rect">
            <a:avLst/>
          </a:prstGeom>
        </p:spPr>
      </p:pic>
      <p:pic>
        <p:nvPicPr>
          <p:cNvPr id="9" name="Picture 2">
            <a:extLst>
              <a:ext uri="{FF2B5EF4-FFF2-40B4-BE49-F238E27FC236}">
                <a16:creationId xmlns="" xmlns:a16="http://schemas.microsoft.com/office/drawing/2014/main" id="{FA1FA04A-5B82-48D8-3432-3C74A9F80B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06" r="18402"/>
          <a:stretch/>
        </p:blipFill>
        <p:spPr bwMode="auto">
          <a:xfrm>
            <a:off x="1650992" y="1136888"/>
            <a:ext cx="7689820" cy="1818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字方塊 3">
            <a:extLst>
              <a:ext uri="{FF2B5EF4-FFF2-40B4-BE49-F238E27FC236}">
                <a16:creationId xmlns="" xmlns:a16="http://schemas.microsoft.com/office/drawing/2014/main" id="{4A92B6E9-2B3E-1042-02AF-6F08E38BF083}"/>
              </a:ext>
            </a:extLst>
          </p:cNvPr>
          <p:cNvSpPr txBox="1">
            <a:spLocks noChangeArrowheads="1"/>
          </p:cNvSpPr>
          <p:nvPr/>
        </p:nvSpPr>
        <p:spPr bwMode="auto">
          <a:xfrm>
            <a:off x="8319393" y="4222049"/>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1</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8</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，不是目標資料 </a:t>
            </a:r>
            <a:r>
              <a:rPr lang="en-US" altLang="zh-TW" sz="2800" b="1" dirty="0">
                <a:solidFill>
                  <a:schemeClr val="tx1"/>
                </a:solidFill>
                <a:latin typeface="Microsoft JhengHei" panose="020B0604030504040204" pitchFamily="34" charset="-120"/>
                <a:ea typeface="Microsoft JhengHei" panose="020B0604030504040204" pitchFamily="34" charset="-120"/>
              </a:rPr>
              <a:t>9</a:t>
            </a:r>
            <a:r>
              <a:rPr lang="zh-TW" altLang="en-US" sz="2800" b="1" dirty="0">
                <a:solidFill>
                  <a:schemeClr val="tx1"/>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1560691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205</a:t>
            </a:r>
          </a:p>
        </p:txBody>
      </p:sp>
      <p:sp>
        <p:nvSpPr>
          <p:cNvPr id="11" name="文字方塊 3">
            <a:extLst>
              <a:ext uri="{FF2B5EF4-FFF2-40B4-BE49-F238E27FC236}">
                <a16:creationId xmlns="" xmlns:a16="http://schemas.microsoft.com/office/drawing/2014/main" id="{4A92B6E9-2B3E-1042-02AF-6F08E38BF083}"/>
              </a:ext>
            </a:extLst>
          </p:cNvPr>
          <p:cNvSpPr txBox="1">
            <a:spLocks noChangeArrowheads="1"/>
          </p:cNvSpPr>
          <p:nvPr/>
        </p:nvSpPr>
        <p:spPr bwMode="auto">
          <a:xfrm>
            <a:off x="8233663" y="1329567"/>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8</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，不是目標資料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9</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p:txBody>
      </p:sp>
      <p:pic>
        <p:nvPicPr>
          <p:cNvPr id="2" name="圖片 1">
            <a:extLst>
              <a:ext uri="{FF2B5EF4-FFF2-40B4-BE49-F238E27FC236}">
                <a16:creationId xmlns="" xmlns:a16="http://schemas.microsoft.com/office/drawing/2014/main" id="{0672D156-34CB-2E70-C6EA-95A401424BA6}"/>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38262" y="905612"/>
            <a:ext cx="10370841" cy="2725670"/>
          </a:xfrm>
          <a:prstGeom prst="rect">
            <a:avLst/>
          </a:prstGeom>
        </p:spPr>
      </p:pic>
      <p:pic>
        <p:nvPicPr>
          <p:cNvPr id="4" name="圖片 3">
            <a:extLst>
              <a:ext uri="{FF2B5EF4-FFF2-40B4-BE49-F238E27FC236}">
                <a16:creationId xmlns="" xmlns:a16="http://schemas.microsoft.com/office/drawing/2014/main" id="{8E270F53-6DEE-7F39-CB5D-205F6EC49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62" y="3747478"/>
            <a:ext cx="10408828" cy="2745724"/>
          </a:xfrm>
          <a:prstGeom prst="rect">
            <a:avLst/>
          </a:prstGeom>
        </p:spPr>
      </p:pic>
      <p:sp>
        <p:nvSpPr>
          <p:cNvPr id="12" name="文字方塊 3">
            <a:extLst>
              <a:ext uri="{FF2B5EF4-FFF2-40B4-BE49-F238E27FC236}">
                <a16:creationId xmlns="" xmlns:a16="http://schemas.microsoft.com/office/drawing/2014/main" id="{992AB6AA-F3DB-4D83-2F54-92A61C548C66}"/>
              </a:ext>
            </a:extLst>
          </p:cNvPr>
          <p:cNvSpPr txBox="1">
            <a:spLocks noChangeArrowheads="1"/>
          </p:cNvSpPr>
          <p:nvPr/>
        </p:nvSpPr>
        <p:spPr bwMode="auto">
          <a:xfrm>
            <a:off x="8233663" y="4279548"/>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2</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5</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，不是目標資料</a:t>
            </a:r>
            <a:r>
              <a:rPr lang="en-US" altLang="zh-TW" sz="2800" b="1" dirty="0">
                <a:solidFill>
                  <a:schemeClr val="tx1"/>
                </a:solidFill>
                <a:latin typeface="Microsoft JhengHei" panose="020B0604030504040204" pitchFamily="34" charset="-120"/>
                <a:ea typeface="Microsoft JhengHei" panose="020B0604030504040204" pitchFamily="34" charset="-120"/>
              </a:rPr>
              <a:t> 9</a:t>
            </a:r>
            <a:r>
              <a:rPr lang="zh-TW" altLang="en-US" sz="2800" b="1" dirty="0">
                <a:solidFill>
                  <a:schemeClr val="tx1"/>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689895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206</a:t>
            </a:r>
          </a:p>
        </p:txBody>
      </p:sp>
      <p:pic>
        <p:nvPicPr>
          <p:cNvPr id="6" name="圖片 5">
            <a:extLst>
              <a:ext uri="{FF2B5EF4-FFF2-40B4-BE49-F238E27FC236}">
                <a16:creationId xmlns="" xmlns:a16="http://schemas.microsoft.com/office/drawing/2014/main" id="{949DA6B5-697F-70BE-6122-ABF7BD32CEF3}"/>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38262" y="896868"/>
            <a:ext cx="10423552" cy="2749608"/>
          </a:xfrm>
          <a:prstGeom prst="rect">
            <a:avLst/>
          </a:prstGeom>
        </p:spPr>
      </p:pic>
      <p:sp>
        <p:nvSpPr>
          <p:cNvPr id="9" name="文字方塊 3">
            <a:extLst>
              <a:ext uri="{FF2B5EF4-FFF2-40B4-BE49-F238E27FC236}">
                <a16:creationId xmlns="" xmlns:a16="http://schemas.microsoft.com/office/drawing/2014/main" id="{0E33773F-2607-120B-D606-C9ADE3328A05}"/>
              </a:ext>
            </a:extLst>
          </p:cNvPr>
          <p:cNvSpPr txBox="1">
            <a:spLocks noChangeArrowheads="1"/>
          </p:cNvSpPr>
          <p:nvPr/>
        </p:nvSpPr>
        <p:spPr bwMode="auto">
          <a:xfrm>
            <a:off x="8233663" y="1361299"/>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2</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5</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，不是目標資料</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 9</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p:txBody>
      </p:sp>
      <p:pic>
        <p:nvPicPr>
          <p:cNvPr id="17" name="圖片 16">
            <a:extLst>
              <a:ext uri="{FF2B5EF4-FFF2-40B4-BE49-F238E27FC236}">
                <a16:creationId xmlns="" xmlns:a16="http://schemas.microsoft.com/office/drawing/2014/main" id="{B4BF07AA-39A7-4CFB-B6FE-D506BBF60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70" y="3804747"/>
            <a:ext cx="10530040" cy="2861525"/>
          </a:xfrm>
          <a:prstGeom prst="rect">
            <a:avLst/>
          </a:prstGeom>
        </p:spPr>
      </p:pic>
      <p:sp>
        <p:nvSpPr>
          <p:cNvPr id="12" name="文字方塊 3">
            <a:extLst>
              <a:ext uri="{FF2B5EF4-FFF2-40B4-BE49-F238E27FC236}">
                <a16:creationId xmlns="" xmlns:a16="http://schemas.microsoft.com/office/drawing/2014/main" id="{992AB6AA-F3DB-4D83-2F54-92A61C548C66}"/>
              </a:ext>
            </a:extLst>
          </p:cNvPr>
          <p:cNvSpPr txBox="1">
            <a:spLocks noChangeArrowheads="1"/>
          </p:cNvSpPr>
          <p:nvPr/>
        </p:nvSpPr>
        <p:spPr bwMode="auto">
          <a:xfrm>
            <a:off x="8233663" y="4374613"/>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 </a:t>
            </a:r>
            <a:r>
              <a:rPr lang="en-US" altLang="zh-TW" sz="2800" b="1" dirty="0">
                <a:solidFill>
                  <a:schemeClr val="tx1"/>
                </a:solidFill>
                <a:latin typeface="Microsoft JhengHei" panose="020B0604030504040204" pitchFamily="34" charset="-120"/>
                <a:ea typeface="Microsoft JhengHei" panose="020B0604030504040204" pitchFamily="34" charset="-120"/>
              </a:rPr>
              <a:t>3 </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10</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，不是目標資料 </a:t>
            </a:r>
            <a:r>
              <a:rPr lang="en-US" altLang="zh-TW" sz="2800" b="1" dirty="0">
                <a:solidFill>
                  <a:schemeClr val="tx1"/>
                </a:solidFill>
                <a:latin typeface="Microsoft JhengHei" panose="020B0604030504040204" pitchFamily="34" charset="-120"/>
                <a:ea typeface="Microsoft JhengHei" panose="020B0604030504040204" pitchFamily="34" charset="-120"/>
              </a:rPr>
              <a:t>9</a:t>
            </a:r>
            <a:r>
              <a:rPr lang="zh-TW" altLang="en-US" sz="2800" b="1" dirty="0">
                <a:solidFill>
                  <a:schemeClr val="tx1"/>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161258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206</a:t>
            </a:r>
          </a:p>
        </p:txBody>
      </p:sp>
      <p:pic>
        <p:nvPicPr>
          <p:cNvPr id="17" name="圖片 16">
            <a:extLst>
              <a:ext uri="{FF2B5EF4-FFF2-40B4-BE49-F238E27FC236}">
                <a16:creationId xmlns="" xmlns:a16="http://schemas.microsoft.com/office/drawing/2014/main" id="{B4BF07AA-39A7-4CFB-B6FE-D506BBF603D6}"/>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579270" y="932948"/>
            <a:ext cx="10530040" cy="2861525"/>
          </a:xfrm>
          <a:prstGeom prst="rect">
            <a:avLst/>
          </a:prstGeom>
        </p:spPr>
      </p:pic>
      <p:sp>
        <p:nvSpPr>
          <p:cNvPr id="12" name="文字方塊 3">
            <a:extLst>
              <a:ext uri="{FF2B5EF4-FFF2-40B4-BE49-F238E27FC236}">
                <a16:creationId xmlns="" xmlns:a16="http://schemas.microsoft.com/office/drawing/2014/main" id="{992AB6AA-F3DB-4D83-2F54-92A61C548C66}"/>
              </a:ext>
            </a:extLst>
          </p:cNvPr>
          <p:cNvSpPr txBox="1">
            <a:spLocks noChangeArrowheads="1"/>
          </p:cNvSpPr>
          <p:nvPr/>
        </p:nvSpPr>
        <p:spPr bwMode="auto">
          <a:xfrm>
            <a:off x="8233663" y="1502814"/>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3 </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10</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，不是目標資料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9</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p:txBody>
      </p:sp>
      <p:pic>
        <p:nvPicPr>
          <p:cNvPr id="2" name="圖片 1">
            <a:extLst>
              <a:ext uri="{FF2B5EF4-FFF2-40B4-BE49-F238E27FC236}">
                <a16:creationId xmlns="" xmlns:a16="http://schemas.microsoft.com/office/drawing/2014/main" id="{8D4F1E7F-BF59-D00F-315E-4EB8EA6C4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846" y="3799419"/>
            <a:ext cx="10345613" cy="2729049"/>
          </a:xfrm>
          <a:prstGeom prst="rect">
            <a:avLst/>
          </a:prstGeom>
        </p:spPr>
      </p:pic>
      <p:sp>
        <p:nvSpPr>
          <p:cNvPr id="10" name="文字方塊 3">
            <a:extLst>
              <a:ext uri="{FF2B5EF4-FFF2-40B4-BE49-F238E27FC236}">
                <a16:creationId xmlns="" xmlns:a16="http://schemas.microsoft.com/office/drawing/2014/main" id="{0F2FB6BD-75A2-AC5F-E113-115F72035107}"/>
              </a:ext>
            </a:extLst>
          </p:cNvPr>
          <p:cNvSpPr txBox="1">
            <a:spLocks noChangeArrowheads="1"/>
          </p:cNvSpPr>
          <p:nvPr/>
        </p:nvSpPr>
        <p:spPr bwMode="auto">
          <a:xfrm>
            <a:off x="8233663" y="4298348"/>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4</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1</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a:t>
            </a:r>
            <a:endParaRPr lang="en-US" altLang="zh-TW" sz="2800" b="1" dirty="0">
              <a:solidFill>
                <a:schemeClr val="tx1"/>
              </a:solidFill>
              <a:latin typeface="Microsoft JhengHei" panose="020B0604030504040204" pitchFamily="34" charset="-120"/>
              <a:ea typeface="Microsoft JhengHei" panose="020B0604030504040204" pitchFamily="34" charset="-120"/>
            </a:endParaRPr>
          </a:p>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料 </a:t>
            </a:r>
            <a:r>
              <a:rPr lang="en-US" altLang="zh-TW" sz="2800" b="1" dirty="0">
                <a:solidFill>
                  <a:schemeClr val="tx1"/>
                </a:solidFill>
                <a:latin typeface="Microsoft JhengHei" panose="020B0604030504040204" pitchFamily="34" charset="-120"/>
                <a:ea typeface="Microsoft JhengHei" panose="020B0604030504040204" pitchFamily="34" charset="-120"/>
              </a:rPr>
              <a:t>9</a:t>
            </a:r>
            <a:r>
              <a:rPr lang="zh-TW" altLang="en-US" sz="2800" b="1" dirty="0">
                <a:solidFill>
                  <a:schemeClr val="tx1"/>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153226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206</a:t>
            </a:r>
          </a:p>
        </p:txBody>
      </p:sp>
      <p:pic>
        <p:nvPicPr>
          <p:cNvPr id="2" name="圖片 1">
            <a:extLst>
              <a:ext uri="{FF2B5EF4-FFF2-40B4-BE49-F238E27FC236}">
                <a16:creationId xmlns="" xmlns:a16="http://schemas.microsoft.com/office/drawing/2014/main" id="{8D4F1E7F-BF59-D00F-315E-4EB8EA6C4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34" y="1013349"/>
            <a:ext cx="10345613" cy="2729049"/>
          </a:xfrm>
          <a:prstGeom prst="rect">
            <a:avLst/>
          </a:prstGeom>
        </p:spPr>
      </p:pic>
      <p:sp>
        <p:nvSpPr>
          <p:cNvPr id="10" name="文字方塊 3">
            <a:extLst>
              <a:ext uri="{FF2B5EF4-FFF2-40B4-BE49-F238E27FC236}">
                <a16:creationId xmlns="" xmlns:a16="http://schemas.microsoft.com/office/drawing/2014/main" id="{0F2FB6BD-75A2-AC5F-E113-115F72035107}"/>
              </a:ext>
            </a:extLst>
          </p:cNvPr>
          <p:cNvSpPr txBox="1">
            <a:spLocks noChangeArrowheads="1"/>
          </p:cNvSpPr>
          <p:nvPr/>
        </p:nvSpPr>
        <p:spPr bwMode="auto">
          <a:xfrm>
            <a:off x="8247951" y="1512278"/>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4</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a:t>
            </a:r>
            <a:endPar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endParaRPr>
          </a:p>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料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9</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p:txBody>
      </p:sp>
      <p:pic>
        <p:nvPicPr>
          <p:cNvPr id="4" name="圖片 3">
            <a:extLst>
              <a:ext uri="{FF2B5EF4-FFF2-40B4-BE49-F238E27FC236}">
                <a16:creationId xmlns="" xmlns:a16="http://schemas.microsoft.com/office/drawing/2014/main" id="{E6575381-411E-8FD5-9E4D-47523F0F84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34" y="3857810"/>
            <a:ext cx="10379260" cy="2729048"/>
          </a:xfrm>
          <a:prstGeom prst="rect">
            <a:avLst/>
          </a:prstGeom>
        </p:spPr>
      </p:pic>
      <p:sp>
        <p:nvSpPr>
          <p:cNvPr id="9" name="文字方塊 3">
            <a:extLst>
              <a:ext uri="{FF2B5EF4-FFF2-40B4-BE49-F238E27FC236}">
                <a16:creationId xmlns="" xmlns:a16="http://schemas.microsoft.com/office/drawing/2014/main" id="{D606B14D-8BA9-6FA6-B5B3-B5A972DD8BB9}"/>
              </a:ext>
            </a:extLst>
          </p:cNvPr>
          <p:cNvSpPr txBox="1">
            <a:spLocks noChangeArrowheads="1"/>
          </p:cNvSpPr>
          <p:nvPr/>
        </p:nvSpPr>
        <p:spPr bwMode="auto">
          <a:xfrm>
            <a:off x="8143176" y="4452982"/>
            <a:ext cx="2689712" cy="1681584"/>
          </a:xfrm>
          <a:prstGeom prst="rect">
            <a:avLst/>
          </a:prstGeom>
          <a:noFill/>
          <a:ln w="9525">
            <a:noFill/>
            <a:miter lim="800000"/>
            <a:headEnd/>
            <a:tailEnd/>
          </a:ln>
        </p:spPr>
        <p:txBody>
          <a:bodyPr lIns="36000" tIns="36000" rIns="36000" bIns="36000" anchor="ctr" anchorCtr="0"/>
          <a:lstStyle/>
          <a:p>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5</a:t>
            </a:r>
            <a:r>
              <a:rPr lang="zh-TW" altLang="en-US" sz="2800" b="1" dirty="0">
                <a:solidFill>
                  <a:schemeClr val="tx1"/>
                </a:solidFill>
                <a:latin typeface="Microsoft JhengHei" panose="020B0604030504040204" pitchFamily="34" charset="-120"/>
                <a:ea typeface="Microsoft JhengHei" panose="020B0604030504040204" pitchFamily="34" charset="-120"/>
              </a:rPr>
              <a:t> 個元素 </a:t>
            </a:r>
            <a:r>
              <a:rPr lang="en-US" altLang="zh-TW" sz="2800" b="1" dirty="0">
                <a:solidFill>
                  <a:schemeClr val="tx1"/>
                </a:solidFill>
                <a:latin typeface="Microsoft JhengHei" panose="020B0604030504040204" pitchFamily="34" charset="-120"/>
                <a:ea typeface="Microsoft JhengHei" panose="020B0604030504040204" pitchFamily="34" charset="-120"/>
              </a:rPr>
              <a:t>7</a:t>
            </a:r>
            <a:r>
              <a:rPr lang="zh-TW" altLang="en-US" sz="2800" b="1" dirty="0">
                <a:solidFill>
                  <a:schemeClr val="tx1"/>
                </a:solidFill>
                <a:latin typeface="Microsoft JhengHei" panose="020B0604030504040204" pitchFamily="34" charset="-120"/>
                <a:ea typeface="Microsoft JhengHei" panose="020B0604030504040204" pitchFamily="34" charset="-120"/>
              </a:rPr>
              <a:t>， 不是目標資料 </a:t>
            </a:r>
            <a:r>
              <a:rPr lang="en-US" altLang="zh-TW" sz="2800" b="1" dirty="0">
                <a:solidFill>
                  <a:schemeClr val="tx1"/>
                </a:solidFill>
                <a:latin typeface="Microsoft JhengHei" panose="020B0604030504040204" pitchFamily="34" charset="-120"/>
                <a:ea typeface="Microsoft JhengHei" panose="020B0604030504040204" pitchFamily="34" charset="-120"/>
              </a:rPr>
              <a:t>9</a:t>
            </a:r>
            <a:r>
              <a:rPr lang="zh-TW" altLang="en-US" sz="2800" b="1" dirty="0">
                <a:solidFill>
                  <a:schemeClr val="tx1"/>
                </a:solidFill>
                <a:latin typeface="Microsoft JhengHei" panose="020B0604030504040204" pitchFamily="34" charset="-120"/>
                <a:ea typeface="Microsoft JhengHei" panose="020B0604030504040204" pitchFamily="34" charset="-120"/>
              </a:rPr>
              <a:t>，搜尋結果無此數字。</a:t>
            </a:r>
          </a:p>
        </p:txBody>
      </p:sp>
    </p:spTree>
    <p:extLst>
      <p:ext uri="{BB962C8B-B14F-4D97-AF65-F5344CB8AC3E}">
        <p14:creationId xmlns:p14="http://schemas.microsoft.com/office/powerpoint/2010/main" val="2494715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32DD794A-BF60-04B6-064F-331FF3A95E1D}"/>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206</a:t>
            </a:r>
          </a:p>
        </p:txBody>
      </p:sp>
      <p:pic>
        <p:nvPicPr>
          <p:cNvPr id="6" name="Picture 5">
            <a:extLst>
              <a:ext uri="{FF2B5EF4-FFF2-40B4-BE49-F238E27FC236}">
                <a16:creationId xmlns="" xmlns:a16="http://schemas.microsoft.com/office/drawing/2014/main" id="{026DA978-7E49-93BC-39FA-19ED87A7F6AB}"/>
              </a:ext>
            </a:extLst>
          </p:cNvPr>
          <p:cNvPicPr>
            <a:picLocks noChangeAspect="1"/>
          </p:cNvPicPr>
          <p:nvPr/>
        </p:nvPicPr>
        <p:blipFill>
          <a:blip r:embed="rId3"/>
          <a:stretch>
            <a:fillRect/>
          </a:stretch>
        </p:blipFill>
        <p:spPr>
          <a:xfrm>
            <a:off x="172724" y="1543054"/>
            <a:ext cx="11472822" cy="4776534"/>
          </a:xfrm>
          <a:prstGeom prst="rect">
            <a:avLst/>
          </a:prstGeom>
        </p:spPr>
      </p:pic>
    </p:spTree>
    <p:extLst>
      <p:ext uri="{BB962C8B-B14F-4D97-AF65-F5344CB8AC3E}">
        <p14:creationId xmlns:p14="http://schemas.microsoft.com/office/powerpoint/2010/main" val="4133579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207</a:t>
            </a:r>
          </a:p>
        </p:txBody>
      </p:sp>
      <p:sp>
        <p:nvSpPr>
          <p:cNvPr id="2" name="文字方塊 3">
            <a:extLst>
              <a:ext uri="{FF2B5EF4-FFF2-40B4-BE49-F238E27FC236}">
                <a16:creationId xmlns="" xmlns:a16="http://schemas.microsoft.com/office/drawing/2014/main" id="{6761AE1C-0CBE-521C-C847-9501C93CDD80}"/>
              </a:ext>
            </a:extLst>
          </p:cNvPr>
          <p:cNvSpPr txBox="1">
            <a:spLocks noChangeArrowheads="1"/>
          </p:cNvSpPr>
          <p:nvPr/>
        </p:nvSpPr>
        <p:spPr bwMode="auto">
          <a:xfrm>
            <a:off x="236936" y="1090147"/>
            <a:ext cx="11198446" cy="5110625"/>
          </a:xfrm>
          <a:prstGeom prst="rect">
            <a:avLst/>
          </a:prstGeom>
          <a:noFill/>
          <a:ln w="50800">
            <a:noFill/>
            <a:miter lim="800000"/>
            <a:headEnd/>
            <a:tailEnd/>
          </a:ln>
        </p:spPr>
        <p:txBody>
          <a:bodyPr lIns="36000" tIns="36000" rIns="36000" bIns="36000"/>
          <a:lstStyle/>
          <a:p>
            <a:pPr hangingPunct="1">
              <a:lnSpc>
                <a:spcPts val="5280"/>
              </a:lnSpc>
              <a:defRPr/>
            </a:pPr>
            <a:r>
              <a:rPr lang="zh-TW" altLang="en-US" sz="4400" b="1" dirty="0">
                <a:latin typeface="Microsoft JhengHei" panose="020B0604030504040204" pitchFamily="34" charset="-120"/>
                <a:ea typeface="Microsoft JhengHei" panose="020B0604030504040204" pitchFamily="34" charset="-120"/>
                <a:cs typeface="Arial Unicode MS"/>
              </a:rPr>
              <a:t>對於已排序資料進行</a:t>
            </a: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折半搜尋</a:t>
            </a:r>
            <a:r>
              <a:rPr lang="zh-TW" altLang="en-US" sz="4400" b="1" dirty="0">
                <a:latin typeface="Microsoft JhengHei" panose="020B0604030504040204" pitchFamily="34" charset="-120"/>
                <a:ea typeface="Microsoft JhengHei" panose="020B0604030504040204" pitchFamily="34" charset="-120"/>
                <a:cs typeface="Arial Unicode MS"/>
              </a:rPr>
              <a:t>，如果想搜尋</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lnSpc>
                <a:spcPts val="5280"/>
              </a:lnSpc>
              <a:defRPr/>
            </a:pPr>
            <a:r>
              <a:rPr lang="zh-TW" altLang="en-US" sz="4400" b="1" dirty="0">
                <a:latin typeface="Microsoft JhengHei" panose="020B0604030504040204" pitchFamily="34" charset="-120"/>
                <a:ea typeface="Microsoft JhengHei" panose="020B0604030504040204" pitchFamily="34" charset="-120"/>
                <a:cs typeface="Arial Unicode MS"/>
              </a:rPr>
              <a:t>數字比中間值大，那左半部比中間值小的數</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lnSpc>
                <a:spcPts val="5280"/>
              </a:lnSpc>
              <a:defRPr/>
            </a:pPr>
            <a:r>
              <a:rPr lang="zh-TW" altLang="en-US" sz="4400" b="1" dirty="0">
                <a:latin typeface="Microsoft JhengHei" panose="020B0604030504040204" pitchFamily="34" charset="-120"/>
                <a:ea typeface="Microsoft JhengHei" panose="020B0604030504040204" pitchFamily="34" charset="-120"/>
                <a:cs typeface="Arial Unicode MS"/>
              </a:rPr>
              <a:t>字就不用再比較，等待搜尋資料量</a:t>
            </a: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馬上少了</a:t>
            </a:r>
            <a:endParaRPr lang="en-US" altLang="zh-TW" sz="4400" b="1" dirty="0">
              <a:solidFill>
                <a:srgbClr val="C00000"/>
              </a:solidFill>
              <a:latin typeface="Microsoft JhengHei" panose="020B0604030504040204" pitchFamily="34" charset="-120"/>
              <a:ea typeface="Microsoft JhengHei" panose="020B0604030504040204" pitchFamily="34" charset="-120"/>
              <a:cs typeface="Arial Unicode MS"/>
            </a:endParaRPr>
          </a:p>
          <a:p>
            <a:pPr hangingPunct="1">
              <a:lnSpc>
                <a:spcPts val="5280"/>
              </a:lnSpc>
              <a:defRPr/>
            </a:pP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一半</a:t>
            </a:r>
            <a:r>
              <a:rPr lang="zh-TW" altLang="en-US" sz="4400" b="1" dirty="0">
                <a:latin typeface="Microsoft JhengHei" panose="020B0604030504040204" pitchFamily="34" charset="-120"/>
                <a:ea typeface="Microsoft JhengHei" panose="020B0604030504040204" pitchFamily="34" charset="-120"/>
                <a:cs typeface="Arial Unicode MS"/>
              </a:rPr>
              <a:t>。</a:t>
            </a:r>
          </a:p>
          <a:p>
            <a:pPr hangingPunct="1">
              <a:lnSpc>
                <a:spcPts val="5280"/>
              </a:lnSpc>
              <a:defRPr/>
            </a:pPr>
            <a:r>
              <a:rPr lang="zh-TW" altLang="en-US" sz="4400" b="1" dirty="0">
                <a:latin typeface="Microsoft JhengHei" panose="020B0604030504040204" pitchFamily="34" charset="-120"/>
                <a:ea typeface="Microsoft JhengHei" panose="020B0604030504040204" pitchFamily="34" charset="-120"/>
                <a:cs typeface="Arial Unicode MS"/>
              </a:rPr>
              <a:t>　　</a:t>
            </a:r>
          </a:p>
        </p:txBody>
      </p:sp>
      <p:grpSp>
        <p:nvGrpSpPr>
          <p:cNvPr id="4" name="群組 3">
            <a:extLst>
              <a:ext uri="{FF2B5EF4-FFF2-40B4-BE49-F238E27FC236}">
                <a16:creationId xmlns="" xmlns:a16="http://schemas.microsoft.com/office/drawing/2014/main" id="{F2476DD8-BB8C-2321-5BF1-87DD3B59A72B}"/>
              </a:ext>
            </a:extLst>
          </p:cNvPr>
          <p:cNvGrpSpPr/>
          <p:nvPr/>
        </p:nvGrpSpPr>
        <p:grpSpPr>
          <a:xfrm>
            <a:off x="508404" y="3841446"/>
            <a:ext cx="10850166" cy="2687936"/>
            <a:chOff x="359384" y="4149128"/>
            <a:chExt cx="7704000" cy="1764000"/>
          </a:xfrm>
        </p:grpSpPr>
        <p:grpSp>
          <p:nvGrpSpPr>
            <p:cNvPr id="7" name="群組 6">
              <a:extLst>
                <a:ext uri="{FF2B5EF4-FFF2-40B4-BE49-F238E27FC236}">
                  <a16:creationId xmlns="" xmlns:a16="http://schemas.microsoft.com/office/drawing/2014/main" id="{D5C26F58-8EE0-7036-E62C-DD321A9BCADF}"/>
                </a:ext>
              </a:extLst>
            </p:cNvPr>
            <p:cNvGrpSpPr/>
            <p:nvPr/>
          </p:nvGrpSpPr>
          <p:grpSpPr>
            <a:xfrm>
              <a:off x="359384" y="4149128"/>
              <a:ext cx="7704000" cy="1764000"/>
              <a:chOff x="3131840" y="2880000"/>
              <a:chExt cx="7704000" cy="1764000"/>
            </a:xfrm>
          </p:grpSpPr>
          <p:sp>
            <p:nvSpPr>
              <p:cNvPr id="11" name="圓角矩形 10">
                <a:extLst>
                  <a:ext uri="{FF2B5EF4-FFF2-40B4-BE49-F238E27FC236}">
                    <a16:creationId xmlns="" xmlns:a16="http://schemas.microsoft.com/office/drawing/2014/main" id="{2BEA9665-BE90-9F53-5416-F016F6F33F90}"/>
                  </a:ext>
                </a:extLst>
              </p:cNvPr>
              <p:cNvSpPr/>
              <p:nvPr/>
            </p:nvSpPr>
            <p:spPr>
              <a:xfrm>
                <a:off x="3131840" y="3096000"/>
                <a:ext cx="7704000" cy="1548000"/>
              </a:xfrm>
              <a:prstGeom prst="roundRect">
                <a:avLst>
                  <a:gd name="adj" fmla="val 0"/>
                </a:avLst>
              </a:prstGeom>
              <a:solidFill>
                <a:schemeClr val="bg1"/>
              </a:solidFill>
              <a:ln w="25400">
                <a:solidFill>
                  <a:srgbClr val="01AEA6"/>
                </a:solidFill>
              </a:ln>
            </p:spPr>
            <p:txBody>
              <a:bodyPr rtlCol="0" anchor="ctr"/>
              <a:lstStyle/>
              <a:p>
                <a:pPr algn="ctr"/>
                <a:endParaRPr lang="zh-TW" altLang="en-US" sz="2400" dirty="0">
                  <a:solidFill>
                    <a:schemeClr val="bg1"/>
                  </a:solidFill>
                  <a:effectLst>
                    <a:outerShdw blurRad="38100" dist="38100" dir="2700000" algn="tl">
                      <a:srgbClr val="000000">
                        <a:alpha val="43137"/>
                      </a:srgbClr>
                    </a:outerShdw>
                  </a:effectLst>
                  <a:ea typeface="標楷體" pitchFamily="65" charset="-120"/>
                </a:endParaRPr>
              </a:p>
            </p:txBody>
          </p:sp>
          <p:sp>
            <p:nvSpPr>
              <p:cNvPr id="12" name="圓角矩形 11">
                <a:extLst>
                  <a:ext uri="{FF2B5EF4-FFF2-40B4-BE49-F238E27FC236}">
                    <a16:creationId xmlns="" xmlns:a16="http://schemas.microsoft.com/office/drawing/2014/main" id="{F43F9D3B-9630-56AE-CAFE-BDBA88E523AB}"/>
                  </a:ext>
                </a:extLst>
              </p:cNvPr>
              <p:cNvSpPr/>
              <p:nvPr/>
            </p:nvSpPr>
            <p:spPr>
              <a:xfrm>
                <a:off x="3131840" y="2880000"/>
                <a:ext cx="1296000" cy="432000"/>
              </a:xfrm>
              <a:prstGeom prst="roundRect">
                <a:avLst>
                  <a:gd name="adj" fmla="val 50000"/>
                </a:avLst>
              </a:prstGeom>
              <a:solidFill>
                <a:srgbClr val="8CD1CE"/>
              </a:solidFill>
              <a:ln w="25400">
                <a:solidFill>
                  <a:srgbClr val="01AEA6"/>
                </a:solidFill>
              </a:ln>
            </p:spPr>
            <p:txBody>
              <a:bodyPr rtlCol="0" anchor="ctr"/>
              <a:lstStyle/>
              <a:p>
                <a:pPr algn="ctr"/>
                <a:r>
                  <a:rPr lang="zh-TW" altLang="en-US" sz="32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小提示</a:t>
                </a:r>
              </a:p>
            </p:txBody>
          </p:sp>
        </p:grpSp>
        <p:sp>
          <p:nvSpPr>
            <p:cNvPr id="9" name="文字方塊 8">
              <a:extLst>
                <a:ext uri="{FF2B5EF4-FFF2-40B4-BE49-F238E27FC236}">
                  <a16:creationId xmlns="" xmlns:a16="http://schemas.microsoft.com/office/drawing/2014/main" id="{0A8369C0-FC8D-5F1E-F215-D4F5BABC439C}"/>
                </a:ext>
              </a:extLst>
            </p:cNvPr>
            <p:cNvSpPr txBox="1"/>
            <p:nvPr/>
          </p:nvSpPr>
          <p:spPr>
            <a:xfrm>
              <a:off x="467544" y="5013128"/>
              <a:ext cx="7488000" cy="792000"/>
            </a:xfrm>
            <a:prstGeom prst="rect">
              <a:avLst/>
            </a:prstGeom>
            <a:noFill/>
          </p:spPr>
          <p:txBody>
            <a:bodyPr wrap="square" lIns="36000" tIns="36000" rIns="36000" bIns="36000" rtlCol="0" anchor="t" anchorCtr="0">
              <a:noAutofit/>
            </a:bodyPr>
            <a:lstStyle>
              <a:defPPr>
                <a:defRPr lang="en-US"/>
              </a:defPPr>
              <a:lvl1pPr>
                <a:lnSpc>
                  <a:spcPts val="2800"/>
                </a:lnSpc>
                <a:defRPr sz="2000" b="0">
                  <a:solidFill>
                    <a:schemeClr val="tx1"/>
                  </a:solidFill>
                  <a:latin typeface="+mj-lt"/>
                  <a:ea typeface="標楷體" pitchFamily="65" charset="-120"/>
                </a:defRPr>
              </a:lvl1pPr>
            </a:lstStyle>
            <a:p>
              <a:pPr>
                <a:lnSpc>
                  <a:spcPts val="3800"/>
                </a:lnSpc>
              </a:pPr>
              <a:r>
                <a:rPr lang="zh-TW" altLang="en-US" sz="3200" b="1" dirty="0">
                  <a:latin typeface="Microsoft JhengHei" panose="020B0604030504040204" pitchFamily="34" charset="-120"/>
                  <a:ea typeface="Microsoft JhengHei" panose="020B0604030504040204" pitchFamily="34" charset="-120"/>
                </a:rPr>
                <a:t>將資料的數值由小至大排序後，將資料切分成 </a:t>
              </a:r>
              <a:r>
                <a:rPr lang="en-US" altLang="zh-TW" sz="3200" b="1" dirty="0">
                  <a:latin typeface="Microsoft JhengHei" panose="020B0604030504040204" pitchFamily="34" charset="-120"/>
                  <a:ea typeface="Microsoft JhengHei" panose="020B0604030504040204" pitchFamily="34" charset="-120"/>
                </a:rPr>
                <a:t>2 </a:t>
              </a:r>
              <a:r>
                <a:rPr lang="zh-TW" altLang="en-US" sz="3200" b="1" dirty="0">
                  <a:latin typeface="Microsoft JhengHei" panose="020B0604030504040204" pitchFamily="34" charset="-120"/>
                  <a:ea typeface="Microsoft JhengHei" panose="020B0604030504040204" pitchFamily="34" charset="-120"/>
                </a:rPr>
                <a:t>等分，切分的位置（二分位置）即為整個數列的中間位置。</a:t>
              </a:r>
            </a:p>
          </p:txBody>
        </p:sp>
        <p:sp>
          <p:nvSpPr>
            <p:cNvPr id="10" name="文字方塊 9">
              <a:extLst>
                <a:ext uri="{FF2B5EF4-FFF2-40B4-BE49-F238E27FC236}">
                  <a16:creationId xmlns="" xmlns:a16="http://schemas.microsoft.com/office/drawing/2014/main" id="{3F159594-BB11-6F2B-A060-7B02E8342C50}"/>
                </a:ext>
              </a:extLst>
            </p:cNvPr>
            <p:cNvSpPr txBox="1"/>
            <p:nvPr/>
          </p:nvSpPr>
          <p:spPr>
            <a:xfrm>
              <a:off x="467544" y="4637388"/>
              <a:ext cx="5040000" cy="432000"/>
            </a:xfrm>
            <a:prstGeom prst="rect">
              <a:avLst/>
            </a:prstGeom>
            <a:noFill/>
          </p:spPr>
          <p:txBody>
            <a:bodyPr wrap="square" lIns="36000" tIns="36000" rIns="36000" bIns="36000" rtlCol="0" anchor="t" anchorCtr="0">
              <a:noAutofit/>
            </a:bodyPr>
            <a:lstStyle>
              <a:defPPr>
                <a:defRPr lang="en-US"/>
              </a:defPPr>
              <a:lvl1pPr>
                <a:lnSpc>
                  <a:spcPts val="2800"/>
                </a:lnSpc>
                <a:defRPr sz="2000" b="0">
                  <a:solidFill>
                    <a:schemeClr val="tx1"/>
                  </a:solidFill>
                  <a:latin typeface="+mj-lt"/>
                  <a:ea typeface="標楷體" pitchFamily="65" charset="-120"/>
                </a:defRPr>
              </a:lvl1pPr>
            </a:lstStyle>
            <a:p>
              <a:pPr>
                <a:lnSpc>
                  <a:spcPts val="3200"/>
                </a:lnSpc>
              </a:pPr>
              <a:r>
                <a:rPr lang="zh-TW" altLang="en-US" sz="2800" b="1" dirty="0">
                  <a:solidFill>
                    <a:schemeClr val="accent6">
                      <a:lumMod val="50000"/>
                    </a:schemeClr>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二分位置</a:t>
              </a:r>
            </a:p>
          </p:txBody>
        </p:sp>
      </p:grpSp>
    </p:spTree>
    <p:extLst>
      <p:ext uri="{BB962C8B-B14F-4D97-AF65-F5344CB8AC3E}">
        <p14:creationId xmlns:p14="http://schemas.microsoft.com/office/powerpoint/2010/main" val="2124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207</a:t>
            </a:r>
          </a:p>
        </p:txBody>
      </p:sp>
      <p:sp>
        <p:nvSpPr>
          <p:cNvPr id="2" name="文字方塊 3">
            <a:extLst>
              <a:ext uri="{FF2B5EF4-FFF2-40B4-BE49-F238E27FC236}">
                <a16:creationId xmlns="" xmlns:a16="http://schemas.microsoft.com/office/drawing/2014/main" id="{6761AE1C-0CBE-521C-C847-9501C93CDD80}"/>
              </a:ext>
            </a:extLst>
          </p:cNvPr>
          <p:cNvSpPr txBox="1">
            <a:spLocks noChangeArrowheads="1"/>
          </p:cNvSpPr>
          <p:nvPr/>
        </p:nvSpPr>
        <p:spPr bwMode="auto">
          <a:xfrm>
            <a:off x="322662" y="2073821"/>
            <a:ext cx="6006702" cy="3524716"/>
          </a:xfrm>
          <a:prstGeom prst="rect">
            <a:avLst/>
          </a:prstGeom>
          <a:noFill/>
          <a:ln w="50800">
            <a:noFill/>
            <a:miter lim="800000"/>
            <a:headEnd/>
            <a:tailEnd/>
          </a:ln>
        </p:spPr>
        <p:txBody>
          <a:bodyPr lIns="36000" tIns="36000" rIns="36000" bIns="36000"/>
          <a:lstStyle/>
          <a:p>
            <a:pPr hangingPunct="1">
              <a:defRPr/>
            </a:pPr>
            <a:r>
              <a:rPr lang="zh-TW" altLang="en-US" sz="4400" b="1" dirty="0">
                <a:latin typeface="Microsoft JhengHei" panose="020B0604030504040204" pitchFamily="34" charset="-120"/>
                <a:ea typeface="Microsoft JhengHei" panose="020B0604030504040204" pitchFamily="34" charset="-120"/>
                <a:cs typeface="Arial Unicode MS"/>
              </a:rPr>
              <a:t>在這</a:t>
            </a:r>
            <a:r>
              <a:rPr lang="en-US" altLang="zh-TW" sz="4400" b="1" dirty="0">
                <a:latin typeface="Microsoft JhengHei" panose="020B0604030504040204" pitchFamily="34" charset="-120"/>
                <a:ea typeface="Microsoft JhengHei" panose="020B0604030504040204" pitchFamily="34" charset="-120"/>
                <a:cs typeface="Arial Unicode MS"/>
              </a:rPr>
              <a:t>13</a:t>
            </a:r>
            <a:r>
              <a:rPr lang="zh-TW" altLang="en-US" sz="4400" b="1" dirty="0">
                <a:latin typeface="Microsoft JhengHei" panose="020B0604030504040204" pitchFamily="34" charset="-120"/>
                <a:ea typeface="Microsoft JhengHei" panose="020B0604030504040204" pitchFamily="34" charset="-120"/>
                <a:cs typeface="Arial Unicode MS"/>
              </a:rPr>
              <a:t>個數字中要搜尋</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defRPr/>
            </a:pPr>
            <a:r>
              <a:rPr lang="zh-TW" altLang="en-US" sz="4400" b="1" dirty="0">
                <a:latin typeface="Microsoft JhengHei" panose="020B0604030504040204" pitchFamily="34" charset="-120"/>
                <a:ea typeface="Microsoft JhengHei" panose="020B0604030504040204" pitchFamily="34" charset="-120"/>
                <a:cs typeface="Arial Unicode MS"/>
              </a:rPr>
              <a:t>數字</a:t>
            </a:r>
            <a:r>
              <a:rPr lang="en-US" altLang="zh-TW" sz="4400" b="1" dirty="0">
                <a:latin typeface="Microsoft JhengHei" panose="020B0604030504040204" pitchFamily="34" charset="-120"/>
                <a:ea typeface="Microsoft JhengHei" panose="020B0604030504040204" pitchFamily="34" charset="-120"/>
                <a:cs typeface="Arial Unicode MS"/>
              </a:rPr>
              <a:t>67</a:t>
            </a:r>
            <a:r>
              <a:rPr lang="zh-TW" altLang="en-US" sz="4400" b="1" dirty="0">
                <a:latin typeface="Microsoft JhengHei" panose="020B0604030504040204" pitchFamily="34" charset="-120"/>
                <a:ea typeface="Microsoft JhengHei" panose="020B0604030504040204" pitchFamily="34" charset="-120"/>
                <a:cs typeface="Arial Unicode MS"/>
              </a:rPr>
              <a:t>是否存在，若使</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defRPr/>
            </a:pPr>
            <a:r>
              <a:rPr lang="zh-TW" altLang="en-US" sz="4400" b="1" dirty="0">
                <a:latin typeface="Microsoft JhengHei" panose="020B0604030504040204" pitchFamily="34" charset="-120"/>
                <a:ea typeface="Microsoft JhengHei" panose="020B0604030504040204" pitchFamily="34" charset="-120"/>
                <a:cs typeface="Arial Unicode MS"/>
              </a:rPr>
              <a:t>用二元搜尋法，只需要</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defRPr/>
            </a:pPr>
            <a:r>
              <a:rPr lang="zh-TW" altLang="en-US" sz="4400" b="1" dirty="0">
                <a:latin typeface="Microsoft JhengHei" panose="020B0604030504040204" pitchFamily="34" charset="-120"/>
                <a:ea typeface="Microsoft JhengHei" panose="020B0604030504040204" pitchFamily="34" charset="-120"/>
                <a:cs typeface="Arial Unicode MS"/>
              </a:rPr>
              <a:t>找 </a:t>
            </a:r>
            <a:r>
              <a:rPr lang="en-US" altLang="zh-TW" sz="4400" b="1" dirty="0">
                <a:latin typeface="Microsoft JhengHei" panose="020B0604030504040204" pitchFamily="34" charset="-120"/>
                <a:ea typeface="Microsoft JhengHei" panose="020B0604030504040204" pitchFamily="34" charset="-120"/>
                <a:cs typeface="Arial Unicode MS"/>
              </a:rPr>
              <a:t>4 </a:t>
            </a:r>
            <a:r>
              <a:rPr lang="zh-TW" altLang="en-US" sz="4400" b="1" dirty="0">
                <a:latin typeface="Microsoft JhengHei" panose="020B0604030504040204" pitchFamily="34" charset="-120"/>
                <a:ea typeface="Microsoft JhengHei" panose="020B0604030504040204" pitchFamily="34" charset="-120"/>
                <a:cs typeface="Arial Unicode MS"/>
              </a:rPr>
              <a:t>次就可以找到，效</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defRPr/>
            </a:pPr>
            <a:r>
              <a:rPr lang="zh-TW" altLang="en-US" sz="4400" b="1" dirty="0">
                <a:latin typeface="Microsoft JhengHei" panose="020B0604030504040204" pitchFamily="34" charset="-120"/>
                <a:ea typeface="Microsoft JhengHei" panose="020B0604030504040204" pitchFamily="34" charset="-120"/>
                <a:cs typeface="Arial Unicode MS"/>
              </a:rPr>
              <a:t>率極高。　　</a:t>
            </a:r>
          </a:p>
        </p:txBody>
      </p:sp>
      <p:grpSp>
        <p:nvGrpSpPr>
          <p:cNvPr id="3" name="群組 2">
            <a:extLst>
              <a:ext uri="{FF2B5EF4-FFF2-40B4-BE49-F238E27FC236}">
                <a16:creationId xmlns="" xmlns:a16="http://schemas.microsoft.com/office/drawing/2014/main" id="{897BA9FC-7E8D-130F-E15F-F892ECBB6429}"/>
              </a:ext>
            </a:extLst>
          </p:cNvPr>
          <p:cNvGrpSpPr/>
          <p:nvPr/>
        </p:nvGrpSpPr>
        <p:grpSpPr>
          <a:xfrm>
            <a:off x="6329364" y="1088596"/>
            <a:ext cx="4642784" cy="5010647"/>
            <a:chOff x="4873153" y="1427019"/>
            <a:chExt cx="4091062" cy="4841355"/>
          </a:xfrm>
        </p:grpSpPr>
        <p:pic>
          <p:nvPicPr>
            <p:cNvPr id="6" name="Picture 5">
              <a:extLst>
                <a:ext uri="{FF2B5EF4-FFF2-40B4-BE49-F238E27FC236}">
                  <a16:creationId xmlns="" xmlns:a16="http://schemas.microsoft.com/office/drawing/2014/main" id="{08D23355-3C82-B86F-AEA8-E6C35F19F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153" y="4187408"/>
              <a:ext cx="4091062" cy="208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 xmlns:a16="http://schemas.microsoft.com/office/drawing/2014/main" id="{DB4025AC-5CD6-96DD-BE97-6EE4AD9B37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153" y="1427019"/>
              <a:ext cx="4091062" cy="280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2745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報 告 大 綱">
            <a:extLst>
              <a:ext uri="{FF2B5EF4-FFF2-40B4-BE49-F238E27FC236}">
                <a16:creationId xmlns="" xmlns:a16="http://schemas.microsoft.com/office/drawing/2014/main" id="{A6E71AEC-D658-D3F2-956C-49E9A2BCD3A9}"/>
              </a:ext>
            </a:extLst>
          </p:cNvPr>
          <p:cNvSpPr txBox="1">
            <a:spLocks/>
          </p:cNvSpPr>
          <p:nvPr/>
        </p:nvSpPr>
        <p:spPr>
          <a:xfrm>
            <a:off x="2802802" y="-225554"/>
            <a:ext cx="4188841" cy="1260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800" dirty="0">
                <a:solidFill>
                  <a:schemeClr val="bg1"/>
                </a:solidFill>
                <a:latin typeface="Microsoft JhengHei" panose="020B0604030504040204" pitchFamily="34" charset="-120"/>
                <a:ea typeface="Microsoft JhengHei" panose="020B0604030504040204" pitchFamily="34" charset="-120"/>
              </a:rPr>
              <a:t>目         錄</a:t>
            </a:r>
          </a:p>
        </p:txBody>
      </p:sp>
      <p:sp>
        <p:nvSpPr>
          <p:cNvPr id="10" name="矩形 9">
            <a:extLst>
              <a:ext uri="{FF2B5EF4-FFF2-40B4-BE49-F238E27FC236}">
                <a16:creationId xmlns="" xmlns:a16="http://schemas.microsoft.com/office/drawing/2014/main" id="{D8781CC6-A459-DE1E-DF77-9E36C880D132}"/>
              </a:ext>
            </a:extLst>
          </p:cNvPr>
          <p:cNvSpPr/>
          <p:nvPr/>
        </p:nvSpPr>
        <p:spPr>
          <a:xfrm>
            <a:off x="10844784" y="0"/>
            <a:ext cx="1347216" cy="1353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2" name="Rectangle 4">
            <a:extLst>
              <a:ext uri="{FF2B5EF4-FFF2-40B4-BE49-F238E27FC236}">
                <a16:creationId xmlns="" xmlns:a16="http://schemas.microsoft.com/office/drawing/2014/main" id="{C2A12D14-201E-4D11-246B-EB01F8F7A78B}"/>
              </a:ext>
            </a:extLst>
          </p:cNvPr>
          <p:cNvSpPr>
            <a:spLocks noChangeArrowheads="1"/>
          </p:cNvSpPr>
          <p:nvPr/>
        </p:nvSpPr>
        <p:spPr bwMode="auto">
          <a:xfrm>
            <a:off x="1763725" y="1084533"/>
            <a:ext cx="7904868" cy="1107113"/>
          </a:xfrm>
          <a:prstGeom prst="rect">
            <a:avLst/>
          </a:prstGeom>
          <a:solidFill>
            <a:srgbClr val="F2BFBF"/>
          </a:solidFill>
          <a:ln w="25400" algn="ctr">
            <a:noFill/>
            <a:miter lim="800000"/>
            <a:headEnd/>
            <a:tailEnd/>
          </a:ln>
        </p:spPr>
        <p:txBody>
          <a:bodyPr wrap="none" anchor="ctr"/>
          <a:lstStyle/>
          <a:p>
            <a:pPr algn="ctr"/>
            <a:r>
              <a:rPr lang="zh-TW" altLang="en-US" sz="5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基本演算法的介紹</a:t>
            </a:r>
            <a:endParaRPr lang="zh-TW" altLang="en-US" sz="5400" b="1" dirty="0">
              <a:solidFill>
                <a:schemeClr val="bg1"/>
              </a:solidFill>
              <a:latin typeface="+mj-lt"/>
              <a:ea typeface="微軟正黑體" panose="020B0604030504040204" pitchFamily="34" charset="-120"/>
              <a:cs typeface="Arial" panose="020B0604020202020204" pitchFamily="34" charset="0"/>
            </a:endParaRPr>
          </a:p>
        </p:txBody>
      </p:sp>
      <p:sp>
        <p:nvSpPr>
          <p:cNvPr id="4" name="Rectangle 12">
            <a:extLst>
              <a:ext uri="{FF2B5EF4-FFF2-40B4-BE49-F238E27FC236}">
                <a16:creationId xmlns="" xmlns:a16="http://schemas.microsoft.com/office/drawing/2014/main" id="{BC182251-6067-38FE-FB97-D35700D2AEC4}"/>
              </a:ext>
            </a:extLst>
          </p:cNvPr>
          <p:cNvSpPr>
            <a:spLocks noChangeArrowheads="1"/>
          </p:cNvSpPr>
          <p:nvPr/>
        </p:nvSpPr>
        <p:spPr bwMode="auto">
          <a:xfrm>
            <a:off x="3426306" y="2454973"/>
            <a:ext cx="5281595" cy="1016231"/>
          </a:xfrm>
          <a:prstGeom prst="rect">
            <a:avLst/>
          </a:prstGeom>
          <a:solidFill>
            <a:srgbClr val="FDECE9"/>
          </a:solidFill>
          <a:ln w="12700" algn="ctr">
            <a:solidFill>
              <a:schemeClr val="accent5">
                <a:lumMod val="60000"/>
                <a:lumOff val="40000"/>
              </a:schemeClr>
            </a:solidFill>
            <a:miter lim="800000"/>
            <a:headEnd/>
            <a:tailEnd/>
          </a:ln>
        </p:spPr>
        <p:txBody>
          <a:bodyPr wrap="none" anchor="ctr"/>
          <a:lstStyle/>
          <a:p>
            <a:r>
              <a:rPr lang="zh-TW" altLang="en-US" sz="4400" b="1" dirty="0">
                <a:solidFill>
                  <a:schemeClr val="bg1">
                    <a:lumMod val="50000"/>
                  </a:schemeClr>
                </a:solidFill>
                <a:latin typeface="Arial" panose="020B0604020202020204" pitchFamily="34" charset="0"/>
                <a:ea typeface="微軟正黑體" panose="020B0604030504040204" pitchFamily="34" charset="-120"/>
                <a:cs typeface="Arial" panose="020B0604020202020204" pitchFamily="34" charset="0"/>
              </a:rPr>
              <a:t>演算法概念與原理</a:t>
            </a:r>
          </a:p>
        </p:txBody>
      </p:sp>
      <p:sp>
        <p:nvSpPr>
          <p:cNvPr id="5" name="Rectangle 12">
            <a:extLst>
              <a:ext uri="{FF2B5EF4-FFF2-40B4-BE49-F238E27FC236}">
                <a16:creationId xmlns="" xmlns:a16="http://schemas.microsoft.com/office/drawing/2014/main" id="{DD489E72-5F81-8E4B-8221-678CE81B16B5}"/>
              </a:ext>
            </a:extLst>
          </p:cNvPr>
          <p:cNvSpPr>
            <a:spLocks noChangeArrowheads="1"/>
          </p:cNvSpPr>
          <p:nvPr/>
        </p:nvSpPr>
        <p:spPr bwMode="auto">
          <a:xfrm>
            <a:off x="3423960" y="3633257"/>
            <a:ext cx="5281595" cy="941467"/>
          </a:xfrm>
          <a:prstGeom prst="rect">
            <a:avLst/>
          </a:prstGeom>
          <a:solidFill>
            <a:srgbClr val="FDECE9"/>
          </a:solidFill>
          <a:ln w="12700" algn="ctr">
            <a:solidFill>
              <a:schemeClr val="accent5">
                <a:lumMod val="60000"/>
                <a:lumOff val="40000"/>
              </a:schemeClr>
            </a:solidFill>
            <a:miter lim="800000"/>
            <a:headEnd/>
            <a:tailEnd/>
          </a:ln>
        </p:spPr>
        <p:txBody>
          <a:bodyPr wrap="none" anchor="ctr"/>
          <a:lstStyle/>
          <a:p>
            <a:r>
              <a:rPr lang="zh-TW" altLang="en-US" sz="4400" b="1" dirty="0">
                <a:solidFill>
                  <a:schemeClr val="bg1">
                    <a:lumMod val="50000"/>
                  </a:schemeClr>
                </a:solidFill>
                <a:latin typeface="Arial" panose="020B0604020202020204" pitchFamily="34" charset="0"/>
                <a:ea typeface="微軟正黑體" panose="020B0604030504040204" pitchFamily="34" charset="-120"/>
                <a:cs typeface="Arial" panose="020B0604020202020204" pitchFamily="34" charset="0"/>
              </a:rPr>
              <a:t>排序的原理與範例</a:t>
            </a:r>
            <a:endParaRPr lang="zh-TW" altLang="en-US" sz="4400" b="1" dirty="0">
              <a:solidFill>
                <a:schemeClr val="bg1">
                  <a:lumMod val="50000"/>
                </a:schemeClr>
              </a:solidFill>
              <a:latin typeface="+mj-lt"/>
              <a:ea typeface="微軟正黑體" panose="020B0604030504040204" pitchFamily="34" charset="-120"/>
              <a:cs typeface="Arial" panose="020B0604020202020204" pitchFamily="34" charset="0"/>
            </a:endParaRPr>
          </a:p>
        </p:txBody>
      </p:sp>
      <p:sp>
        <p:nvSpPr>
          <p:cNvPr id="6" name="Rectangle 12">
            <a:extLst>
              <a:ext uri="{FF2B5EF4-FFF2-40B4-BE49-F238E27FC236}">
                <a16:creationId xmlns="" xmlns:a16="http://schemas.microsoft.com/office/drawing/2014/main" id="{1B0E635E-3435-BA10-8081-7807DAA83008}"/>
              </a:ext>
            </a:extLst>
          </p:cNvPr>
          <p:cNvSpPr>
            <a:spLocks noChangeArrowheads="1"/>
          </p:cNvSpPr>
          <p:nvPr/>
        </p:nvSpPr>
        <p:spPr bwMode="auto">
          <a:xfrm>
            <a:off x="3421614" y="4771675"/>
            <a:ext cx="5283941" cy="1016231"/>
          </a:xfrm>
          <a:prstGeom prst="rect">
            <a:avLst/>
          </a:prstGeom>
          <a:solidFill>
            <a:srgbClr val="FDECE9"/>
          </a:solidFill>
          <a:ln w="12700" algn="ctr">
            <a:solidFill>
              <a:schemeClr val="accent5">
                <a:lumMod val="60000"/>
                <a:lumOff val="40000"/>
              </a:schemeClr>
            </a:solidFill>
            <a:miter lim="800000"/>
            <a:headEnd/>
            <a:tailEnd/>
          </a:ln>
        </p:spPr>
        <p:txBody>
          <a:bodyPr wrap="none" anchor="ctr"/>
          <a:lstStyle/>
          <a:p>
            <a:r>
              <a:rPr lang="zh-TW" altLang="en-US" sz="44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搜尋的原理與範例</a:t>
            </a:r>
            <a:endParaRPr lang="zh-TW" altLang="en-US" sz="4400" b="1" dirty="0">
              <a:solidFill>
                <a:srgbClr val="C00000"/>
              </a:solidFill>
              <a:latin typeface="+mj-lt"/>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5139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C05DE9CC-CE97-68D0-65A6-2517A64A4968}"/>
              </a:ext>
            </a:extLst>
          </p:cNvPr>
          <p:cNvSpPr/>
          <p:nvPr/>
        </p:nvSpPr>
        <p:spPr>
          <a:xfrm>
            <a:off x="10143908" y="-40286"/>
            <a:ext cx="2048933" cy="9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pic>
        <p:nvPicPr>
          <p:cNvPr id="4" name="圖片 3">
            <a:extLst>
              <a:ext uri="{FF2B5EF4-FFF2-40B4-BE49-F238E27FC236}">
                <a16:creationId xmlns="" xmlns:a16="http://schemas.microsoft.com/office/drawing/2014/main" id="{7BFD72B3-6FE8-0ECF-D691-AC9B42333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4954" y="-40285"/>
            <a:ext cx="2577046" cy="1971214"/>
          </a:xfrm>
          <a:prstGeom prst="rect">
            <a:avLst/>
          </a:prstGeom>
        </p:spPr>
      </p:pic>
      <p:sp>
        <p:nvSpPr>
          <p:cNvPr id="9" name="文字方塊 3">
            <a:extLst>
              <a:ext uri="{FF2B5EF4-FFF2-40B4-BE49-F238E27FC236}">
                <a16:creationId xmlns="" xmlns:a16="http://schemas.microsoft.com/office/drawing/2014/main" id="{A307B72F-E274-D2F6-8A7E-883B13E74BF0}"/>
              </a:ext>
            </a:extLst>
          </p:cNvPr>
          <p:cNvSpPr txBox="1">
            <a:spLocks noChangeArrowheads="1"/>
          </p:cNvSpPr>
          <p:nvPr/>
        </p:nvSpPr>
        <p:spPr bwMode="auto">
          <a:xfrm>
            <a:off x="579834" y="1203037"/>
            <a:ext cx="10950179" cy="5110625"/>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玩玩看： </a:t>
            </a:r>
            <a:endParaRPr lang="en-US" altLang="zh-TW" sz="3600" b="1" dirty="0">
              <a:solidFill>
                <a:srgbClr val="C00000"/>
              </a:solidFill>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使用二元搜尋法概念猜數字</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en-US" altLang="zh-TW" sz="3200" b="1" dirty="0">
                <a:latin typeface="Microsoft JhengHei" panose="020B0604030504040204" pitchFamily="34" charset="-120"/>
                <a:ea typeface="Microsoft JhengHei" panose="020B0604030504040204" pitchFamily="34" charset="-120"/>
                <a:cs typeface="Arial Unicode MS"/>
                <a:hlinkClick r:id="rId4"/>
              </a:rPr>
              <a:t>https://scratch.mit.edu/projects/1792263</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在 </a:t>
            </a:r>
            <a:r>
              <a:rPr lang="en-US" altLang="zh-TW" sz="3200" b="1" dirty="0">
                <a:latin typeface="Microsoft JhengHei" panose="020B0604030504040204" pitchFamily="34" charset="-120"/>
                <a:ea typeface="Microsoft JhengHei" panose="020B0604030504040204" pitchFamily="34" charset="-120"/>
                <a:cs typeface="Arial Unicode MS"/>
              </a:rPr>
              <a:t>1∼100 </a:t>
            </a:r>
            <a:r>
              <a:rPr lang="zh-TW" altLang="en-US" sz="3200" b="1" dirty="0">
                <a:latin typeface="Microsoft JhengHei" panose="020B0604030504040204" pitchFamily="34" charset="-120"/>
                <a:ea typeface="Microsoft JhengHei" panose="020B0604030504040204" pitchFamily="34" charset="-120"/>
                <a:cs typeface="Arial Unicode MS"/>
              </a:rPr>
              <a:t>中猜一個數字，輸入數字後，會記錄於猜測紀錄中。如果沒有猜中數字，小貓會說出下回合猜數字的範圍。若這回合猜測數字＞正確答案，下回合範圍調整為這回合的起始數字到猜測數字；若這回合猜測數字＜正確答案，則下</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回合範圍調整為這回合的 猜測數字到結束數字。</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zh-TW" altLang="en-US" sz="3200" b="1" dirty="0">
                <a:latin typeface="Microsoft JhengHei" panose="020B0604030504040204" pitchFamily="34" charset="-120"/>
                <a:ea typeface="Microsoft JhengHei" panose="020B0604030504040204" pitchFamily="34" charset="-120"/>
                <a:cs typeface="Arial Unicode MS"/>
              </a:rPr>
              <a:t>　　</a:t>
            </a:r>
          </a:p>
        </p:txBody>
      </p:sp>
    </p:spTree>
    <p:extLst>
      <p:ext uri="{BB962C8B-B14F-4D97-AF65-F5344CB8AC3E}">
        <p14:creationId xmlns:p14="http://schemas.microsoft.com/office/powerpoint/2010/main" val="3325860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C05DE9CC-CE97-68D0-65A6-2517A64A4968}"/>
              </a:ext>
            </a:extLst>
          </p:cNvPr>
          <p:cNvSpPr/>
          <p:nvPr/>
        </p:nvSpPr>
        <p:spPr>
          <a:xfrm>
            <a:off x="10143908" y="-40286"/>
            <a:ext cx="2048933" cy="9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pic>
        <p:nvPicPr>
          <p:cNvPr id="4" name="圖片 3">
            <a:extLst>
              <a:ext uri="{FF2B5EF4-FFF2-40B4-BE49-F238E27FC236}">
                <a16:creationId xmlns="" xmlns:a16="http://schemas.microsoft.com/office/drawing/2014/main" id="{7BFD72B3-6FE8-0ECF-D691-AC9B42333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4954" y="-40285"/>
            <a:ext cx="2577046" cy="1971214"/>
          </a:xfrm>
          <a:prstGeom prst="rect">
            <a:avLst/>
          </a:prstGeom>
        </p:spPr>
      </p:pic>
      <p:sp>
        <p:nvSpPr>
          <p:cNvPr id="9" name="文字方塊 3">
            <a:extLst>
              <a:ext uri="{FF2B5EF4-FFF2-40B4-BE49-F238E27FC236}">
                <a16:creationId xmlns="" xmlns:a16="http://schemas.microsoft.com/office/drawing/2014/main" id="{A307B72F-E274-D2F6-8A7E-883B13E74BF0}"/>
              </a:ext>
            </a:extLst>
          </p:cNvPr>
          <p:cNvSpPr txBox="1">
            <a:spLocks noChangeArrowheads="1"/>
          </p:cNvSpPr>
          <p:nvPr/>
        </p:nvSpPr>
        <p:spPr bwMode="auto">
          <a:xfrm>
            <a:off x="908452" y="1203037"/>
            <a:ext cx="10950179" cy="5110625"/>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玩玩看： </a:t>
            </a:r>
            <a:endParaRPr lang="en-US" altLang="zh-TW" sz="3600" b="1" dirty="0">
              <a:solidFill>
                <a:srgbClr val="C00000"/>
              </a:solidFill>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使用二元搜尋法概念猜數字</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en-US" altLang="zh-TW" sz="3200" b="1" dirty="0">
                <a:latin typeface="Microsoft JhengHei" panose="020B0604030504040204" pitchFamily="34" charset="-120"/>
                <a:ea typeface="Microsoft JhengHei" panose="020B0604030504040204" pitchFamily="34" charset="-120"/>
                <a:cs typeface="Arial Unicode MS"/>
                <a:hlinkClick r:id="rId4"/>
              </a:rPr>
              <a:t>https://scratch.mit.edu/projects/1792263</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a:t>
            </a:r>
            <a:r>
              <a:rPr lang="zh-TW" altLang="en-US" sz="3200" b="1" dirty="0">
                <a:latin typeface="Microsoft JhengHei" panose="020B0604030504040204" pitchFamily="34" charset="-120"/>
                <a:ea typeface="Microsoft JhengHei" panose="020B0604030504040204" pitchFamily="34" charset="-120"/>
                <a:cs typeface="Arial Unicode MS"/>
              </a:rPr>
              <a:t>例</a:t>
            </a:r>
            <a:r>
              <a:rPr lang="en-US" altLang="zh-TW" sz="3200" b="1" dirty="0">
                <a:latin typeface="Microsoft JhengHei" panose="020B0604030504040204" pitchFamily="34" charset="-120"/>
                <a:ea typeface="Microsoft JhengHei" panose="020B0604030504040204" pitchFamily="34" charset="-120"/>
                <a:cs typeface="Arial Unicode MS"/>
              </a:rPr>
              <a:t>】</a:t>
            </a:r>
            <a:r>
              <a:rPr lang="zh-TW" altLang="en-US" sz="3200" b="1" dirty="0">
                <a:latin typeface="Microsoft JhengHei" panose="020B0604030504040204" pitchFamily="34" charset="-120"/>
                <a:ea typeface="Microsoft JhengHei" panose="020B0604030504040204" pitchFamily="34" charset="-120"/>
                <a:cs typeface="Arial Unicode MS"/>
              </a:rPr>
              <a:t>正確答案 </a:t>
            </a:r>
            <a:r>
              <a:rPr lang="en-US" altLang="zh-TW" sz="3200" b="1" dirty="0">
                <a:latin typeface="Microsoft JhengHei" panose="020B0604030504040204" pitchFamily="34" charset="-120"/>
                <a:ea typeface="Microsoft JhengHei" panose="020B0604030504040204" pitchFamily="34" charset="-120"/>
                <a:cs typeface="Arial Unicode MS"/>
              </a:rPr>
              <a:t>65</a:t>
            </a:r>
            <a:r>
              <a:rPr lang="zh-TW" altLang="en-US" sz="3200" b="1" dirty="0">
                <a:latin typeface="Microsoft JhengHei" panose="020B0604030504040204" pitchFamily="34" charset="-120"/>
                <a:ea typeface="Microsoft JhengHei" panose="020B0604030504040204" pitchFamily="34" charset="-120"/>
                <a:cs typeface="Arial Unicode MS"/>
              </a:rPr>
              <a:t>，這回合範圍 </a:t>
            </a:r>
            <a:r>
              <a:rPr lang="en-US" altLang="zh-TW" sz="3200" b="1" dirty="0">
                <a:latin typeface="Microsoft JhengHei" panose="020B0604030504040204" pitchFamily="34" charset="-120"/>
                <a:ea typeface="Microsoft JhengHei" panose="020B0604030504040204" pitchFamily="34" charset="-120"/>
                <a:cs typeface="Arial Unicode MS"/>
              </a:rPr>
              <a:t>50∼75</a:t>
            </a:r>
            <a:r>
              <a:rPr lang="zh-TW" altLang="en-US" sz="3200" b="1" dirty="0">
                <a:latin typeface="Microsoft JhengHei" panose="020B0604030504040204" pitchFamily="34" charset="-120"/>
                <a:ea typeface="Microsoft JhengHei" panose="020B0604030504040204" pitchFamily="34" charset="-120"/>
                <a:cs typeface="Arial Unicode MS"/>
              </a:rPr>
              <a:t>，若猜測</a:t>
            </a: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數字</a:t>
            </a:r>
            <a:r>
              <a:rPr lang="en-US" altLang="zh-TW" sz="3200" b="1" dirty="0">
                <a:latin typeface="Microsoft JhengHei" panose="020B0604030504040204" pitchFamily="34" charset="-120"/>
                <a:ea typeface="Microsoft JhengHei" panose="020B0604030504040204" pitchFamily="34" charset="-120"/>
                <a:cs typeface="Arial Unicode MS"/>
              </a:rPr>
              <a:t>62 </a:t>
            </a:r>
            <a:r>
              <a:rPr lang="zh-TW" altLang="en-US" sz="3200" b="1" dirty="0">
                <a:latin typeface="Microsoft JhengHei" panose="020B0604030504040204" pitchFamily="34" charset="-120"/>
                <a:ea typeface="Microsoft JhengHei" panose="020B0604030504040204" pitchFamily="34" charset="-120"/>
                <a:cs typeface="Arial Unicode MS"/>
              </a:rPr>
              <a:t>（</a:t>
            </a:r>
            <a:r>
              <a:rPr lang="en-US" altLang="zh-TW" sz="3200" b="1" dirty="0">
                <a:latin typeface="Microsoft JhengHei" panose="020B0604030504040204" pitchFamily="34" charset="-120"/>
                <a:ea typeface="Microsoft JhengHei" panose="020B0604030504040204" pitchFamily="34" charset="-120"/>
                <a:cs typeface="Arial Unicode MS"/>
              </a:rPr>
              <a:t>62</a:t>
            </a:r>
            <a:r>
              <a:rPr lang="zh-TW" altLang="en-US" sz="3200" b="1" dirty="0">
                <a:latin typeface="Microsoft JhengHei" panose="020B0604030504040204" pitchFamily="34" charset="-120"/>
                <a:ea typeface="Microsoft JhengHei" panose="020B0604030504040204" pitchFamily="34" charset="-120"/>
                <a:cs typeface="Arial Unicode MS"/>
              </a:rPr>
              <a:t>＜</a:t>
            </a:r>
            <a:r>
              <a:rPr lang="en-US" altLang="zh-TW" sz="3200" b="1" dirty="0">
                <a:latin typeface="Microsoft JhengHei" panose="020B0604030504040204" pitchFamily="34" charset="-120"/>
                <a:ea typeface="Microsoft JhengHei" panose="020B0604030504040204" pitchFamily="34" charset="-120"/>
                <a:cs typeface="Arial Unicode MS"/>
              </a:rPr>
              <a:t>65</a:t>
            </a:r>
            <a:r>
              <a:rPr lang="zh-TW" altLang="en-US" sz="3200" b="1" dirty="0">
                <a:latin typeface="Microsoft JhengHei" panose="020B0604030504040204" pitchFamily="34" charset="-120"/>
                <a:ea typeface="Microsoft JhengHei" panose="020B0604030504040204" pitchFamily="34" charset="-120"/>
                <a:cs typeface="Arial Unicode MS"/>
              </a:rPr>
              <a:t>）， 則下回合範圍調整 </a:t>
            </a:r>
            <a:r>
              <a:rPr lang="en-US" altLang="zh-TW" sz="3200" b="1" dirty="0">
                <a:latin typeface="Microsoft JhengHei" panose="020B0604030504040204" pitchFamily="34" charset="-120"/>
                <a:ea typeface="Microsoft JhengHei" panose="020B0604030504040204" pitchFamily="34" charset="-120"/>
                <a:cs typeface="Arial Unicode MS"/>
              </a:rPr>
              <a:t>62</a:t>
            </a: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zh-TW" altLang="en-US" sz="3200" b="1" dirty="0">
                <a:latin typeface="Microsoft JhengHei" panose="020B0604030504040204" pitchFamily="34" charset="-120"/>
                <a:ea typeface="Microsoft JhengHei" panose="020B0604030504040204" pitchFamily="34" charset="-120"/>
                <a:cs typeface="Arial Unicode MS"/>
              </a:rPr>
              <a:t>（猜測數字）∼</a:t>
            </a:r>
            <a:r>
              <a:rPr lang="en-US" altLang="zh-TW" sz="3200" b="1" dirty="0">
                <a:latin typeface="Microsoft JhengHei" panose="020B0604030504040204" pitchFamily="34" charset="-120"/>
                <a:ea typeface="Microsoft JhengHei" panose="020B0604030504040204" pitchFamily="34" charset="-120"/>
                <a:cs typeface="Arial Unicode MS"/>
              </a:rPr>
              <a:t>75</a:t>
            </a:r>
            <a:r>
              <a:rPr lang="zh-TW" altLang="en-US" sz="3200" b="1" dirty="0">
                <a:latin typeface="Microsoft JhengHei" panose="020B0604030504040204" pitchFamily="34" charset="-120"/>
                <a:ea typeface="Microsoft JhengHei" panose="020B0604030504040204" pitchFamily="34" charset="-120"/>
                <a:cs typeface="Arial Unicode MS"/>
              </a:rPr>
              <a:t>（結束數字）。</a:t>
            </a: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猜中數字， 小貓則說出： 「恭喜你答對了」。</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zh-TW" altLang="en-US" sz="3200" b="1" dirty="0">
                <a:latin typeface="Microsoft JhengHei" panose="020B0604030504040204" pitchFamily="34" charset="-120"/>
                <a:ea typeface="Microsoft JhengHei" panose="020B0604030504040204" pitchFamily="34" charset="-120"/>
                <a:cs typeface="Arial Unicode MS"/>
              </a:rPr>
              <a:t>　　</a:t>
            </a:r>
          </a:p>
        </p:txBody>
      </p:sp>
    </p:spTree>
    <p:extLst>
      <p:ext uri="{BB962C8B-B14F-4D97-AF65-F5344CB8AC3E}">
        <p14:creationId xmlns:p14="http://schemas.microsoft.com/office/powerpoint/2010/main" val="96989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208</a:t>
            </a:r>
          </a:p>
        </p:txBody>
      </p:sp>
      <p:pic>
        <p:nvPicPr>
          <p:cNvPr id="3" name="Picture 1">
            <a:extLst>
              <a:ext uri="{FF2B5EF4-FFF2-40B4-BE49-F238E27FC236}">
                <a16:creationId xmlns="" xmlns:a16="http://schemas.microsoft.com/office/drawing/2014/main" id="{0E6038D8-BC00-5425-E670-8E725CBD6D9B}"/>
              </a:ext>
            </a:extLst>
          </p:cNvPr>
          <p:cNvPicPr>
            <a:picLocks noChangeAspect="1"/>
          </p:cNvPicPr>
          <p:nvPr/>
        </p:nvPicPr>
        <p:blipFill>
          <a:blip r:embed="rId3"/>
          <a:stretch>
            <a:fillRect/>
          </a:stretch>
        </p:blipFill>
        <p:spPr>
          <a:xfrm>
            <a:off x="322174" y="1479851"/>
            <a:ext cx="11157401" cy="4920949"/>
          </a:xfrm>
          <a:prstGeom prst="rect">
            <a:avLst/>
          </a:prstGeom>
        </p:spPr>
      </p:pic>
    </p:spTree>
    <p:extLst>
      <p:ext uri="{BB962C8B-B14F-4D97-AF65-F5344CB8AC3E}">
        <p14:creationId xmlns:p14="http://schemas.microsoft.com/office/powerpoint/2010/main" val="56022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208</a:t>
            </a:r>
          </a:p>
        </p:txBody>
      </p:sp>
      <p:pic>
        <p:nvPicPr>
          <p:cNvPr id="4" name="圖片 3">
            <a:extLst>
              <a:ext uri="{FF2B5EF4-FFF2-40B4-BE49-F238E27FC236}">
                <a16:creationId xmlns="" xmlns:a16="http://schemas.microsoft.com/office/drawing/2014/main" id="{8577594A-6E9B-1E0A-5C42-88D21D13E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4165"/>
            <a:ext cx="11827838" cy="4510860"/>
          </a:xfrm>
          <a:prstGeom prst="rect">
            <a:avLst/>
          </a:prstGeom>
        </p:spPr>
      </p:pic>
    </p:spTree>
    <p:extLst>
      <p:ext uri="{BB962C8B-B14F-4D97-AF65-F5344CB8AC3E}">
        <p14:creationId xmlns:p14="http://schemas.microsoft.com/office/powerpoint/2010/main" val="184927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208</a:t>
            </a:r>
          </a:p>
        </p:txBody>
      </p:sp>
      <p:pic>
        <p:nvPicPr>
          <p:cNvPr id="2" name="Picture 1">
            <a:extLst>
              <a:ext uri="{FF2B5EF4-FFF2-40B4-BE49-F238E27FC236}">
                <a16:creationId xmlns="" xmlns:a16="http://schemas.microsoft.com/office/drawing/2014/main" id="{59093847-1CA1-5BCB-0F61-8A9A0A3D4490}"/>
              </a:ext>
            </a:extLst>
          </p:cNvPr>
          <p:cNvPicPr>
            <a:picLocks noChangeAspect="1"/>
          </p:cNvPicPr>
          <p:nvPr/>
        </p:nvPicPr>
        <p:blipFill>
          <a:blip r:embed="rId3"/>
          <a:stretch>
            <a:fillRect/>
          </a:stretch>
        </p:blipFill>
        <p:spPr>
          <a:xfrm>
            <a:off x="421153" y="1531795"/>
            <a:ext cx="11136098" cy="4899301"/>
          </a:xfrm>
          <a:prstGeom prst="rect">
            <a:avLst/>
          </a:prstGeom>
        </p:spPr>
      </p:pic>
    </p:spTree>
    <p:extLst>
      <p:ext uri="{BB962C8B-B14F-4D97-AF65-F5344CB8AC3E}">
        <p14:creationId xmlns:p14="http://schemas.microsoft.com/office/powerpoint/2010/main" val="1262032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209</a:t>
            </a:r>
          </a:p>
        </p:txBody>
      </p:sp>
      <p:pic>
        <p:nvPicPr>
          <p:cNvPr id="3" name="Picture 1">
            <a:extLst>
              <a:ext uri="{FF2B5EF4-FFF2-40B4-BE49-F238E27FC236}">
                <a16:creationId xmlns="" xmlns:a16="http://schemas.microsoft.com/office/drawing/2014/main" id="{9F358DC0-269C-C9D6-3CB4-40D253D75EBE}"/>
              </a:ext>
            </a:extLst>
          </p:cNvPr>
          <p:cNvPicPr>
            <a:picLocks noChangeAspect="1"/>
          </p:cNvPicPr>
          <p:nvPr/>
        </p:nvPicPr>
        <p:blipFill>
          <a:blip r:embed="rId3"/>
          <a:stretch>
            <a:fillRect/>
          </a:stretch>
        </p:blipFill>
        <p:spPr>
          <a:xfrm>
            <a:off x="285881" y="1346545"/>
            <a:ext cx="11092349" cy="4917420"/>
          </a:xfrm>
          <a:prstGeom prst="rect">
            <a:avLst/>
          </a:prstGeom>
        </p:spPr>
      </p:pic>
    </p:spTree>
    <p:extLst>
      <p:ext uri="{BB962C8B-B14F-4D97-AF65-F5344CB8AC3E}">
        <p14:creationId xmlns:p14="http://schemas.microsoft.com/office/powerpoint/2010/main" val="3858623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209</a:t>
            </a:r>
          </a:p>
        </p:txBody>
      </p:sp>
      <p:pic>
        <p:nvPicPr>
          <p:cNvPr id="2" name="Picture 2">
            <a:extLst>
              <a:ext uri="{FF2B5EF4-FFF2-40B4-BE49-F238E27FC236}">
                <a16:creationId xmlns="" xmlns:a16="http://schemas.microsoft.com/office/drawing/2014/main" id="{D47794B6-D046-7540-F6E3-6328EAFE4B88}"/>
              </a:ext>
            </a:extLst>
          </p:cNvPr>
          <p:cNvPicPr>
            <a:picLocks noChangeAspect="1"/>
          </p:cNvPicPr>
          <p:nvPr/>
        </p:nvPicPr>
        <p:blipFill>
          <a:blip r:embed="rId3"/>
          <a:stretch>
            <a:fillRect/>
          </a:stretch>
        </p:blipFill>
        <p:spPr>
          <a:xfrm>
            <a:off x="202972" y="1103705"/>
            <a:ext cx="11594280" cy="5139934"/>
          </a:xfrm>
          <a:prstGeom prst="rect">
            <a:avLst/>
          </a:prstGeom>
        </p:spPr>
      </p:pic>
    </p:spTree>
    <p:extLst>
      <p:ext uri="{BB962C8B-B14F-4D97-AF65-F5344CB8AC3E}">
        <p14:creationId xmlns:p14="http://schemas.microsoft.com/office/powerpoint/2010/main" val="3442844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C05DE9CC-CE97-68D0-65A6-2517A64A4968}"/>
              </a:ext>
            </a:extLst>
          </p:cNvPr>
          <p:cNvSpPr/>
          <p:nvPr/>
        </p:nvSpPr>
        <p:spPr>
          <a:xfrm>
            <a:off x="10143908" y="-40286"/>
            <a:ext cx="2048933" cy="9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9" name="文字方塊 3">
            <a:extLst>
              <a:ext uri="{FF2B5EF4-FFF2-40B4-BE49-F238E27FC236}">
                <a16:creationId xmlns="" xmlns:a16="http://schemas.microsoft.com/office/drawing/2014/main" id="{A307B72F-E274-D2F6-8A7E-883B13E74BF0}"/>
              </a:ext>
            </a:extLst>
          </p:cNvPr>
          <p:cNvSpPr txBox="1">
            <a:spLocks noChangeArrowheads="1"/>
          </p:cNvSpPr>
          <p:nvPr/>
        </p:nvSpPr>
        <p:spPr bwMode="auto">
          <a:xfrm>
            <a:off x="908452" y="1203037"/>
            <a:ext cx="10950179" cy="5110625"/>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玩玩看： </a:t>
            </a:r>
            <a:endParaRPr lang="en-US" altLang="zh-TW" sz="3600" b="1" dirty="0">
              <a:solidFill>
                <a:srgbClr val="C00000"/>
              </a:solidFill>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使用二元搜尋法概念猜數字</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600" b="1" dirty="0">
                <a:latin typeface="Microsoft JhengHei" panose="020B0604030504040204" pitchFamily="34" charset="-120"/>
                <a:ea typeface="Microsoft JhengHei" panose="020B0604030504040204" pitchFamily="34" charset="-120"/>
                <a:cs typeface="Arial Unicode MS"/>
              </a:rPr>
              <a:t> </a:t>
            </a:r>
            <a:r>
              <a:rPr lang="zh-TW" altLang="en-US" sz="3600" b="1" dirty="0">
                <a:latin typeface="Microsoft JhengHei" panose="020B0604030504040204" pitchFamily="34" charset="-120"/>
                <a:ea typeface="Microsoft JhengHei" panose="020B0604030504040204" pitchFamily="34" charset="-120"/>
                <a:cs typeface="Arial Unicode MS"/>
              </a:rPr>
              <a:t>     </a:t>
            </a:r>
            <a:r>
              <a:rPr lang="en-US" altLang="zh-TW" sz="3200" b="1" dirty="0">
                <a:latin typeface="Microsoft JhengHei" panose="020B0604030504040204" pitchFamily="34" charset="-120"/>
                <a:ea typeface="Microsoft JhengHei" panose="020B0604030504040204" pitchFamily="34" charset="-120"/>
                <a:cs typeface="Arial Unicode MS"/>
                <a:hlinkClick r:id="rId3"/>
              </a:rPr>
              <a:t>https://scratch.mit.edu/projects/89598637</a:t>
            </a: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按下綠旗前， 畫面顯示機器人及上、下值的範圍。使用</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者從 </a:t>
            </a:r>
            <a:r>
              <a:rPr lang="en-US" altLang="zh-TW" sz="3200" b="1" dirty="0">
                <a:latin typeface="Microsoft JhengHei" panose="020B0604030504040204" pitchFamily="34" charset="-120"/>
                <a:ea typeface="Microsoft JhengHei" panose="020B0604030504040204" pitchFamily="34" charset="-120"/>
                <a:cs typeface="Arial Unicode MS"/>
              </a:rPr>
              <a:t>0∼ 100 </a:t>
            </a:r>
            <a:r>
              <a:rPr lang="zh-TW" altLang="en-US" sz="3200" b="1" dirty="0">
                <a:latin typeface="Microsoft JhengHei" panose="020B0604030504040204" pitchFamily="34" charset="-120"/>
                <a:ea typeface="Microsoft JhengHei" panose="020B0604030504040204" pitchFamily="34" charset="-120"/>
                <a:cs typeface="Arial Unicode MS"/>
              </a:rPr>
              <a:t>中，選擇一個數字做為答案。按下綠旗後，</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機器人使用二元 搜尋法概念猜測使用者答案， 使用者依</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猜測答案對錯， 回答 「</a:t>
            </a:r>
            <a:r>
              <a:rPr lang="en" altLang="zh-TW" sz="3200" b="1" dirty="0">
                <a:latin typeface="Microsoft JhengHei" panose="020B0604030504040204" pitchFamily="34" charset="-120"/>
                <a:ea typeface="Microsoft JhengHei" panose="020B0604030504040204" pitchFamily="34" charset="-120"/>
                <a:cs typeface="Arial Unicode MS"/>
              </a:rPr>
              <a:t>YES</a:t>
            </a:r>
            <a:r>
              <a:rPr lang="zh-TW" altLang="en" sz="3200" b="1" dirty="0">
                <a:latin typeface="Microsoft JhengHei" panose="020B0604030504040204" pitchFamily="34" charset="-120"/>
                <a:ea typeface="Microsoft JhengHei" panose="020B0604030504040204" pitchFamily="34" charset="-120"/>
                <a:cs typeface="Arial Unicode MS"/>
              </a:rPr>
              <a:t>」</a:t>
            </a:r>
            <a:r>
              <a:rPr lang="zh-TW" altLang="en-US" sz="3200" b="1" dirty="0">
                <a:latin typeface="Microsoft JhengHei" panose="020B0604030504040204" pitchFamily="34" charset="-120"/>
                <a:ea typeface="Microsoft JhengHei" panose="020B0604030504040204" pitchFamily="34" charset="-120"/>
                <a:cs typeface="Arial Unicode MS"/>
              </a:rPr>
              <a:t>或「</a:t>
            </a:r>
            <a:r>
              <a:rPr lang="en" altLang="zh-TW" sz="3200" b="1" dirty="0">
                <a:latin typeface="Microsoft JhengHei" panose="020B0604030504040204" pitchFamily="34" charset="-120"/>
                <a:ea typeface="Microsoft JhengHei" panose="020B0604030504040204" pitchFamily="34" charset="-120"/>
                <a:cs typeface="Arial Unicode MS"/>
              </a:rPr>
              <a:t>NO</a:t>
            </a:r>
            <a:r>
              <a:rPr lang="zh-TW" altLang="en" sz="3200" b="1" dirty="0">
                <a:latin typeface="Microsoft JhengHei" panose="020B0604030504040204" pitchFamily="34" charset="-120"/>
                <a:ea typeface="Microsoft JhengHei" panose="020B0604030504040204" pitchFamily="34" charset="-120"/>
                <a:cs typeface="Arial Unicode MS"/>
              </a:rPr>
              <a:t>」</a:t>
            </a:r>
            <a:r>
              <a:rPr lang="zh-TW" altLang="en-US" sz="3200" b="1" dirty="0">
                <a:latin typeface="Microsoft JhengHei" panose="020B0604030504040204" pitchFamily="34" charset="-120"/>
                <a:ea typeface="Microsoft JhengHei" panose="020B0604030504040204" pitchFamily="34" charset="-120"/>
                <a:cs typeface="Arial Unicode MS"/>
              </a:rPr>
              <a:t>。</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zh-TW" altLang="en-US" sz="3200" b="1" dirty="0">
                <a:latin typeface="Microsoft JhengHei" panose="020B0604030504040204" pitchFamily="34" charset="-120"/>
                <a:ea typeface="Microsoft JhengHei" panose="020B0604030504040204" pitchFamily="34" charset="-120"/>
                <a:cs typeface="Arial Unicode MS"/>
              </a:rPr>
              <a:t>　　</a:t>
            </a:r>
          </a:p>
        </p:txBody>
      </p:sp>
      <p:pic>
        <p:nvPicPr>
          <p:cNvPr id="2" name="圖片 1">
            <a:extLst>
              <a:ext uri="{FF2B5EF4-FFF2-40B4-BE49-F238E27FC236}">
                <a16:creationId xmlns="" xmlns:a16="http://schemas.microsoft.com/office/drawing/2014/main" id="{57D7C8A2-BAA2-4063-E79F-556CB219A7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8" t="5169" r="3290" b="4050"/>
          <a:stretch/>
        </p:blipFill>
        <p:spPr>
          <a:xfrm>
            <a:off x="9643530" y="149143"/>
            <a:ext cx="2357437" cy="178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3903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C05DE9CC-CE97-68D0-65A6-2517A64A4968}"/>
              </a:ext>
            </a:extLst>
          </p:cNvPr>
          <p:cNvSpPr/>
          <p:nvPr/>
        </p:nvSpPr>
        <p:spPr>
          <a:xfrm>
            <a:off x="10143908" y="-40286"/>
            <a:ext cx="2048933" cy="9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9" name="文字方塊 3">
            <a:extLst>
              <a:ext uri="{FF2B5EF4-FFF2-40B4-BE49-F238E27FC236}">
                <a16:creationId xmlns="" xmlns:a16="http://schemas.microsoft.com/office/drawing/2014/main" id="{A307B72F-E274-D2F6-8A7E-883B13E74BF0}"/>
              </a:ext>
            </a:extLst>
          </p:cNvPr>
          <p:cNvSpPr txBox="1">
            <a:spLocks noChangeArrowheads="1"/>
          </p:cNvSpPr>
          <p:nvPr/>
        </p:nvSpPr>
        <p:spPr bwMode="auto">
          <a:xfrm>
            <a:off x="951316" y="1203037"/>
            <a:ext cx="10950179" cy="5110625"/>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玩玩看： </a:t>
            </a:r>
            <a:endParaRPr lang="en-US" altLang="zh-TW" sz="3600" b="1" dirty="0">
              <a:solidFill>
                <a:srgbClr val="C00000"/>
              </a:solidFill>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使用二元搜尋法概念猜數字</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600" b="1" dirty="0">
                <a:latin typeface="Microsoft JhengHei" panose="020B0604030504040204" pitchFamily="34" charset="-120"/>
                <a:ea typeface="Microsoft JhengHei" panose="020B0604030504040204" pitchFamily="34" charset="-120"/>
                <a:cs typeface="Arial Unicode MS"/>
              </a:rPr>
              <a:t> </a:t>
            </a:r>
            <a:r>
              <a:rPr lang="zh-TW" altLang="en-US" sz="3600" b="1" dirty="0">
                <a:latin typeface="Microsoft JhengHei" panose="020B0604030504040204" pitchFamily="34" charset="-120"/>
                <a:ea typeface="Microsoft JhengHei" panose="020B0604030504040204" pitchFamily="34" charset="-120"/>
                <a:cs typeface="Arial Unicode MS"/>
              </a:rPr>
              <a:t>     </a:t>
            </a:r>
            <a:r>
              <a:rPr lang="en-US" altLang="zh-TW" sz="3200" b="1" dirty="0">
                <a:latin typeface="Microsoft JhengHei" panose="020B0604030504040204" pitchFamily="34" charset="-120"/>
                <a:ea typeface="Microsoft JhengHei" panose="020B0604030504040204" pitchFamily="34" charset="-120"/>
                <a:cs typeface="Arial Unicode MS"/>
                <a:hlinkClick r:id="rId3"/>
              </a:rPr>
              <a:t>https://scratch.mit.edu/projects/89598637</a:t>
            </a: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機器人會依照使用者回答， 不斷以二元搜尋法</a:t>
            </a:r>
            <a:r>
              <a:rPr lang="en-US" altLang="zh-TW" sz="3200" b="1" dirty="0">
                <a:latin typeface="Microsoft JhengHei" panose="020B0604030504040204" pitchFamily="34" charset="-120"/>
                <a:ea typeface="Microsoft JhengHei" panose="020B0604030504040204" pitchFamily="34" charset="-120"/>
                <a:cs typeface="Arial Unicode MS"/>
              </a:rPr>
              <a:t/>
            </a:r>
            <a:br>
              <a:rPr lang="en-US" altLang="zh-TW" sz="3200" b="1" dirty="0">
                <a:latin typeface="Microsoft JhengHei" panose="020B0604030504040204" pitchFamily="34" charset="-120"/>
                <a:ea typeface="Microsoft JhengHei" panose="020B0604030504040204" pitchFamily="34" charset="-120"/>
                <a:cs typeface="Arial Unicode MS"/>
              </a:rPr>
            </a:br>
            <a:r>
              <a:rPr lang="zh-TW" altLang="en-US" sz="3200" b="1" dirty="0">
                <a:latin typeface="Microsoft JhengHei" panose="020B0604030504040204" pitchFamily="34" charset="-120"/>
                <a:ea typeface="Microsoft JhengHei" panose="020B0604030504040204" pitchFamily="34" charset="-120"/>
                <a:cs typeface="Arial Unicode MS"/>
              </a:rPr>
              <a:t>        概念猜測使用者答 案，限縮範圍以猜中答案。</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機器人猜中答案，會說出：「</a:t>
            </a:r>
            <a:r>
              <a:rPr lang="en" altLang="zh-TW" sz="3200" b="1" dirty="0">
                <a:latin typeface="Microsoft JhengHei" panose="020B0604030504040204" pitchFamily="34" charset="-120"/>
                <a:ea typeface="Microsoft JhengHei" panose="020B0604030504040204" pitchFamily="34" charset="-120"/>
                <a:cs typeface="Arial Unicode MS"/>
              </a:rPr>
              <a:t>It's x !</a:t>
            </a:r>
            <a:r>
              <a:rPr lang="zh-TW" altLang="en" sz="3200" b="1" dirty="0">
                <a:latin typeface="Microsoft JhengHei" panose="020B0604030504040204" pitchFamily="34" charset="-120"/>
                <a:ea typeface="Microsoft JhengHei" panose="020B0604030504040204" pitchFamily="34" charset="-120"/>
                <a:cs typeface="Arial Unicode MS"/>
              </a:rPr>
              <a:t>」。</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3200" b="1" dirty="0">
                <a:latin typeface="Microsoft JhengHei" panose="020B0604030504040204" pitchFamily="34" charset="-120"/>
                <a:ea typeface="Microsoft JhengHei" panose="020B0604030504040204" pitchFamily="34" charset="-120"/>
                <a:cs typeface="Arial Unicode MS"/>
              </a:rPr>
              <a:t>        </a:t>
            </a:r>
            <a:r>
              <a:rPr lang="zh-TW" altLang="en" sz="3200" b="1" dirty="0">
                <a:latin typeface="Microsoft JhengHei" panose="020B0604030504040204" pitchFamily="34" charset="-120"/>
                <a:ea typeface="Microsoft JhengHei" panose="020B0604030504040204" pitchFamily="34" charset="-120"/>
                <a:cs typeface="Arial Unicode MS"/>
              </a:rPr>
              <a:t>（</a:t>
            </a:r>
            <a:r>
              <a:rPr lang="en" altLang="zh-TW" sz="3200" b="1" dirty="0">
                <a:latin typeface="Microsoft JhengHei" panose="020B0604030504040204" pitchFamily="34" charset="-120"/>
                <a:ea typeface="Microsoft JhengHei" panose="020B0604030504040204" pitchFamily="34" charset="-120"/>
                <a:cs typeface="Arial Unicode MS"/>
              </a:rPr>
              <a:t>x </a:t>
            </a:r>
            <a:r>
              <a:rPr lang="zh-TW" altLang="en-US" sz="3200" b="1" dirty="0">
                <a:latin typeface="Microsoft JhengHei" panose="020B0604030504040204" pitchFamily="34" charset="-120"/>
                <a:ea typeface="Microsoft JhengHei" panose="020B0604030504040204" pitchFamily="34" charset="-120"/>
                <a:cs typeface="Arial Unicode MS"/>
              </a:rPr>
              <a:t>為使用者答案）。</a:t>
            </a:r>
            <a:endParaRPr lang="en-US" altLang="zh-TW" sz="32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en-US" altLang="zh-TW" sz="3200" b="1" dirty="0">
                <a:latin typeface="Microsoft JhengHei" panose="020B0604030504040204" pitchFamily="34" charset="-120"/>
                <a:ea typeface="Microsoft JhengHei" panose="020B0604030504040204" pitchFamily="34" charset="-120"/>
                <a:cs typeface="Arial Unicode MS"/>
              </a:rPr>
              <a:t> </a:t>
            </a:r>
            <a:r>
              <a:rPr lang="zh-TW" altLang="en-US" sz="3200" b="1" dirty="0">
                <a:latin typeface="Microsoft JhengHei" panose="020B0604030504040204" pitchFamily="34" charset="-120"/>
                <a:ea typeface="Microsoft JhengHei" panose="020B0604030504040204" pitchFamily="34" charset="-120"/>
                <a:cs typeface="Arial Unicode MS"/>
              </a:rPr>
              <a:t>　　</a:t>
            </a:r>
          </a:p>
        </p:txBody>
      </p:sp>
      <p:pic>
        <p:nvPicPr>
          <p:cNvPr id="2" name="圖片 1">
            <a:extLst>
              <a:ext uri="{FF2B5EF4-FFF2-40B4-BE49-F238E27FC236}">
                <a16:creationId xmlns="" xmlns:a16="http://schemas.microsoft.com/office/drawing/2014/main" id="{57D7C8A2-BAA2-4063-E79F-556CB219A7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8" t="5169" r="3290" b="4050"/>
          <a:stretch/>
        </p:blipFill>
        <p:spPr>
          <a:xfrm>
            <a:off x="9643530" y="149143"/>
            <a:ext cx="2357437" cy="178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7691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smtClean="0">
                <a:solidFill>
                  <a:srgbClr val="000000"/>
                </a:solidFill>
                <a:latin typeface="Arial" panose="020B0604020202020204" pitchFamily="34" charset="0"/>
                <a:ea typeface="Microsoft JhengHei" panose="020B0604030504040204" pitchFamily="34" charset="-120"/>
                <a:cs typeface="Arial" panose="020B0604020202020204" pitchFamily="34" charset="0"/>
              </a:rPr>
              <a:t>210</a:t>
            </a:r>
            <a:endPar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文字方塊 3">
            <a:extLst>
              <a:ext uri="{FF2B5EF4-FFF2-40B4-BE49-F238E27FC236}">
                <a16:creationId xmlns="" xmlns:a16="http://schemas.microsoft.com/office/drawing/2014/main" id="{6761AE1C-0CBE-521C-C847-9501C93CDD80}"/>
              </a:ext>
            </a:extLst>
          </p:cNvPr>
          <p:cNvSpPr txBox="1">
            <a:spLocks noChangeArrowheads="1"/>
          </p:cNvSpPr>
          <p:nvPr/>
        </p:nvSpPr>
        <p:spPr bwMode="auto">
          <a:xfrm>
            <a:off x="365526" y="2073821"/>
            <a:ext cx="6006702" cy="3524716"/>
          </a:xfrm>
          <a:prstGeom prst="rect">
            <a:avLst/>
          </a:prstGeom>
          <a:noFill/>
          <a:ln w="50800">
            <a:noFill/>
            <a:miter lim="800000"/>
            <a:headEnd/>
            <a:tailEnd/>
          </a:ln>
        </p:spPr>
        <p:txBody>
          <a:bodyPr lIns="36000" tIns="36000" rIns="36000" bIns="36000"/>
          <a:lstStyle/>
          <a:p>
            <a:pPr hangingPunct="1">
              <a:lnSpc>
                <a:spcPct val="120000"/>
              </a:lnSpc>
              <a:defRPr/>
            </a:pPr>
            <a:r>
              <a:rPr lang="zh-TW" altLang="en-US" sz="4400" b="1" dirty="0">
                <a:latin typeface="Microsoft JhengHei" panose="020B0604030504040204" pitchFamily="34" charset="-120"/>
                <a:ea typeface="Microsoft JhengHei" panose="020B0604030504040204" pitchFamily="34" charset="-120"/>
                <a:cs typeface="Arial Unicode MS"/>
              </a:rPr>
              <a:t>在這 </a:t>
            </a:r>
            <a:r>
              <a:rPr lang="en-US" altLang="zh-TW" sz="4400" b="1" dirty="0">
                <a:latin typeface="Microsoft JhengHei" panose="020B0604030504040204" pitchFamily="34" charset="-120"/>
                <a:ea typeface="Microsoft JhengHei" panose="020B0604030504040204" pitchFamily="34" charset="-120"/>
                <a:cs typeface="Arial Unicode MS"/>
              </a:rPr>
              <a:t>13 </a:t>
            </a:r>
            <a:r>
              <a:rPr lang="zh-TW" altLang="en-US" sz="4400" b="1" dirty="0">
                <a:latin typeface="Microsoft JhengHei" panose="020B0604030504040204" pitchFamily="34" charset="-120"/>
                <a:ea typeface="Microsoft JhengHei" panose="020B0604030504040204" pitchFamily="34" charset="-120"/>
                <a:cs typeface="Arial Unicode MS"/>
              </a:rPr>
              <a:t>個數字中要搜尋數字 </a:t>
            </a:r>
            <a:r>
              <a:rPr lang="en-US" altLang="zh-TW" sz="4400" b="1" dirty="0">
                <a:latin typeface="Microsoft JhengHei" panose="020B0604030504040204" pitchFamily="34" charset="-120"/>
                <a:ea typeface="Microsoft JhengHei" panose="020B0604030504040204" pitchFamily="34" charset="-120"/>
                <a:cs typeface="Arial Unicode MS"/>
              </a:rPr>
              <a:t>40</a:t>
            </a:r>
            <a:r>
              <a:rPr lang="zh-TW" altLang="en-US" sz="4400" b="1" dirty="0">
                <a:latin typeface="Microsoft JhengHei" panose="020B0604030504040204" pitchFamily="34" charset="-120"/>
                <a:ea typeface="Microsoft JhengHei" panose="020B0604030504040204" pitchFamily="34" charset="-120"/>
                <a:cs typeface="Arial Unicode MS"/>
              </a:rPr>
              <a:t>是否存在，</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4400" b="1" dirty="0">
                <a:latin typeface="Microsoft JhengHei" panose="020B0604030504040204" pitchFamily="34" charset="-120"/>
                <a:ea typeface="Microsoft JhengHei" panose="020B0604030504040204" pitchFamily="34" charset="-120"/>
                <a:cs typeface="Arial Unicode MS"/>
              </a:rPr>
              <a:t>若使用二元搜尋法，</a:t>
            </a:r>
            <a:endParaRPr lang="en-US" altLang="zh-TW" sz="4400" b="1" dirty="0">
              <a:latin typeface="Microsoft JhengHei" panose="020B0604030504040204" pitchFamily="34" charset="-120"/>
              <a:ea typeface="Microsoft JhengHei" panose="020B0604030504040204" pitchFamily="34" charset="-120"/>
              <a:cs typeface="Arial Unicode MS"/>
            </a:endParaRPr>
          </a:p>
          <a:p>
            <a:pPr hangingPunct="1">
              <a:lnSpc>
                <a:spcPct val="120000"/>
              </a:lnSpc>
              <a:defRPr/>
            </a:pPr>
            <a:r>
              <a:rPr lang="zh-TW" altLang="en-US" sz="4400" b="1" dirty="0">
                <a:latin typeface="Microsoft JhengHei" panose="020B0604030504040204" pitchFamily="34" charset="-120"/>
                <a:ea typeface="Microsoft JhengHei" panose="020B0604030504040204" pitchFamily="34" charset="-120"/>
                <a:cs typeface="Arial Unicode MS"/>
              </a:rPr>
              <a:t>則需要搜尋幾次呢？　　</a:t>
            </a:r>
          </a:p>
        </p:txBody>
      </p:sp>
      <p:grpSp>
        <p:nvGrpSpPr>
          <p:cNvPr id="4" name="群組 3">
            <a:extLst>
              <a:ext uri="{FF2B5EF4-FFF2-40B4-BE49-F238E27FC236}">
                <a16:creationId xmlns="" xmlns:a16="http://schemas.microsoft.com/office/drawing/2014/main" id="{D0A480C9-64DA-96A5-DB9D-02229D3AB654}"/>
              </a:ext>
            </a:extLst>
          </p:cNvPr>
          <p:cNvGrpSpPr/>
          <p:nvPr/>
        </p:nvGrpSpPr>
        <p:grpSpPr>
          <a:xfrm>
            <a:off x="6014436" y="1018322"/>
            <a:ext cx="4686293" cy="5214312"/>
            <a:chOff x="1980000" y="1043999"/>
            <a:chExt cx="5040000" cy="5534541"/>
          </a:xfrm>
        </p:grpSpPr>
        <p:pic>
          <p:nvPicPr>
            <p:cNvPr id="7" name="Picture 2">
              <a:extLst>
                <a:ext uri="{FF2B5EF4-FFF2-40B4-BE49-F238E27FC236}">
                  <a16:creationId xmlns="" xmlns:a16="http://schemas.microsoft.com/office/drawing/2014/main" id="{4CB574F8-1BA6-ED31-BC32-AF7134DBD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0000" y="4500000"/>
              <a:ext cx="5040000" cy="207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 xmlns:a16="http://schemas.microsoft.com/office/drawing/2014/main" id="{6F8BF327-15BF-A349-A723-D082DB50B4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0000" y="1043999"/>
              <a:ext cx="5040000" cy="345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9195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765858" y="-113298"/>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生活中搜尋的案例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55080" y="4375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a:solidFill>
                  <a:srgbClr val="000000"/>
                </a:solidFill>
                <a:latin typeface="Arial" panose="020B0604020202020204" pitchFamily="34" charset="0"/>
                <a:ea typeface="Microsoft JhengHei" panose="020B0604030504040204" pitchFamily="34" charset="-120"/>
                <a:cs typeface="Arial" panose="020B0604020202020204" pitchFamily="34" charset="0"/>
              </a:rPr>
              <a:t>202</a:t>
            </a:r>
            <a:endPar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 name="◎ 電腦輔助學習趨勢…">
            <a:extLst>
              <a:ext uri="{FF2B5EF4-FFF2-40B4-BE49-F238E27FC236}">
                <a16:creationId xmlns="" xmlns:a16="http://schemas.microsoft.com/office/drawing/2014/main" id="{C1983E99-7401-7D06-1E51-B16EE9FCEB92}"/>
              </a:ext>
            </a:extLst>
          </p:cNvPr>
          <p:cNvSpPr txBox="1">
            <a:spLocks/>
          </p:cNvSpPr>
          <p:nvPr/>
        </p:nvSpPr>
        <p:spPr>
          <a:xfrm>
            <a:off x="742018" y="2001606"/>
            <a:ext cx="4819222" cy="4195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zh-TW" sz="3200" b="1" dirty="0">
              <a:solidFill>
                <a:srgbClr val="141413"/>
              </a:solidFill>
              <a:latin typeface="Times" pitchFamily="2" charset="0"/>
              <a:ea typeface="微軟正黑體" panose="020B0604030504040204" pitchFamily="34" charset="-120"/>
              <a:sym typeface="Arial"/>
            </a:endParaRPr>
          </a:p>
          <a:p>
            <a:pPr marL="0" indent="0">
              <a:buFont typeface="Arial" panose="020B0604020202020204" pitchFamily="34" charset="0"/>
              <a:buNone/>
            </a:pPr>
            <a:r>
              <a:rPr lang="zh-TW" altLang="en-US" sz="3200" b="1" dirty="0">
                <a:solidFill>
                  <a:prstClr val="black"/>
                </a:solidFill>
                <a:latin typeface="Microsoft JhengHei" panose="020B0604030504040204" pitchFamily="34" charset="-120"/>
                <a:ea typeface="Microsoft JhengHei" panose="020B0604030504040204" pitchFamily="34" charset="-120"/>
                <a:cs typeface="Microsoft Tai Le" panose="020B0502040204020203" pitchFamily="34" charset="0"/>
                <a:sym typeface="Arial Unicode MS"/>
              </a:rPr>
              <a:t>◼︎ 例如</a:t>
            </a:r>
            <a:r>
              <a:rPr lang="zh-TW" altLang="en-US" sz="3200" b="1" dirty="0">
                <a:solidFill>
                  <a:srgbClr val="141413"/>
                </a:solidFill>
                <a:latin typeface="Times" pitchFamily="2" charset="0"/>
                <a:ea typeface="微軟正黑體" panose="020B0604030504040204" pitchFamily="34" charset="-120"/>
                <a:sym typeface="Arial"/>
              </a:rPr>
              <a:t>在大賣場中找尋</a:t>
            </a:r>
            <a:endParaRPr lang="en-US" altLang="zh-TW" sz="3200" b="1" dirty="0">
              <a:solidFill>
                <a:srgbClr val="141413"/>
              </a:solidFill>
              <a:latin typeface="Times" pitchFamily="2" charset="0"/>
              <a:ea typeface="微軟正黑體" panose="020B0604030504040204" pitchFamily="34" charset="-120"/>
              <a:sym typeface="Arial"/>
            </a:endParaRPr>
          </a:p>
          <a:p>
            <a:pPr marL="0" indent="0">
              <a:buFont typeface="Arial" panose="020B0604020202020204" pitchFamily="34" charset="0"/>
              <a:buNone/>
            </a:pPr>
            <a:r>
              <a:rPr lang="zh-TW" altLang="en-US" sz="3200" b="1" dirty="0">
                <a:solidFill>
                  <a:srgbClr val="141413"/>
                </a:solidFill>
                <a:latin typeface="Times" pitchFamily="2" charset="0"/>
                <a:ea typeface="微軟正黑體" panose="020B0604030504040204" pitchFamily="34" charset="-120"/>
                <a:sym typeface="Arial"/>
              </a:rPr>
              <a:t>     想買的用品，或是在</a:t>
            </a:r>
            <a:endParaRPr lang="en-US" altLang="zh-TW" sz="3200" b="1" dirty="0">
              <a:solidFill>
                <a:srgbClr val="141413"/>
              </a:solidFill>
              <a:latin typeface="Times" pitchFamily="2" charset="0"/>
              <a:ea typeface="微軟正黑體" panose="020B0604030504040204" pitchFamily="34" charset="-120"/>
              <a:sym typeface="Arial"/>
            </a:endParaRPr>
          </a:p>
          <a:p>
            <a:pPr marL="0" indent="0">
              <a:buFont typeface="Arial" panose="020B0604020202020204" pitchFamily="34" charset="0"/>
              <a:buNone/>
            </a:pPr>
            <a:r>
              <a:rPr lang="zh-TW" altLang="en-US" sz="3200" b="1" dirty="0">
                <a:solidFill>
                  <a:srgbClr val="141413"/>
                </a:solidFill>
                <a:latin typeface="Times" pitchFamily="2" charset="0"/>
                <a:ea typeface="微軟正黑體" panose="020B0604030504040204" pitchFamily="34" charset="-120"/>
                <a:sym typeface="Arial"/>
              </a:rPr>
              <a:t>     排隊人龍中找尋朋友</a:t>
            </a:r>
            <a:endParaRPr lang="en-US" altLang="zh-TW" sz="3200" b="1" dirty="0">
              <a:solidFill>
                <a:srgbClr val="141413"/>
              </a:solidFill>
              <a:latin typeface="Times" pitchFamily="2" charset="0"/>
              <a:ea typeface="微軟正黑體" panose="020B0604030504040204" pitchFamily="34" charset="-120"/>
              <a:sym typeface="Arial"/>
            </a:endParaRPr>
          </a:p>
          <a:p>
            <a:pPr marL="0" indent="0">
              <a:buFont typeface="Arial" panose="020B0604020202020204" pitchFamily="34" charset="0"/>
              <a:buNone/>
            </a:pPr>
            <a:r>
              <a:rPr lang="zh-TW" altLang="en-US" sz="3200" b="1" dirty="0">
                <a:solidFill>
                  <a:srgbClr val="141413"/>
                </a:solidFill>
                <a:latin typeface="Times" pitchFamily="2" charset="0"/>
                <a:ea typeface="微軟正黑體" panose="020B0604030504040204" pitchFamily="34" charset="-120"/>
                <a:sym typeface="Arial"/>
              </a:rPr>
              <a:t>     等。</a:t>
            </a:r>
          </a:p>
        </p:txBody>
      </p:sp>
      <p:sp>
        <p:nvSpPr>
          <p:cNvPr id="6" name="矩形 5">
            <a:extLst>
              <a:ext uri="{FF2B5EF4-FFF2-40B4-BE49-F238E27FC236}">
                <a16:creationId xmlns="" xmlns:a16="http://schemas.microsoft.com/office/drawing/2014/main" id="{9B77843A-8F2F-019A-1B70-51386EB5AF57}"/>
              </a:ext>
            </a:extLst>
          </p:cNvPr>
          <p:cNvSpPr/>
          <p:nvPr/>
        </p:nvSpPr>
        <p:spPr>
          <a:xfrm>
            <a:off x="9830766" y="5524038"/>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 xmlns:a16="http://schemas.microsoft.com/office/drawing/2014/main" id="{2E085319-F320-D01D-C917-38E8909ED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756" y="870375"/>
            <a:ext cx="5437331" cy="5949178"/>
          </a:xfrm>
          <a:prstGeom prst="rect">
            <a:avLst/>
          </a:prstGeom>
        </p:spPr>
      </p:pic>
      <p:sp>
        <p:nvSpPr>
          <p:cNvPr id="8" name="Rectangle 11">
            <a:hlinkClick r:id="rId4" action="ppaction://hlinkfile"/>
          </p:cNvPr>
          <p:cNvSpPr>
            <a:spLocks noChangeArrowheads="1"/>
          </p:cNvSpPr>
          <p:nvPr/>
        </p:nvSpPr>
        <p:spPr bwMode="auto">
          <a:xfrm>
            <a:off x="10490763" y="532016"/>
            <a:ext cx="1701237" cy="556676"/>
          </a:xfrm>
          <a:prstGeom prst="rect">
            <a:avLst/>
          </a:prstGeom>
          <a:solidFill>
            <a:srgbClr val="CCFFFF"/>
          </a:solidFill>
          <a:ln w="9525">
            <a:solidFill>
              <a:srgbClr val="CCFFFF"/>
            </a:solidFill>
            <a:miter lim="800000"/>
            <a:headEnd/>
            <a:tailEnd/>
          </a:ln>
          <a:effectLst/>
        </p:spPr>
        <p:txBody>
          <a:bodyPr wrap="square" lIns="72000" tIns="72000" rIns="72000" bIns="72000" anchor="ctr" anchorCtr="1">
            <a:noAutofit/>
          </a:bodyPr>
          <a:lstStyle/>
          <a:p>
            <a:pPr algn="ctr"/>
            <a:r>
              <a:rPr lang="zh-TW" altLang="en-US" u="sng" dirty="0">
                <a:solidFill>
                  <a:srgbClr val="0000FF"/>
                </a:solidFill>
                <a:latin typeface="微軟正黑體" panose="020B0604030504040204" pitchFamily="34" charset="-120"/>
                <a:ea typeface="微軟正黑體" panose="020B0604030504040204" pitchFamily="34" charset="-120"/>
              </a:rPr>
              <a:t>搜尋法</a:t>
            </a:r>
            <a:r>
              <a:rPr lang="en-US" altLang="zh-TW" u="sng" dirty="0">
                <a:solidFill>
                  <a:srgbClr val="0000FF"/>
                </a:solidFill>
                <a:latin typeface="微軟正黑體" panose="020B0604030504040204" pitchFamily="34" charset="-120"/>
                <a:ea typeface="微軟正黑體" panose="020B0604030504040204" pitchFamily="34" charset="-120"/>
              </a:rPr>
              <a:t>(03:42)</a:t>
            </a:r>
            <a:endParaRPr lang="zh-TW" altLang="en-US" sz="1800" b="1" u="sng" dirty="0">
              <a:solidFill>
                <a:srgbClr val="0000FF"/>
              </a:solidFill>
              <a:latin typeface="微軟正黑體" panose="020B0604030504040204" pitchFamily="34" charset="-120"/>
              <a:ea typeface="微軟正黑體" panose="020B0604030504040204" pitchFamily="34" charset="-120"/>
            </a:endParaRPr>
          </a:p>
        </p:txBody>
      </p:sp>
      <p:sp>
        <p:nvSpPr>
          <p:cNvPr id="9" name="AutoShape 12">
            <a:hlinkClick r:id="rId4" action="ppaction://hlinkfile"/>
          </p:cNvPr>
          <p:cNvSpPr>
            <a:spLocks noChangeArrowheads="1"/>
          </p:cNvSpPr>
          <p:nvPr/>
        </p:nvSpPr>
        <p:spPr bwMode="auto">
          <a:xfrm>
            <a:off x="9495770" y="532317"/>
            <a:ext cx="1032825" cy="556675"/>
          </a:xfrm>
          <a:prstGeom prst="flowChartAlternateProcess">
            <a:avLst/>
          </a:prstGeom>
          <a:solidFill>
            <a:srgbClr val="0000FF"/>
          </a:solidFill>
          <a:ln w="25400">
            <a:solidFill>
              <a:srgbClr val="000080"/>
            </a:solidFill>
            <a:miter lim="800000"/>
            <a:headEnd/>
            <a:tailEnd/>
          </a:ln>
          <a:effectLst/>
        </p:spPr>
        <p:txBody>
          <a:bodyPr wrap="square" lIns="72000" tIns="72000" rIns="72000" bIns="72000" anchor="ctr" anchorCtr="1">
            <a:no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動畫</a:t>
            </a:r>
          </a:p>
        </p:txBody>
      </p:sp>
    </p:spTree>
    <p:extLst>
      <p:ext uri="{BB962C8B-B14F-4D97-AF65-F5344CB8AC3E}">
        <p14:creationId xmlns:p14="http://schemas.microsoft.com/office/powerpoint/2010/main" val="408088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210</a:t>
            </a:r>
          </a:p>
        </p:txBody>
      </p:sp>
      <p:pic>
        <p:nvPicPr>
          <p:cNvPr id="3" name="Picture 1">
            <a:extLst>
              <a:ext uri="{FF2B5EF4-FFF2-40B4-BE49-F238E27FC236}">
                <a16:creationId xmlns="" xmlns:a16="http://schemas.microsoft.com/office/drawing/2014/main" id="{9CC7BBD3-BE3E-E313-ACBF-5EC0EEB33F55}"/>
              </a:ext>
            </a:extLst>
          </p:cNvPr>
          <p:cNvPicPr>
            <a:picLocks noChangeAspect="1"/>
          </p:cNvPicPr>
          <p:nvPr/>
        </p:nvPicPr>
        <p:blipFill>
          <a:blip r:embed="rId3"/>
          <a:stretch>
            <a:fillRect/>
          </a:stretch>
        </p:blipFill>
        <p:spPr>
          <a:xfrm>
            <a:off x="479166" y="1392910"/>
            <a:ext cx="11022271" cy="4826995"/>
          </a:xfrm>
          <a:prstGeom prst="rect">
            <a:avLst/>
          </a:prstGeom>
        </p:spPr>
      </p:pic>
    </p:spTree>
    <p:extLst>
      <p:ext uri="{BB962C8B-B14F-4D97-AF65-F5344CB8AC3E}">
        <p14:creationId xmlns:p14="http://schemas.microsoft.com/office/powerpoint/2010/main" val="1721760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210</a:t>
            </a:r>
          </a:p>
        </p:txBody>
      </p:sp>
      <p:pic>
        <p:nvPicPr>
          <p:cNvPr id="2" name="Picture 2">
            <a:extLst>
              <a:ext uri="{FF2B5EF4-FFF2-40B4-BE49-F238E27FC236}">
                <a16:creationId xmlns="" xmlns:a16="http://schemas.microsoft.com/office/drawing/2014/main" id="{C0D2F75E-836F-12CD-386A-D4E024D629A7}"/>
              </a:ext>
            </a:extLst>
          </p:cNvPr>
          <p:cNvPicPr>
            <a:picLocks noChangeAspect="1"/>
          </p:cNvPicPr>
          <p:nvPr/>
        </p:nvPicPr>
        <p:blipFill>
          <a:blip r:embed="rId3"/>
          <a:stretch>
            <a:fillRect/>
          </a:stretch>
        </p:blipFill>
        <p:spPr>
          <a:xfrm>
            <a:off x="526645" y="1276080"/>
            <a:ext cx="11138709" cy="4907933"/>
          </a:xfrm>
          <a:prstGeom prst="rect">
            <a:avLst/>
          </a:prstGeom>
        </p:spPr>
      </p:pic>
    </p:spTree>
    <p:extLst>
      <p:ext uri="{BB962C8B-B14F-4D97-AF65-F5344CB8AC3E}">
        <p14:creationId xmlns:p14="http://schemas.microsoft.com/office/powerpoint/2010/main" val="2628013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211</a:t>
            </a:r>
          </a:p>
        </p:txBody>
      </p:sp>
      <p:pic>
        <p:nvPicPr>
          <p:cNvPr id="3" name="Picture 1">
            <a:extLst>
              <a:ext uri="{FF2B5EF4-FFF2-40B4-BE49-F238E27FC236}">
                <a16:creationId xmlns="" xmlns:a16="http://schemas.microsoft.com/office/drawing/2014/main" id="{A8493E27-A298-2571-CE0C-36A8AEEC6D50}"/>
              </a:ext>
            </a:extLst>
          </p:cNvPr>
          <p:cNvPicPr>
            <a:picLocks noChangeAspect="1"/>
          </p:cNvPicPr>
          <p:nvPr/>
        </p:nvPicPr>
        <p:blipFill>
          <a:blip r:embed="rId3"/>
          <a:stretch>
            <a:fillRect/>
          </a:stretch>
        </p:blipFill>
        <p:spPr>
          <a:xfrm>
            <a:off x="386327" y="1303337"/>
            <a:ext cx="10991903" cy="4851598"/>
          </a:xfrm>
          <a:prstGeom prst="rect">
            <a:avLst/>
          </a:prstGeom>
        </p:spPr>
      </p:pic>
    </p:spTree>
    <p:extLst>
      <p:ext uri="{BB962C8B-B14F-4D97-AF65-F5344CB8AC3E}">
        <p14:creationId xmlns:p14="http://schemas.microsoft.com/office/powerpoint/2010/main" val="257506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211</a:t>
            </a:r>
          </a:p>
        </p:txBody>
      </p:sp>
      <p:pic>
        <p:nvPicPr>
          <p:cNvPr id="2" name="Picture 1">
            <a:extLst>
              <a:ext uri="{FF2B5EF4-FFF2-40B4-BE49-F238E27FC236}">
                <a16:creationId xmlns="" xmlns:a16="http://schemas.microsoft.com/office/drawing/2014/main" id="{9DE1B235-99D4-8BFE-FC9E-03C7F515CF58}"/>
              </a:ext>
            </a:extLst>
          </p:cNvPr>
          <p:cNvPicPr>
            <a:picLocks noChangeAspect="1"/>
          </p:cNvPicPr>
          <p:nvPr/>
        </p:nvPicPr>
        <p:blipFill>
          <a:blip r:embed="rId3"/>
          <a:stretch>
            <a:fillRect/>
          </a:stretch>
        </p:blipFill>
        <p:spPr>
          <a:xfrm>
            <a:off x="389060" y="1344060"/>
            <a:ext cx="11103675" cy="4886378"/>
          </a:xfrm>
          <a:prstGeom prst="rect">
            <a:avLst/>
          </a:prstGeom>
        </p:spPr>
      </p:pic>
    </p:spTree>
    <p:extLst>
      <p:ext uri="{BB962C8B-B14F-4D97-AF65-F5344CB8AC3E}">
        <p14:creationId xmlns:p14="http://schemas.microsoft.com/office/powerpoint/2010/main" val="1286366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二元搜尋法</a:t>
            </a:r>
          </a:p>
        </p:txBody>
      </p:sp>
      <p:sp>
        <p:nvSpPr>
          <p:cNvPr id="8" name="Text Box 17">
            <a:extLst>
              <a:ext uri="{FF2B5EF4-FFF2-40B4-BE49-F238E27FC236}">
                <a16:creationId xmlns="" xmlns:a16="http://schemas.microsoft.com/office/drawing/2014/main" id="{0880880C-0184-1A80-BF89-B576DD43518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211</a:t>
            </a:r>
          </a:p>
        </p:txBody>
      </p:sp>
      <p:pic>
        <p:nvPicPr>
          <p:cNvPr id="2" name="Picture 1">
            <a:extLst>
              <a:ext uri="{FF2B5EF4-FFF2-40B4-BE49-F238E27FC236}">
                <a16:creationId xmlns="" xmlns:a16="http://schemas.microsoft.com/office/drawing/2014/main" id="{6E4AD82D-D629-D148-C58E-902C2034D6B7}"/>
              </a:ext>
            </a:extLst>
          </p:cNvPr>
          <p:cNvPicPr>
            <a:picLocks noChangeAspect="1"/>
          </p:cNvPicPr>
          <p:nvPr/>
        </p:nvPicPr>
        <p:blipFill>
          <a:blip r:embed="rId3"/>
          <a:stretch>
            <a:fillRect/>
          </a:stretch>
        </p:blipFill>
        <p:spPr>
          <a:xfrm>
            <a:off x="211310" y="1494455"/>
            <a:ext cx="11769379" cy="4631819"/>
          </a:xfrm>
          <a:prstGeom prst="rect">
            <a:avLst/>
          </a:prstGeom>
        </p:spPr>
      </p:pic>
    </p:spTree>
    <p:extLst>
      <p:ext uri="{BB962C8B-B14F-4D97-AF65-F5344CB8AC3E}">
        <p14:creationId xmlns:p14="http://schemas.microsoft.com/office/powerpoint/2010/main" val="3071487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3" name="圖片 2">
            <a:hlinkClick r:id="rId3"/>
            <a:extLst>
              <a:ext uri="{FF2B5EF4-FFF2-40B4-BE49-F238E27FC236}">
                <a16:creationId xmlns="" xmlns:a16="http://schemas.microsoft.com/office/drawing/2014/main" id="{A8C142F4-071F-4EE4-88F9-8AAA02DEA1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55" t="21407" r="4703" b="23062"/>
          <a:stretch>
            <a:fillRect/>
          </a:stretch>
        </p:blipFill>
        <p:spPr bwMode="auto">
          <a:xfrm>
            <a:off x="10506535" y="-41952"/>
            <a:ext cx="1700213" cy="104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a:extLst>
              <a:ext uri="{FF2B5EF4-FFF2-40B4-BE49-F238E27FC236}">
                <a16:creationId xmlns="" xmlns:a16="http://schemas.microsoft.com/office/drawing/2014/main" id="{2B57E609-619F-E11F-CBFD-8583BD77AA8F}"/>
              </a:ext>
            </a:extLst>
          </p:cNvPr>
          <p:cNvSpPr txBox="1"/>
          <p:nvPr/>
        </p:nvSpPr>
        <p:spPr>
          <a:xfrm>
            <a:off x="277991" y="1132916"/>
            <a:ext cx="11241881" cy="5221942"/>
          </a:xfrm>
          <a:prstGeom prst="rect">
            <a:avLst/>
          </a:prstGeom>
          <a:noFill/>
        </p:spPr>
        <p:txBody>
          <a:bodyPr wrap="square">
            <a:spAutoFit/>
          </a:bodyPr>
          <a:lstStyle/>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點擊綠旗後，小貓執行下列動作：</a:t>
            </a:r>
          </a:p>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    </a:t>
            </a:r>
            <a:r>
              <a:rPr lang="en-US" altLang="zh-TW" sz="3600" b="1" dirty="0">
                <a:latin typeface="Microsoft JhengHei" panose="020B0604030504040204" pitchFamily="34" charset="-120"/>
                <a:ea typeface="Microsoft JhengHei" panose="020B0604030504040204" pitchFamily="34" charset="-120"/>
              </a:rPr>
              <a:t>1.</a:t>
            </a:r>
            <a:r>
              <a:rPr lang="zh-TW" altLang="en-US" sz="3600" b="1" dirty="0">
                <a:latin typeface="Microsoft JhengHei" panose="020B0604030504040204" pitchFamily="34" charset="-120"/>
                <a:ea typeface="Microsoft JhengHei" panose="020B0604030504040204" pitchFamily="34" charset="-120"/>
              </a:rPr>
              <a:t> 建立從數字 </a:t>
            </a:r>
            <a:r>
              <a:rPr lang="en-US" altLang="zh-TW" sz="3600" b="1" dirty="0">
                <a:latin typeface="Microsoft JhengHei" panose="020B0604030504040204" pitchFamily="34" charset="-120"/>
                <a:ea typeface="Microsoft JhengHei" panose="020B0604030504040204" pitchFamily="34" charset="-120"/>
              </a:rPr>
              <a:t>1</a:t>
            </a:r>
            <a:r>
              <a:rPr lang="zh-TW" altLang="en-US" sz="3600" b="1" dirty="0">
                <a:latin typeface="Microsoft JhengHei" panose="020B0604030504040204" pitchFamily="34" charset="-120"/>
                <a:ea typeface="Microsoft JhengHei" panose="020B0604030504040204" pitchFamily="34" charset="-120"/>
              </a:rPr>
              <a:t>～</a:t>
            </a:r>
            <a:r>
              <a:rPr lang="en-US" altLang="zh-TW" sz="3600" b="1" dirty="0">
                <a:latin typeface="Microsoft JhengHei" panose="020B0604030504040204" pitchFamily="34" charset="-120"/>
                <a:ea typeface="Microsoft JhengHei" panose="020B0604030504040204" pitchFamily="34" charset="-120"/>
              </a:rPr>
              <a:t>100 </a:t>
            </a:r>
            <a:r>
              <a:rPr lang="zh-TW" altLang="en-US" sz="3600" b="1" dirty="0">
                <a:latin typeface="Microsoft JhengHei" panose="020B0604030504040204" pitchFamily="34" charset="-120"/>
                <a:ea typeface="Microsoft JhengHei" panose="020B0604030504040204" pitchFamily="34" charset="-120"/>
              </a:rPr>
              <a:t>中隨機取出 </a:t>
            </a:r>
            <a:r>
              <a:rPr lang="en-US" altLang="zh-TW" sz="3600" b="1" dirty="0">
                <a:latin typeface="Microsoft JhengHei" panose="020B0604030504040204" pitchFamily="34" charset="-120"/>
                <a:ea typeface="Microsoft JhengHei" panose="020B0604030504040204" pitchFamily="34" charset="-120"/>
              </a:rPr>
              <a:t>50 </a:t>
            </a:r>
            <a:r>
              <a:rPr lang="zh-TW" altLang="en-US" sz="3600" b="1" dirty="0">
                <a:latin typeface="Microsoft JhengHei" panose="020B0604030504040204" pitchFamily="34" charset="-120"/>
                <a:ea typeface="Microsoft JhengHei" panose="020B0604030504040204" pitchFamily="34" charset="-120"/>
              </a:rPr>
              <a:t>個數字，並將</a:t>
            </a:r>
            <a:endParaRPr lang="en-US" altLang="zh-TW" sz="3600" b="1" dirty="0">
              <a:latin typeface="Microsoft JhengHei" panose="020B0604030504040204" pitchFamily="34" charset="-120"/>
              <a:ea typeface="Microsoft JhengHei" panose="020B0604030504040204" pitchFamily="34" charset="-120"/>
            </a:endParaRPr>
          </a:p>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        這 </a:t>
            </a:r>
            <a:r>
              <a:rPr lang="en-US" altLang="zh-TW" sz="3600" b="1" dirty="0">
                <a:latin typeface="Microsoft JhengHei" panose="020B0604030504040204" pitchFamily="34" charset="-120"/>
                <a:ea typeface="Microsoft JhengHei" panose="020B0604030504040204" pitchFamily="34" charset="-120"/>
              </a:rPr>
              <a:t>50 </a:t>
            </a:r>
            <a:r>
              <a:rPr lang="zh-TW" altLang="en-US" sz="3600" b="1" dirty="0">
                <a:latin typeface="Microsoft JhengHei" panose="020B0604030504040204" pitchFamily="34" charset="-120"/>
                <a:ea typeface="Microsoft JhengHei" panose="020B0604030504040204" pitchFamily="34" charset="-120"/>
              </a:rPr>
              <a:t>個數字放入一個原始資料裡。</a:t>
            </a:r>
          </a:p>
          <a:p>
            <a:pPr marL="0" indent="0">
              <a:lnSpc>
                <a:spcPts val="4040"/>
              </a:lnSpc>
              <a:buNone/>
            </a:pPr>
            <a:r>
              <a:rPr lang="en-US" altLang="zh-TW" sz="3600" b="1" dirty="0">
                <a:latin typeface="Microsoft JhengHei" panose="020B0604030504040204" pitchFamily="34" charset="-120"/>
                <a:ea typeface="Microsoft JhengHei" panose="020B0604030504040204" pitchFamily="34" charset="-120"/>
              </a:rPr>
              <a:t>    2. </a:t>
            </a:r>
            <a:r>
              <a:rPr lang="zh-TW" altLang="en-US" sz="3600" b="1" dirty="0">
                <a:latin typeface="Microsoft JhengHei" panose="020B0604030504040204" pitchFamily="34" charset="-120"/>
                <a:ea typeface="Microsoft JhengHei" panose="020B0604030504040204" pitchFamily="34" charset="-120"/>
              </a:rPr>
              <a:t>請使用者任意輸入一個數字做為目標資料。</a:t>
            </a:r>
          </a:p>
          <a:p>
            <a:pPr marL="0" indent="0">
              <a:lnSpc>
                <a:spcPts val="4040"/>
              </a:lnSpc>
              <a:buNone/>
            </a:pPr>
            <a:r>
              <a:rPr lang="en-US" altLang="zh-TW" sz="3600" b="1" dirty="0">
                <a:latin typeface="Microsoft JhengHei" panose="020B0604030504040204" pitchFamily="34" charset="-120"/>
                <a:ea typeface="Microsoft JhengHei" panose="020B0604030504040204" pitchFamily="34" charset="-120"/>
              </a:rPr>
              <a:t>    3. </a:t>
            </a:r>
            <a:r>
              <a:rPr lang="zh-TW" altLang="en-US" sz="3600" b="1" dirty="0">
                <a:latin typeface="Microsoft JhengHei" panose="020B0604030504040204" pitchFamily="34" charset="-120"/>
                <a:ea typeface="Microsoft JhengHei" panose="020B0604030504040204" pitchFamily="34" charset="-120"/>
              </a:rPr>
              <a:t>從原始資料中，依序選出一個數字與目標資料進行</a:t>
            </a:r>
            <a:endParaRPr lang="en-US" altLang="zh-TW" sz="3600" b="1" dirty="0">
              <a:latin typeface="Microsoft JhengHei" panose="020B0604030504040204" pitchFamily="34" charset="-120"/>
              <a:ea typeface="Microsoft JhengHei" panose="020B0604030504040204" pitchFamily="34" charset="-120"/>
            </a:endParaRPr>
          </a:p>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         比對。</a:t>
            </a:r>
          </a:p>
          <a:p>
            <a:pPr marL="0" indent="0">
              <a:lnSpc>
                <a:spcPts val="4040"/>
              </a:lnSpc>
              <a:buNone/>
            </a:pPr>
            <a:r>
              <a:rPr lang="en-US" altLang="zh-TW" sz="3600" b="1" dirty="0">
                <a:latin typeface="Microsoft JhengHei" panose="020B0604030504040204" pitchFamily="34" charset="-120"/>
                <a:ea typeface="Microsoft JhengHei" panose="020B0604030504040204" pitchFamily="34" charset="-120"/>
              </a:rPr>
              <a:t>    4. </a:t>
            </a:r>
            <a:r>
              <a:rPr lang="zh-TW" altLang="en-US" sz="3600" b="1" dirty="0">
                <a:latin typeface="Microsoft JhengHei" panose="020B0604030504040204" pitchFamily="34" charset="-120"/>
                <a:ea typeface="Microsoft JhengHei" panose="020B0604030504040204" pitchFamily="34" charset="-120"/>
              </a:rPr>
              <a:t>如果目標資料與原始資料的數字相同，則說出：「</a:t>
            </a:r>
            <a:endParaRPr lang="en-US" altLang="zh-TW" sz="3600" b="1" dirty="0">
              <a:latin typeface="Microsoft JhengHei" panose="020B0604030504040204" pitchFamily="34" charset="-120"/>
              <a:ea typeface="Microsoft JhengHei" panose="020B0604030504040204" pitchFamily="34" charset="-120"/>
            </a:endParaRPr>
          </a:p>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        找到了，位於第幾個數字」。</a:t>
            </a:r>
          </a:p>
          <a:p>
            <a:pPr marL="0" indent="0">
              <a:lnSpc>
                <a:spcPts val="4040"/>
              </a:lnSpc>
              <a:buNone/>
            </a:pPr>
            <a:r>
              <a:rPr lang="en-US" altLang="zh-TW" sz="3600" b="1" dirty="0">
                <a:latin typeface="Microsoft JhengHei" panose="020B0604030504040204" pitchFamily="34" charset="-120"/>
                <a:ea typeface="Microsoft JhengHei" panose="020B0604030504040204" pitchFamily="34" charset="-120"/>
              </a:rPr>
              <a:t>    5. </a:t>
            </a:r>
            <a:r>
              <a:rPr lang="zh-TW" altLang="en-US" sz="3600" b="1" dirty="0">
                <a:latin typeface="Microsoft JhengHei" panose="020B0604030504040204" pitchFamily="34" charset="-120"/>
                <a:ea typeface="Microsoft JhengHei" panose="020B0604030504040204" pitchFamily="34" charset="-120"/>
              </a:rPr>
              <a:t>如果原始資料裡都找不到與目標資料的數字相同，</a:t>
            </a:r>
            <a:endParaRPr lang="en-US" altLang="zh-TW" sz="3600" b="1" dirty="0">
              <a:latin typeface="Microsoft JhengHei" panose="020B0604030504040204" pitchFamily="34" charset="-120"/>
              <a:ea typeface="Microsoft JhengHei" panose="020B0604030504040204" pitchFamily="34" charset="-120"/>
            </a:endParaRPr>
          </a:p>
          <a:p>
            <a:pPr marL="0" indent="0">
              <a:lnSpc>
                <a:spcPts val="4040"/>
              </a:lnSpc>
              <a:buNone/>
            </a:pPr>
            <a:r>
              <a:rPr lang="zh-TW" altLang="en-US" sz="3600" b="1" dirty="0">
                <a:latin typeface="Microsoft JhengHei" panose="020B0604030504040204" pitchFamily="34" charset="-120"/>
                <a:ea typeface="Microsoft JhengHei" panose="020B0604030504040204" pitchFamily="34" charset="-120"/>
              </a:rPr>
              <a:t>        則說出：「沒有符合的數字」。</a:t>
            </a:r>
          </a:p>
        </p:txBody>
      </p:sp>
      <p:sp>
        <p:nvSpPr>
          <p:cNvPr id="7" name="Rectangle 11">
            <a:hlinkClick r:id="rId5"/>
          </p:cNvPr>
          <p:cNvSpPr>
            <a:spLocks noChangeArrowheads="1"/>
          </p:cNvSpPr>
          <p:nvPr/>
        </p:nvSpPr>
        <p:spPr bwMode="auto">
          <a:xfrm>
            <a:off x="8985035" y="120003"/>
            <a:ext cx="1521500" cy="561728"/>
          </a:xfrm>
          <a:prstGeom prst="rect">
            <a:avLst/>
          </a:prstGeom>
          <a:solidFill>
            <a:srgbClr val="CCFFFF"/>
          </a:solidFill>
          <a:ln w="9525">
            <a:solidFill>
              <a:srgbClr val="CCFFFF"/>
            </a:solidFill>
            <a:miter lim="800000"/>
            <a:headEnd/>
            <a:tailEnd/>
          </a:ln>
          <a:effectLst/>
        </p:spPr>
        <p:txBody>
          <a:bodyPr wrap="square" lIns="72000" tIns="72000" rIns="72000" bIns="72000" anchor="ctr" anchorCtr="1">
            <a:noAutofit/>
          </a:bodyPr>
          <a:lstStyle/>
          <a:p>
            <a:r>
              <a:rPr lang="zh-TW" altLang="en-US" sz="1800" b="1" u="sng" dirty="0">
                <a:solidFill>
                  <a:srgbClr val="0000FF"/>
                </a:solidFill>
                <a:latin typeface="微軟正黑體" panose="020B0604030504040204" pitchFamily="34" charset="-120"/>
                <a:ea typeface="微軟正黑體" panose="020B0604030504040204" pitchFamily="34" charset="-120"/>
              </a:rPr>
              <a:t>循序搜尋</a:t>
            </a:r>
            <a:r>
              <a:rPr lang="zh-TW" altLang="en-US" sz="1800" b="1" u="sng" dirty="0" smtClean="0">
                <a:solidFill>
                  <a:srgbClr val="0000FF"/>
                </a:solidFill>
                <a:latin typeface="微軟正黑體" panose="020B0604030504040204" pitchFamily="34" charset="-120"/>
                <a:ea typeface="微軟正黑體" panose="020B0604030504040204" pitchFamily="34" charset="-120"/>
              </a:rPr>
              <a:t>法</a:t>
            </a:r>
            <a:r>
              <a:rPr lang="en-US" altLang="zh-TW" b="1" u="sng" dirty="0">
                <a:solidFill>
                  <a:srgbClr val="0000FF"/>
                </a:solidFill>
                <a:latin typeface="微軟正黑體" panose="020B0604030504040204" pitchFamily="34" charset="-120"/>
                <a:ea typeface="微軟正黑體" panose="020B0604030504040204" pitchFamily="34" charset="-120"/>
              </a:rPr>
              <a:t>(20:50)</a:t>
            </a:r>
            <a:endParaRPr lang="zh-TW" altLang="en-US" sz="1800" b="1" u="sng" dirty="0">
              <a:solidFill>
                <a:srgbClr val="0000FF"/>
              </a:solidFill>
              <a:latin typeface="微軟正黑體" panose="020B0604030504040204" pitchFamily="34" charset="-120"/>
              <a:ea typeface="微軟正黑體" panose="020B0604030504040204" pitchFamily="34" charset="-120"/>
            </a:endParaRPr>
          </a:p>
        </p:txBody>
      </p:sp>
      <p:sp>
        <p:nvSpPr>
          <p:cNvPr id="8" name="AutoShape 12">
            <a:hlinkClick r:id="rId5"/>
          </p:cNvPr>
          <p:cNvSpPr>
            <a:spLocks noChangeArrowheads="1"/>
          </p:cNvSpPr>
          <p:nvPr/>
        </p:nvSpPr>
        <p:spPr bwMode="auto">
          <a:xfrm>
            <a:off x="7960812" y="129692"/>
            <a:ext cx="1024223" cy="552039"/>
          </a:xfrm>
          <a:prstGeom prst="flowChartAlternateProcess">
            <a:avLst/>
          </a:prstGeom>
          <a:solidFill>
            <a:srgbClr val="0000FF"/>
          </a:solidFill>
          <a:ln w="25400">
            <a:solidFill>
              <a:srgbClr val="000080"/>
            </a:solidFill>
            <a:miter lim="800000"/>
            <a:headEnd/>
            <a:tailEnd/>
          </a:ln>
          <a:effectLst/>
        </p:spPr>
        <p:txBody>
          <a:bodyPr wrap="square" lIns="72000" tIns="72000" rIns="72000" bIns="72000" anchor="ctr" anchorCtr="1">
            <a:no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影片</a:t>
            </a:r>
          </a:p>
        </p:txBody>
      </p:sp>
    </p:spTree>
    <p:extLst>
      <p:ext uri="{BB962C8B-B14F-4D97-AF65-F5344CB8AC3E}">
        <p14:creationId xmlns:p14="http://schemas.microsoft.com/office/powerpoint/2010/main" val="1686761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3" name="圖片 2">
            <a:hlinkClick r:id="rId3"/>
            <a:extLst>
              <a:ext uri="{FF2B5EF4-FFF2-40B4-BE49-F238E27FC236}">
                <a16:creationId xmlns="" xmlns:a16="http://schemas.microsoft.com/office/drawing/2014/main" id="{A8C142F4-071F-4EE4-88F9-8AAA02DEA1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55" t="21407" r="4703" b="23062"/>
          <a:stretch>
            <a:fillRect/>
          </a:stretch>
        </p:blipFill>
        <p:spPr bwMode="auto">
          <a:xfrm>
            <a:off x="10506535" y="-41952"/>
            <a:ext cx="1700213" cy="104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 xmlns:a16="http://schemas.microsoft.com/office/drawing/2014/main" id="{AE79094C-AE23-DEAB-A0AE-C6CC6F26F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733" y="897937"/>
            <a:ext cx="7015735" cy="5817927"/>
          </a:xfrm>
          <a:prstGeom prst="rect">
            <a:avLst/>
          </a:prstGeom>
        </p:spPr>
      </p:pic>
    </p:spTree>
    <p:extLst>
      <p:ext uri="{BB962C8B-B14F-4D97-AF65-F5344CB8AC3E}">
        <p14:creationId xmlns:p14="http://schemas.microsoft.com/office/powerpoint/2010/main" val="418194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圖片 3">
            <a:extLst>
              <a:ext uri="{FF2B5EF4-FFF2-40B4-BE49-F238E27FC236}">
                <a16:creationId xmlns="" xmlns:a16="http://schemas.microsoft.com/office/drawing/2014/main" id="{AE79094C-AE23-DEAB-A0AE-C6CC6F26F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6666" y="897937"/>
            <a:ext cx="6963268" cy="5817927"/>
          </a:xfrm>
          <a:prstGeom prst="rect">
            <a:avLst/>
          </a:prstGeom>
        </p:spPr>
      </p:pic>
      <p:sp>
        <p:nvSpPr>
          <p:cNvPr id="2" name="Text Box 17">
            <a:extLst>
              <a:ext uri="{FF2B5EF4-FFF2-40B4-BE49-F238E27FC236}">
                <a16:creationId xmlns="" xmlns:a16="http://schemas.microsoft.com/office/drawing/2014/main" id="{9DE76133-B123-DB8B-EA0C-E28AC6B54944}"/>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212</a:t>
            </a:r>
          </a:p>
        </p:txBody>
      </p:sp>
    </p:spTree>
    <p:extLst>
      <p:ext uri="{BB962C8B-B14F-4D97-AF65-F5344CB8AC3E}">
        <p14:creationId xmlns:p14="http://schemas.microsoft.com/office/powerpoint/2010/main" val="76150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圖片 3">
            <a:extLst>
              <a:ext uri="{FF2B5EF4-FFF2-40B4-BE49-F238E27FC236}">
                <a16:creationId xmlns="" xmlns:a16="http://schemas.microsoft.com/office/drawing/2014/main" id="{AE79094C-AE23-DEAB-A0AE-C6CC6F26F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6666" y="963909"/>
            <a:ext cx="6963268" cy="5685982"/>
          </a:xfrm>
          <a:prstGeom prst="rect">
            <a:avLst/>
          </a:prstGeom>
        </p:spPr>
      </p:pic>
      <p:sp>
        <p:nvSpPr>
          <p:cNvPr id="2" name="Text Box 17">
            <a:extLst>
              <a:ext uri="{FF2B5EF4-FFF2-40B4-BE49-F238E27FC236}">
                <a16:creationId xmlns="" xmlns:a16="http://schemas.microsoft.com/office/drawing/2014/main" id="{9DE76133-B123-DB8B-EA0C-E28AC6B54944}"/>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212</a:t>
            </a:r>
          </a:p>
        </p:txBody>
      </p:sp>
    </p:spTree>
    <p:extLst>
      <p:ext uri="{BB962C8B-B14F-4D97-AF65-F5344CB8AC3E}">
        <p14:creationId xmlns:p14="http://schemas.microsoft.com/office/powerpoint/2010/main" val="293471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圖片 3">
            <a:extLst>
              <a:ext uri="{FF2B5EF4-FFF2-40B4-BE49-F238E27FC236}">
                <a16:creationId xmlns="" xmlns:a16="http://schemas.microsoft.com/office/drawing/2014/main" id="{AE79094C-AE23-DEAB-A0AE-C6CC6F26F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6666" y="1074164"/>
            <a:ext cx="6963268" cy="5465471"/>
          </a:xfrm>
          <a:prstGeom prst="rect">
            <a:avLst/>
          </a:prstGeom>
        </p:spPr>
      </p:pic>
      <p:sp>
        <p:nvSpPr>
          <p:cNvPr id="2" name="Text Box 17">
            <a:extLst>
              <a:ext uri="{FF2B5EF4-FFF2-40B4-BE49-F238E27FC236}">
                <a16:creationId xmlns="" xmlns:a16="http://schemas.microsoft.com/office/drawing/2014/main" id="{9DE76133-B123-DB8B-EA0C-E28AC6B54944}"/>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212</a:t>
            </a:r>
          </a:p>
        </p:txBody>
      </p:sp>
    </p:spTree>
    <p:extLst>
      <p:ext uri="{BB962C8B-B14F-4D97-AF65-F5344CB8AC3E}">
        <p14:creationId xmlns:p14="http://schemas.microsoft.com/office/powerpoint/2010/main" val="3992780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搜尋演算法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203</a:t>
            </a:r>
          </a:p>
        </p:txBody>
      </p:sp>
      <p:sp>
        <p:nvSpPr>
          <p:cNvPr id="4" name="◎ 電腦輔助學習趨勢…">
            <a:extLst>
              <a:ext uri="{FF2B5EF4-FFF2-40B4-BE49-F238E27FC236}">
                <a16:creationId xmlns="" xmlns:a16="http://schemas.microsoft.com/office/drawing/2014/main" id="{E93D7DF6-4D8E-4919-2445-15D4F7B0C08D}"/>
              </a:ext>
            </a:extLst>
          </p:cNvPr>
          <p:cNvSpPr txBox="1">
            <a:spLocks/>
          </p:cNvSpPr>
          <p:nvPr/>
        </p:nvSpPr>
        <p:spPr>
          <a:xfrm>
            <a:off x="691558" y="1442985"/>
            <a:ext cx="10808884" cy="4195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如果搜尋問題簡化為數字的搜尋，假設原始資</a:t>
            </a: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料只有：</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8</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5</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10</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1</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7</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共</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5</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個數字，搜尋目</a:t>
            </a: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標資料是 </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10</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，因為原始資料只有</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5</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個數字，我</a:t>
            </a: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們可</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一眼就看到</a:t>
            </a:r>
            <a:r>
              <a:rPr lang="en-US" altLang="zh-TW"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10</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在原始資料的第</a:t>
            </a:r>
            <a:r>
              <a:rPr lang="en-US" altLang="zh-TW"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3</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筆</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，但如</a:t>
            </a: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果資料量暴增到 </a:t>
            </a:r>
            <a:r>
              <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100 </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個，就需要從找出規則，</a:t>
            </a:r>
            <a:endParaRPr lang="en-US" altLang="zh-TW"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將其發展成一套演算法，而這套演算法</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可適用</a:t>
            </a:r>
            <a:endParaRPr lang="en-US" altLang="zh-TW"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lgn="just">
              <a:spcBef>
                <a:spcPts val="800"/>
              </a:spcBef>
              <a:buNone/>
              <a:defRPr>
                <a:latin typeface="Arial Unicode MS"/>
                <a:ea typeface="Arial Unicode MS"/>
                <a:cs typeface="Arial Unicode MS"/>
                <a:sym typeface="Arial Unicode MS"/>
              </a:defRPr>
            </a:pP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於各種大小的資料量與各種不同的目標資料</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 </a:t>
            </a:r>
          </a:p>
          <a:p>
            <a:pPr marL="179387" indent="-358775" algn="just">
              <a:spcBef>
                <a:spcPts val="800"/>
              </a:spcBef>
              <a:buNone/>
              <a:defRPr>
                <a:latin typeface="Arial Unicode MS"/>
                <a:ea typeface="Arial Unicode MS"/>
                <a:cs typeface="Arial Unicode MS"/>
                <a:sym typeface="Arial Unicode MS"/>
              </a:defRPr>
            </a:pPr>
            <a:endParaRPr lang="zh-TW" altLang="en-US" sz="4000" b="1" dirty="0">
              <a:solidFill>
                <a:srgbClr val="FF0000"/>
              </a:solidFill>
              <a:latin typeface="HEITI SC MEDIUM" pitchFamily="2" charset="-128"/>
              <a:ea typeface="HEITI SC MEDIUM" pitchFamily="2" charset="-128"/>
              <a:cs typeface="Calibri"/>
              <a:sym typeface="Calibri"/>
            </a:endParaRPr>
          </a:p>
        </p:txBody>
      </p:sp>
    </p:spTree>
    <p:extLst>
      <p:ext uri="{BB962C8B-B14F-4D97-AF65-F5344CB8AC3E}">
        <p14:creationId xmlns:p14="http://schemas.microsoft.com/office/powerpoint/2010/main" val="230629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2" name="Text Box 17">
            <a:extLst>
              <a:ext uri="{FF2B5EF4-FFF2-40B4-BE49-F238E27FC236}">
                <a16:creationId xmlns="" xmlns:a16="http://schemas.microsoft.com/office/drawing/2014/main" id="{9DE76133-B123-DB8B-EA0C-E28AC6B54944}"/>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213</a:t>
            </a:r>
          </a:p>
        </p:txBody>
      </p:sp>
      <p:sp>
        <p:nvSpPr>
          <p:cNvPr id="3" name="文字方塊 3">
            <a:extLst>
              <a:ext uri="{FF2B5EF4-FFF2-40B4-BE49-F238E27FC236}">
                <a16:creationId xmlns="" xmlns:a16="http://schemas.microsoft.com/office/drawing/2014/main" id="{64703714-96D1-69F8-333F-1396165DFA88}"/>
              </a:ext>
            </a:extLst>
          </p:cNvPr>
          <p:cNvSpPr txBox="1">
            <a:spLocks noChangeArrowheads="1"/>
          </p:cNvSpPr>
          <p:nvPr/>
        </p:nvSpPr>
        <p:spPr bwMode="auto">
          <a:xfrm>
            <a:off x="503881" y="1008162"/>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6" name="文字方塊 3">
            <a:extLst>
              <a:ext uri="{FF2B5EF4-FFF2-40B4-BE49-F238E27FC236}">
                <a16:creationId xmlns="" xmlns:a16="http://schemas.microsoft.com/office/drawing/2014/main" id="{1FBC79BE-18E9-ABAD-66B5-F6D127046C78}"/>
              </a:ext>
            </a:extLst>
          </p:cNvPr>
          <p:cNvSpPr txBox="1">
            <a:spLocks noChangeArrowheads="1"/>
          </p:cNvSpPr>
          <p:nvPr/>
        </p:nvSpPr>
        <p:spPr bwMode="auto">
          <a:xfrm>
            <a:off x="719768" y="1874837"/>
            <a:ext cx="11141870" cy="4597401"/>
          </a:xfrm>
          <a:prstGeom prst="rect">
            <a:avLst/>
          </a:prstGeom>
          <a:noFill/>
          <a:ln w="50800">
            <a:noFill/>
            <a:miter lim="800000"/>
            <a:headEnd/>
            <a:tailEnd/>
          </a:ln>
        </p:spPr>
        <p:txBody>
          <a:bodyPr lIns="36000" tIns="36000" rIns="36000" bIns="36000"/>
          <a:lstStyle/>
          <a:p>
            <a:pPr>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1.</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 如何將現有的未排序數列匯入原始資料裡</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p>
          <a:p>
            <a:pPr marL="492125">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(1)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如何使用現有的未排序數列</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 </a:t>
            </a:r>
          </a:p>
          <a:p>
            <a:pPr marL="492125">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(2)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如何表示原始資料</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p>
          <a:p>
            <a:pPr>
              <a:lnSpc>
                <a:spcPts val="5580"/>
              </a:lnSpc>
            </a:pPr>
            <a:r>
              <a:rPr lang="en-US" altLang="zh-TW" sz="4400" b="1" dirty="0">
                <a:solidFill>
                  <a:schemeClr val="tx1"/>
                </a:solidFill>
                <a:effectLst/>
                <a:latin typeface="Microsoft JhengHei" panose="020B0604030504040204" pitchFamily="34" charset="-120"/>
                <a:ea typeface="Microsoft JhengHei" panose="020B0604030504040204" pitchFamily="34" charset="-120"/>
              </a:rPr>
              <a:t>2.</a:t>
            </a:r>
            <a:r>
              <a:rPr lang="zh-TW" altLang="en-US" sz="4400" b="1" dirty="0">
                <a:solidFill>
                  <a:schemeClr val="tx1"/>
                </a:solidFill>
                <a:effectLst/>
                <a:latin typeface="Microsoft JhengHei" panose="020B0604030504040204" pitchFamily="34" charset="-120"/>
                <a:ea typeface="Microsoft JhengHei" panose="020B0604030504040204" pitchFamily="34" charset="-120"/>
              </a:rPr>
              <a:t>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如何從原始資料中逐一取出數字</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 </a:t>
            </a:r>
          </a:p>
          <a:p>
            <a:pPr marL="492125">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(1)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如何逐一取出數字</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p>
          <a:p>
            <a:pPr marL="492125">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(2)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如何設定停止搜尋的條件</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57505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2" name="Text Box 17">
            <a:extLst>
              <a:ext uri="{FF2B5EF4-FFF2-40B4-BE49-F238E27FC236}">
                <a16:creationId xmlns="" xmlns:a16="http://schemas.microsoft.com/office/drawing/2014/main" id="{9DE76133-B123-DB8B-EA0C-E28AC6B54944}"/>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213</a:t>
            </a:r>
          </a:p>
        </p:txBody>
      </p:sp>
      <p:sp>
        <p:nvSpPr>
          <p:cNvPr id="3" name="文字方塊 3">
            <a:extLst>
              <a:ext uri="{FF2B5EF4-FFF2-40B4-BE49-F238E27FC236}">
                <a16:creationId xmlns="" xmlns:a16="http://schemas.microsoft.com/office/drawing/2014/main" id="{64703714-96D1-69F8-333F-1396165DFA88}"/>
              </a:ext>
            </a:extLst>
          </p:cNvPr>
          <p:cNvSpPr txBox="1">
            <a:spLocks noChangeArrowheads="1"/>
          </p:cNvSpPr>
          <p:nvPr/>
        </p:nvSpPr>
        <p:spPr bwMode="auto">
          <a:xfrm>
            <a:off x="503881" y="1008162"/>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6" name="文字方塊 3">
            <a:extLst>
              <a:ext uri="{FF2B5EF4-FFF2-40B4-BE49-F238E27FC236}">
                <a16:creationId xmlns="" xmlns:a16="http://schemas.microsoft.com/office/drawing/2014/main" id="{1FBC79BE-18E9-ABAD-66B5-F6D127046C78}"/>
              </a:ext>
            </a:extLst>
          </p:cNvPr>
          <p:cNvSpPr txBox="1">
            <a:spLocks noChangeArrowheads="1"/>
          </p:cNvSpPr>
          <p:nvPr/>
        </p:nvSpPr>
        <p:spPr bwMode="auto">
          <a:xfrm>
            <a:off x="805496" y="1874837"/>
            <a:ext cx="11141870" cy="3108325"/>
          </a:xfrm>
          <a:prstGeom prst="rect">
            <a:avLst/>
          </a:prstGeom>
          <a:noFill/>
          <a:ln w="50800">
            <a:noFill/>
            <a:miter lim="800000"/>
            <a:headEnd/>
            <a:tailEnd/>
          </a:ln>
        </p:spPr>
        <p:txBody>
          <a:bodyPr lIns="36000" tIns="36000" rIns="36000" bIns="36000"/>
          <a:lstStyle/>
          <a:p>
            <a:pPr>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3.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如何將取出的數字與目標資料進行比對</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p>
          <a:p>
            <a:pPr>
              <a:lnSpc>
                <a:spcPts val="5580"/>
              </a:lnSpc>
            </a:pPr>
            <a:r>
              <a:rPr lang="zh-TW" altLang="en-US" sz="4400" b="1" dirty="0">
                <a:solidFill>
                  <a:srgbClr val="141413"/>
                </a:solidFill>
                <a:effectLst/>
                <a:latin typeface="Microsoft JhengHei" panose="020B0604030504040204" pitchFamily="34" charset="-120"/>
                <a:ea typeface="Microsoft JhengHei" panose="020B0604030504040204" pitchFamily="34" charset="-120"/>
              </a:rPr>
              <a:t>   </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 (1)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如何取得目標資料</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 </a:t>
            </a:r>
          </a:p>
          <a:p>
            <a:pPr>
              <a:lnSpc>
                <a:spcPts val="5580"/>
              </a:lnSpc>
            </a:pPr>
            <a:r>
              <a:rPr lang="zh-TW" altLang="en-US" sz="4400" b="1" dirty="0">
                <a:solidFill>
                  <a:srgbClr val="141413"/>
                </a:solidFill>
                <a:effectLst/>
                <a:latin typeface="Microsoft JhengHei" panose="020B0604030504040204" pitchFamily="34" charset="-120"/>
                <a:ea typeface="Microsoft JhengHei" panose="020B0604030504040204" pitchFamily="34" charset="-120"/>
              </a:rPr>
              <a:t>   </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 (2)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如何進行比對</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p>
          <a:p>
            <a:pPr>
              <a:lnSpc>
                <a:spcPts val="5580"/>
              </a:lnSpc>
            </a:pPr>
            <a:r>
              <a:rPr lang="en-US" altLang="zh-TW" sz="4400" b="1" dirty="0">
                <a:solidFill>
                  <a:srgbClr val="141413"/>
                </a:solidFill>
                <a:effectLst/>
                <a:latin typeface="Microsoft JhengHei" panose="020B0604030504040204" pitchFamily="34" charset="-120"/>
                <a:ea typeface="Microsoft JhengHei" panose="020B0604030504040204" pitchFamily="34" charset="-120"/>
              </a:rPr>
              <a:t>4.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重複執行上述的動作，直到從原始資料中</a:t>
            </a:r>
            <a:endParaRPr lang="en-US" altLang="zh-TW" sz="4400" b="1" dirty="0">
              <a:solidFill>
                <a:srgbClr val="141413"/>
              </a:solidFill>
              <a:effectLst/>
              <a:latin typeface="Microsoft JhengHei" panose="020B0604030504040204" pitchFamily="34" charset="-120"/>
              <a:ea typeface="Microsoft JhengHei" panose="020B0604030504040204" pitchFamily="34" charset="-120"/>
            </a:endParaRPr>
          </a:p>
          <a:p>
            <a:pPr>
              <a:lnSpc>
                <a:spcPts val="5580"/>
              </a:lnSpc>
            </a:pPr>
            <a:r>
              <a:rPr lang="zh-TW" altLang="en-US" sz="4400" b="1" dirty="0">
                <a:solidFill>
                  <a:srgbClr val="141413"/>
                </a:solidFill>
                <a:latin typeface="Microsoft JhengHei" panose="020B0604030504040204" pitchFamily="34" charset="-120"/>
                <a:ea typeface="Microsoft JhengHei" panose="020B0604030504040204" pitchFamily="34" charset="-120"/>
              </a:rPr>
              <a:t>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找到與目標資料相同的數字為止</a:t>
            </a:r>
            <a:r>
              <a:rPr lang="en-US" altLang="zh-TW" sz="4400" b="1" dirty="0">
                <a:solidFill>
                  <a:srgbClr val="141413"/>
                </a:solidFill>
                <a:effectLst/>
                <a:latin typeface="Microsoft JhengHei" panose="020B0604030504040204" pitchFamily="34" charset="-120"/>
                <a:ea typeface="Microsoft JhengHei" panose="020B0604030504040204" pitchFamily="34" charset="-120"/>
              </a:rPr>
              <a:t>;</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或原始資</a:t>
            </a:r>
            <a:endParaRPr lang="en-US" altLang="zh-TW" sz="4400" b="1" dirty="0">
              <a:solidFill>
                <a:srgbClr val="141413"/>
              </a:solidFill>
              <a:effectLst/>
              <a:latin typeface="Microsoft JhengHei" panose="020B0604030504040204" pitchFamily="34" charset="-120"/>
              <a:ea typeface="Microsoft JhengHei" panose="020B0604030504040204" pitchFamily="34" charset="-120"/>
            </a:endParaRPr>
          </a:p>
          <a:p>
            <a:pPr>
              <a:lnSpc>
                <a:spcPts val="5580"/>
              </a:lnSpc>
            </a:pPr>
            <a:r>
              <a:rPr lang="zh-TW" altLang="en-US" sz="4400" b="1" dirty="0">
                <a:solidFill>
                  <a:srgbClr val="141413"/>
                </a:solidFill>
                <a:latin typeface="Microsoft JhengHei" panose="020B0604030504040204" pitchFamily="34" charset="-120"/>
                <a:ea typeface="Microsoft JhengHei" panose="020B0604030504040204" pitchFamily="34" charset="-120"/>
              </a:rPr>
              <a:t>    </a:t>
            </a:r>
            <a:r>
              <a:rPr lang="zh-TW" altLang="en-US" sz="4400" b="1" dirty="0">
                <a:solidFill>
                  <a:srgbClr val="141413"/>
                </a:solidFill>
                <a:effectLst/>
                <a:latin typeface="Microsoft JhengHei" panose="020B0604030504040204" pitchFamily="34" charset="-120"/>
                <a:ea typeface="Microsoft JhengHei" panose="020B0604030504040204" pitchFamily="34" charset="-120"/>
              </a:rPr>
              <a:t>料所有數字均與目標資料比較完為止。</a:t>
            </a:r>
            <a:endParaRPr lang="en-US" altLang="zh-TW" sz="4400" b="1" dirty="0">
              <a:solidFill>
                <a:srgbClr val="141413"/>
              </a:solidFill>
              <a:effectLst/>
              <a:latin typeface="Microsoft JhengHei" panose="020B0604030504040204" pitchFamily="34" charset="-120"/>
              <a:ea typeface="Microsoft JhengHei" panose="020B0604030504040204" pitchFamily="34" charset="-120"/>
            </a:endParaRPr>
          </a:p>
          <a:p>
            <a:pPr hangingPunct="1">
              <a:lnSpc>
                <a:spcPts val="5580"/>
              </a:lnSpc>
              <a:defRPr/>
            </a:pPr>
            <a:endParaRPr lang="zh-TW" altLang="en-US" sz="4400" b="1" dirty="0">
              <a:latin typeface="Microsoft JhengHei" panose="020B0604030504040204" pitchFamily="34" charset="-120"/>
              <a:ea typeface="Microsoft JhengHei" panose="020B0604030504040204" pitchFamily="34" charset="-120"/>
              <a:cs typeface="Arial Unicode MS"/>
            </a:endParaRPr>
          </a:p>
          <a:p>
            <a:pPr hangingPunct="1">
              <a:lnSpc>
                <a:spcPts val="5580"/>
              </a:lnSpc>
              <a:defRPr/>
            </a:pPr>
            <a:endParaRPr lang="zh-TW" altLang="en-US" sz="44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ts val="5580"/>
              </a:lnSpc>
              <a:defRPr/>
            </a:pP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ts val="5580"/>
              </a:lnSpc>
              <a:defRPr/>
            </a:pPr>
            <a:endParaRPr lang="zh-TW" altLang="en-US" sz="44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83573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0415450A-5518-AFCE-37F1-CBAA85EB5FF4}"/>
              </a:ext>
            </a:extLst>
          </p:cNvPr>
          <p:cNvSpPr/>
          <p:nvPr/>
        </p:nvSpPr>
        <p:spPr>
          <a:xfrm>
            <a:off x="9830766" y="0"/>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Picture 1">
            <a:extLst>
              <a:ext uri="{FF2B5EF4-FFF2-40B4-BE49-F238E27FC236}">
                <a16:creationId xmlns="" xmlns:a16="http://schemas.microsoft.com/office/drawing/2014/main" id="{4EE55C47-7D01-EC74-50F0-F70E7EE0F30C}"/>
              </a:ext>
            </a:extLst>
          </p:cNvPr>
          <p:cNvPicPr>
            <a:picLocks noChangeAspect="1"/>
          </p:cNvPicPr>
          <p:nvPr/>
        </p:nvPicPr>
        <p:blipFill>
          <a:blip r:embed="rId3"/>
          <a:stretch>
            <a:fillRect/>
          </a:stretch>
        </p:blipFill>
        <p:spPr>
          <a:xfrm>
            <a:off x="9830766" y="0"/>
            <a:ext cx="2247849" cy="2838524"/>
          </a:xfrm>
          <a:prstGeom prst="rect">
            <a:avLst/>
          </a:prstGeom>
        </p:spPr>
      </p:pic>
      <p:pic>
        <p:nvPicPr>
          <p:cNvPr id="8" name="Picture 2">
            <a:extLst>
              <a:ext uri="{FF2B5EF4-FFF2-40B4-BE49-F238E27FC236}">
                <a16:creationId xmlns="" xmlns:a16="http://schemas.microsoft.com/office/drawing/2014/main" id="{70548C2A-714C-E088-2751-02E3E3EA9381}"/>
              </a:ext>
            </a:extLst>
          </p:cNvPr>
          <p:cNvPicPr>
            <a:picLocks noChangeAspect="1"/>
          </p:cNvPicPr>
          <p:nvPr/>
        </p:nvPicPr>
        <p:blipFill>
          <a:blip r:embed="rId4"/>
          <a:stretch>
            <a:fillRect/>
          </a:stretch>
        </p:blipFill>
        <p:spPr>
          <a:xfrm>
            <a:off x="503881" y="2244162"/>
            <a:ext cx="8620612" cy="2141067"/>
          </a:xfrm>
          <a:prstGeom prst="rect">
            <a:avLst/>
          </a:prstGeom>
        </p:spPr>
      </p:pic>
      <p:pic>
        <p:nvPicPr>
          <p:cNvPr id="9" name="Picture 3">
            <a:extLst>
              <a:ext uri="{FF2B5EF4-FFF2-40B4-BE49-F238E27FC236}">
                <a16:creationId xmlns="" xmlns:a16="http://schemas.microsoft.com/office/drawing/2014/main" id="{7EAD81BD-A1B8-B6C0-B1B2-F8C3AE4ECADE}"/>
              </a:ext>
            </a:extLst>
          </p:cNvPr>
          <p:cNvPicPr>
            <a:picLocks noChangeAspect="1"/>
          </p:cNvPicPr>
          <p:nvPr/>
        </p:nvPicPr>
        <p:blipFill>
          <a:blip r:embed="rId5"/>
          <a:stretch>
            <a:fillRect/>
          </a:stretch>
        </p:blipFill>
        <p:spPr>
          <a:xfrm>
            <a:off x="2548470" y="4559768"/>
            <a:ext cx="8677702" cy="2141067"/>
          </a:xfrm>
          <a:prstGeom prst="rect">
            <a:avLst/>
          </a:prstGeom>
        </p:spPr>
      </p:pic>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27425"/>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12" name="文字方塊 11">
            <a:extLst>
              <a:ext uri="{FF2B5EF4-FFF2-40B4-BE49-F238E27FC236}">
                <a16:creationId xmlns="" xmlns:a16="http://schemas.microsoft.com/office/drawing/2014/main" id="{0CEAE6FD-0016-D7DC-636D-6B6200059790}"/>
              </a:ext>
            </a:extLst>
          </p:cNvPr>
          <p:cNvSpPr txBox="1"/>
          <p:nvPr/>
        </p:nvSpPr>
        <p:spPr>
          <a:xfrm>
            <a:off x="3319718" y="1225205"/>
            <a:ext cx="6157912" cy="1200329"/>
          </a:xfrm>
          <a:prstGeom prst="rect">
            <a:avLst/>
          </a:prstGeom>
          <a:noFill/>
        </p:spPr>
        <p:txBody>
          <a:bodyPr wrap="square">
            <a:spAutoFit/>
          </a:bodyPr>
          <a:lstStyle/>
          <a:p>
            <a:r>
              <a:rPr lang="zh-TW" altLang="en-US" sz="3600" b="1" dirty="0">
                <a:solidFill>
                  <a:srgbClr val="141413"/>
                </a:solidFill>
                <a:effectLst/>
                <a:latin typeface="Microsoft JhengHei" panose="020B0604030504040204" pitchFamily="34" charset="-120"/>
                <a:ea typeface="Microsoft JhengHei" panose="020B0604030504040204" pitchFamily="34" charset="-120"/>
              </a:rPr>
              <a:t>假設原始資料如右表，</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a:p>
            <a:r>
              <a:rPr lang="zh-TW" altLang="en-US" sz="3600" b="1" dirty="0">
                <a:solidFill>
                  <a:srgbClr val="141413"/>
                </a:solidFill>
                <a:effectLst/>
                <a:latin typeface="Microsoft JhengHei" panose="020B0604030504040204" pitchFamily="34" charset="-120"/>
                <a:ea typeface="Microsoft JhengHei" panose="020B0604030504040204" pitchFamily="34" charset="-120"/>
              </a:rPr>
              <a:t>欲搜尋的目標資料為 </a:t>
            </a:r>
            <a:r>
              <a:rPr lang="en-US" altLang="zh-TW" sz="3600" b="1" dirty="0">
                <a:solidFill>
                  <a:srgbClr val="00B0F0"/>
                </a:solidFill>
                <a:effectLst/>
                <a:latin typeface="Microsoft JhengHei" panose="020B0604030504040204" pitchFamily="34" charset="-120"/>
                <a:ea typeface="Microsoft JhengHei" panose="020B0604030504040204" pitchFamily="34" charset="-120"/>
              </a:rPr>
              <a:t>49</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45909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0415450A-5518-AFCE-37F1-CBAA85EB5FF4}"/>
              </a:ext>
            </a:extLst>
          </p:cNvPr>
          <p:cNvSpPr/>
          <p:nvPr/>
        </p:nvSpPr>
        <p:spPr>
          <a:xfrm>
            <a:off x="9830766" y="0"/>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Picture 1">
            <a:extLst>
              <a:ext uri="{FF2B5EF4-FFF2-40B4-BE49-F238E27FC236}">
                <a16:creationId xmlns="" xmlns:a16="http://schemas.microsoft.com/office/drawing/2014/main" id="{4EE55C47-7D01-EC74-50F0-F70E7EE0F30C}"/>
              </a:ext>
            </a:extLst>
          </p:cNvPr>
          <p:cNvPicPr>
            <a:picLocks noChangeAspect="1"/>
          </p:cNvPicPr>
          <p:nvPr/>
        </p:nvPicPr>
        <p:blipFill>
          <a:blip r:embed="rId3"/>
          <a:stretch>
            <a:fillRect/>
          </a:stretch>
        </p:blipFill>
        <p:spPr>
          <a:xfrm>
            <a:off x="9830766" y="0"/>
            <a:ext cx="2247849" cy="2838524"/>
          </a:xfrm>
          <a:prstGeom prst="rect">
            <a:avLst/>
          </a:prstGeom>
        </p:spPr>
      </p:pic>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27425"/>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12" name="文字方塊 11">
            <a:extLst>
              <a:ext uri="{FF2B5EF4-FFF2-40B4-BE49-F238E27FC236}">
                <a16:creationId xmlns="" xmlns:a16="http://schemas.microsoft.com/office/drawing/2014/main" id="{0CEAE6FD-0016-D7DC-636D-6B6200059790}"/>
              </a:ext>
            </a:extLst>
          </p:cNvPr>
          <p:cNvSpPr txBox="1"/>
          <p:nvPr/>
        </p:nvSpPr>
        <p:spPr>
          <a:xfrm>
            <a:off x="3319718" y="996601"/>
            <a:ext cx="6157912" cy="1200329"/>
          </a:xfrm>
          <a:prstGeom prst="rect">
            <a:avLst/>
          </a:prstGeom>
          <a:noFill/>
        </p:spPr>
        <p:txBody>
          <a:bodyPr wrap="square">
            <a:spAutoFit/>
          </a:bodyPr>
          <a:lstStyle/>
          <a:p>
            <a:r>
              <a:rPr lang="zh-TW" altLang="en-US" sz="3600" b="1" dirty="0">
                <a:solidFill>
                  <a:srgbClr val="141413"/>
                </a:solidFill>
                <a:effectLst/>
                <a:latin typeface="Microsoft JhengHei" panose="020B0604030504040204" pitchFamily="34" charset="-120"/>
                <a:ea typeface="Microsoft JhengHei" panose="020B0604030504040204" pitchFamily="34" charset="-120"/>
              </a:rPr>
              <a:t>假設原始資料如右表，</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a:p>
            <a:r>
              <a:rPr lang="zh-TW" altLang="en-US" sz="3600" b="1" dirty="0">
                <a:solidFill>
                  <a:srgbClr val="141413"/>
                </a:solidFill>
                <a:effectLst/>
                <a:latin typeface="Microsoft JhengHei" panose="020B0604030504040204" pitchFamily="34" charset="-120"/>
                <a:ea typeface="Microsoft JhengHei" panose="020B0604030504040204" pitchFamily="34" charset="-120"/>
              </a:rPr>
              <a:t>欲搜尋的目標資料為 </a:t>
            </a:r>
            <a:r>
              <a:rPr lang="en-US" altLang="zh-TW" sz="3600" b="1" dirty="0">
                <a:solidFill>
                  <a:srgbClr val="00B0F0"/>
                </a:solidFill>
                <a:effectLst/>
                <a:latin typeface="Microsoft JhengHei" panose="020B0604030504040204" pitchFamily="34" charset="-120"/>
                <a:ea typeface="Microsoft JhengHei" panose="020B0604030504040204" pitchFamily="34" charset="-120"/>
              </a:rPr>
              <a:t>49</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p:txBody>
      </p:sp>
      <p:pic>
        <p:nvPicPr>
          <p:cNvPr id="2" name="Picture 5">
            <a:extLst>
              <a:ext uri="{FF2B5EF4-FFF2-40B4-BE49-F238E27FC236}">
                <a16:creationId xmlns="" xmlns:a16="http://schemas.microsoft.com/office/drawing/2014/main" id="{DAEFA21B-C0FD-E368-D8F7-0B799B94C78E}"/>
              </a:ext>
            </a:extLst>
          </p:cNvPr>
          <p:cNvPicPr>
            <a:picLocks noChangeAspect="1"/>
          </p:cNvPicPr>
          <p:nvPr/>
        </p:nvPicPr>
        <p:blipFill>
          <a:blip r:embed="rId4">
            <a:alphaModFix amt="50000"/>
          </a:blip>
          <a:stretch>
            <a:fillRect/>
          </a:stretch>
        </p:blipFill>
        <p:spPr>
          <a:xfrm>
            <a:off x="836461" y="1865573"/>
            <a:ext cx="8319597" cy="2052711"/>
          </a:xfrm>
          <a:prstGeom prst="rect">
            <a:avLst/>
          </a:prstGeom>
        </p:spPr>
      </p:pic>
      <p:pic>
        <p:nvPicPr>
          <p:cNvPr id="3" name="Picture 8">
            <a:extLst>
              <a:ext uri="{FF2B5EF4-FFF2-40B4-BE49-F238E27FC236}">
                <a16:creationId xmlns="" xmlns:a16="http://schemas.microsoft.com/office/drawing/2014/main" id="{6A112F51-B201-4CAD-8F40-F94150AB815D}"/>
              </a:ext>
            </a:extLst>
          </p:cNvPr>
          <p:cNvPicPr>
            <a:picLocks noChangeAspect="1"/>
          </p:cNvPicPr>
          <p:nvPr/>
        </p:nvPicPr>
        <p:blipFill>
          <a:blip r:embed="rId5">
            <a:alphaModFix/>
          </a:blip>
          <a:stretch>
            <a:fillRect/>
          </a:stretch>
        </p:blipFill>
        <p:spPr>
          <a:xfrm>
            <a:off x="3399022" y="4015639"/>
            <a:ext cx="8211806" cy="2903028"/>
          </a:xfrm>
          <a:prstGeom prst="rect">
            <a:avLst/>
          </a:prstGeom>
        </p:spPr>
      </p:pic>
    </p:spTree>
    <p:extLst>
      <p:ext uri="{BB962C8B-B14F-4D97-AF65-F5344CB8AC3E}">
        <p14:creationId xmlns:p14="http://schemas.microsoft.com/office/powerpoint/2010/main" val="3773437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 xmlns:a16="http://schemas.microsoft.com/office/drawing/2014/main" id="{98065793-CD90-11E0-21B3-69052767A4C6}"/>
              </a:ext>
            </a:extLst>
          </p:cNvPr>
          <p:cNvPicPr>
            <a:picLocks noChangeAspect="1"/>
          </p:cNvPicPr>
          <p:nvPr/>
        </p:nvPicPr>
        <p:blipFill>
          <a:blip r:embed="rId3"/>
          <a:stretch>
            <a:fillRect/>
          </a:stretch>
        </p:blipFill>
        <p:spPr>
          <a:xfrm>
            <a:off x="803918" y="2536042"/>
            <a:ext cx="9597382" cy="3964772"/>
          </a:xfrm>
          <a:prstGeom prst="rect">
            <a:avLst/>
          </a:prstGeom>
        </p:spPr>
      </p:pic>
      <p:sp>
        <p:nvSpPr>
          <p:cNvPr id="7" name="矩形 6">
            <a:extLst>
              <a:ext uri="{FF2B5EF4-FFF2-40B4-BE49-F238E27FC236}">
                <a16:creationId xmlns="" xmlns:a16="http://schemas.microsoft.com/office/drawing/2014/main" id="{0415450A-5518-AFCE-37F1-CBAA85EB5FF4}"/>
              </a:ext>
            </a:extLst>
          </p:cNvPr>
          <p:cNvSpPr/>
          <p:nvPr/>
        </p:nvSpPr>
        <p:spPr>
          <a:xfrm>
            <a:off x="9830766" y="0"/>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Picture 1">
            <a:extLst>
              <a:ext uri="{FF2B5EF4-FFF2-40B4-BE49-F238E27FC236}">
                <a16:creationId xmlns="" xmlns:a16="http://schemas.microsoft.com/office/drawing/2014/main" id="{4EE55C47-7D01-EC74-50F0-F70E7EE0F30C}"/>
              </a:ext>
            </a:extLst>
          </p:cNvPr>
          <p:cNvPicPr>
            <a:picLocks noChangeAspect="1"/>
          </p:cNvPicPr>
          <p:nvPr/>
        </p:nvPicPr>
        <p:blipFill>
          <a:blip r:embed="rId4"/>
          <a:stretch>
            <a:fillRect/>
          </a:stretch>
        </p:blipFill>
        <p:spPr>
          <a:xfrm>
            <a:off x="9830766" y="0"/>
            <a:ext cx="2247849" cy="2838524"/>
          </a:xfrm>
          <a:prstGeom prst="rect">
            <a:avLst/>
          </a:prstGeom>
        </p:spPr>
      </p:pic>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27425"/>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12" name="文字方塊 11">
            <a:extLst>
              <a:ext uri="{FF2B5EF4-FFF2-40B4-BE49-F238E27FC236}">
                <a16:creationId xmlns="" xmlns:a16="http://schemas.microsoft.com/office/drawing/2014/main" id="{0CEAE6FD-0016-D7DC-636D-6B6200059790}"/>
              </a:ext>
            </a:extLst>
          </p:cNvPr>
          <p:cNvSpPr txBox="1"/>
          <p:nvPr/>
        </p:nvSpPr>
        <p:spPr>
          <a:xfrm>
            <a:off x="3319718" y="996601"/>
            <a:ext cx="6157912" cy="1200329"/>
          </a:xfrm>
          <a:prstGeom prst="rect">
            <a:avLst/>
          </a:prstGeom>
          <a:noFill/>
        </p:spPr>
        <p:txBody>
          <a:bodyPr wrap="square">
            <a:spAutoFit/>
          </a:bodyPr>
          <a:lstStyle/>
          <a:p>
            <a:r>
              <a:rPr lang="zh-TW" altLang="en-US" sz="3600" b="1" dirty="0">
                <a:solidFill>
                  <a:srgbClr val="141413"/>
                </a:solidFill>
                <a:effectLst/>
                <a:latin typeface="Microsoft JhengHei" panose="020B0604030504040204" pitchFamily="34" charset="-120"/>
                <a:ea typeface="Microsoft JhengHei" panose="020B0604030504040204" pitchFamily="34" charset="-120"/>
              </a:rPr>
              <a:t>假設原始資料如右表，</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a:p>
            <a:r>
              <a:rPr lang="zh-TW" altLang="en-US" sz="3600" b="1" dirty="0">
                <a:solidFill>
                  <a:srgbClr val="141413"/>
                </a:solidFill>
                <a:effectLst/>
                <a:latin typeface="Microsoft JhengHei" panose="020B0604030504040204" pitchFamily="34" charset="-120"/>
                <a:ea typeface="Microsoft JhengHei" panose="020B0604030504040204" pitchFamily="34" charset="-120"/>
              </a:rPr>
              <a:t>欲搜尋的目標資料為 </a:t>
            </a:r>
            <a:r>
              <a:rPr lang="en-US" altLang="zh-TW" sz="3600" b="1" dirty="0">
                <a:solidFill>
                  <a:srgbClr val="00B0F0"/>
                </a:solidFill>
                <a:effectLst/>
                <a:latin typeface="Microsoft JhengHei" panose="020B0604030504040204" pitchFamily="34" charset="-120"/>
                <a:ea typeface="Microsoft JhengHei" panose="020B0604030504040204" pitchFamily="34" charset="-120"/>
              </a:rPr>
              <a:t>49</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34588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 xmlns:a16="http://schemas.microsoft.com/office/drawing/2014/main" id="{98065793-CD90-11E0-21B3-69052767A4C6}"/>
              </a:ext>
            </a:extLst>
          </p:cNvPr>
          <p:cNvPicPr>
            <a:picLocks noChangeAspect="1"/>
          </p:cNvPicPr>
          <p:nvPr/>
        </p:nvPicPr>
        <p:blipFill>
          <a:blip r:embed="rId3"/>
          <a:stretch>
            <a:fillRect/>
          </a:stretch>
        </p:blipFill>
        <p:spPr>
          <a:xfrm>
            <a:off x="803918" y="2536042"/>
            <a:ext cx="9597382" cy="3964772"/>
          </a:xfrm>
          <a:prstGeom prst="rect">
            <a:avLst/>
          </a:prstGeom>
        </p:spPr>
      </p:pic>
      <p:sp>
        <p:nvSpPr>
          <p:cNvPr id="7" name="矩形 6">
            <a:extLst>
              <a:ext uri="{FF2B5EF4-FFF2-40B4-BE49-F238E27FC236}">
                <a16:creationId xmlns="" xmlns:a16="http://schemas.microsoft.com/office/drawing/2014/main" id="{0415450A-5518-AFCE-37F1-CBAA85EB5FF4}"/>
              </a:ext>
            </a:extLst>
          </p:cNvPr>
          <p:cNvSpPr/>
          <p:nvPr/>
        </p:nvSpPr>
        <p:spPr>
          <a:xfrm>
            <a:off x="9830766" y="0"/>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pic>
        <p:nvPicPr>
          <p:cNvPr id="4" name="Picture 1">
            <a:extLst>
              <a:ext uri="{FF2B5EF4-FFF2-40B4-BE49-F238E27FC236}">
                <a16:creationId xmlns="" xmlns:a16="http://schemas.microsoft.com/office/drawing/2014/main" id="{4EE55C47-7D01-EC74-50F0-F70E7EE0F30C}"/>
              </a:ext>
            </a:extLst>
          </p:cNvPr>
          <p:cNvPicPr>
            <a:picLocks noChangeAspect="1"/>
          </p:cNvPicPr>
          <p:nvPr/>
        </p:nvPicPr>
        <p:blipFill>
          <a:blip r:embed="rId4"/>
          <a:stretch>
            <a:fillRect/>
          </a:stretch>
        </p:blipFill>
        <p:spPr>
          <a:xfrm>
            <a:off x="9830766" y="0"/>
            <a:ext cx="2247849" cy="2838524"/>
          </a:xfrm>
          <a:prstGeom prst="rect">
            <a:avLst/>
          </a:prstGeom>
        </p:spPr>
      </p:pic>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27425"/>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12" name="文字方塊 11">
            <a:extLst>
              <a:ext uri="{FF2B5EF4-FFF2-40B4-BE49-F238E27FC236}">
                <a16:creationId xmlns="" xmlns:a16="http://schemas.microsoft.com/office/drawing/2014/main" id="{0CEAE6FD-0016-D7DC-636D-6B6200059790}"/>
              </a:ext>
            </a:extLst>
          </p:cNvPr>
          <p:cNvSpPr txBox="1"/>
          <p:nvPr/>
        </p:nvSpPr>
        <p:spPr>
          <a:xfrm>
            <a:off x="3319718" y="996601"/>
            <a:ext cx="6157912" cy="1200329"/>
          </a:xfrm>
          <a:prstGeom prst="rect">
            <a:avLst/>
          </a:prstGeom>
          <a:noFill/>
        </p:spPr>
        <p:txBody>
          <a:bodyPr wrap="square">
            <a:spAutoFit/>
          </a:bodyPr>
          <a:lstStyle/>
          <a:p>
            <a:r>
              <a:rPr lang="zh-TW" altLang="en-US" sz="3600" b="1" dirty="0">
                <a:solidFill>
                  <a:srgbClr val="141413"/>
                </a:solidFill>
                <a:effectLst/>
                <a:latin typeface="Microsoft JhengHei" panose="020B0604030504040204" pitchFamily="34" charset="-120"/>
                <a:ea typeface="Microsoft JhengHei" panose="020B0604030504040204" pitchFamily="34" charset="-120"/>
              </a:rPr>
              <a:t>假設原始資料如右表，</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a:p>
            <a:r>
              <a:rPr lang="zh-TW" altLang="en-US" sz="3600" b="1" dirty="0">
                <a:solidFill>
                  <a:srgbClr val="141413"/>
                </a:solidFill>
                <a:effectLst/>
                <a:latin typeface="Microsoft JhengHei" panose="020B0604030504040204" pitchFamily="34" charset="-120"/>
                <a:ea typeface="Microsoft JhengHei" panose="020B0604030504040204" pitchFamily="34" charset="-120"/>
              </a:rPr>
              <a:t>欲搜尋的目標資料為 </a:t>
            </a:r>
            <a:r>
              <a:rPr lang="en-US" altLang="zh-TW" sz="3600" b="1" dirty="0">
                <a:solidFill>
                  <a:srgbClr val="00B0F0"/>
                </a:solidFill>
                <a:effectLst/>
                <a:latin typeface="Microsoft JhengHei" panose="020B0604030504040204" pitchFamily="34" charset="-120"/>
                <a:ea typeface="Microsoft JhengHei" panose="020B0604030504040204" pitchFamily="34" charset="-120"/>
              </a:rPr>
              <a:t>49</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684034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pic>
        <p:nvPicPr>
          <p:cNvPr id="2" name="Picture 1">
            <a:extLst>
              <a:ext uri="{FF2B5EF4-FFF2-40B4-BE49-F238E27FC236}">
                <a16:creationId xmlns="" xmlns:a16="http://schemas.microsoft.com/office/drawing/2014/main" id="{417261C2-7D2F-0CD2-24B2-47D168FFA3AD}"/>
              </a:ext>
            </a:extLst>
          </p:cNvPr>
          <p:cNvPicPr>
            <a:picLocks noChangeAspect="1"/>
          </p:cNvPicPr>
          <p:nvPr/>
        </p:nvPicPr>
        <p:blipFill rotWithShape="1">
          <a:blip r:embed="rId3"/>
          <a:srcRect l="8157"/>
          <a:stretch/>
        </p:blipFill>
        <p:spPr>
          <a:xfrm>
            <a:off x="1799887" y="3762825"/>
            <a:ext cx="9344370" cy="2622049"/>
          </a:xfrm>
          <a:prstGeom prst="rect">
            <a:avLst/>
          </a:prstGeom>
        </p:spPr>
      </p:pic>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524125" y="1803397"/>
            <a:ext cx="9677153" cy="1830836"/>
          </a:xfrm>
          <a:prstGeom prst="rect">
            <a:avLst/>
          </a:prstGeom>
          <a:noFill/>
          <a:ln w="50800">
            <a:noFill/>
            <a:miter lim="800000"/>
            <a:headEnd/>
            <a:tailEnd/>
          </a:ln>
        </p:spPr>
        <p:txBody>
          <a:bodyPr lIns="36000" tIns="36000" rIns="36000" bIns="36000"/>
          <a:lstStyle/>
          <a:p>
            <a:r>
              <a:rPr lang="en-US" altLang="zh-TW" sz="3600" b="1" dirty="0">
                <a:solidFill>
                  <a:srgbClr val="141413"/>
                </a:solidFill>
                <a:effectLst/>
                <a:latin typeface="Microsoft JhengHei" panose="020B0604030504040204" pitchFamily="34" charset="-120"/>
                <a:ea typeface="Microsoft JhengHei" panose="020B0604030504040204" pitchFamily="34" charset="-120"/>
              </a:rPr>
              <a:t>5.</a:t>
            </a:r>
            <a:r>
              <a:rPr lang="zh-TW" altLang="en-US" sz="3600" b="1" dirty="0">
                <a:solidFill>
                  <a:srgbClr val="141413"/>
                </a:solidFill>
                <a:effectLst/>
                <a:latin typeface="Microsoft JhengHei" panose="020B0604030504040204" pitchFamily="34" charset="-120"/>
                <a:ea typeface="Microsoft JhengHei" panose="020B0604030504040204" pitchFamily="34" charset="-120"/>
              </a:rPr>
              <a:t> 如何說出比對的結果</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p>
          <a:p>
            <a:pPr marL="1190625" indent="-742950">
              <a:buAutoNum type="arabicParenBoth"/>
            </a:pPr>
            <a:r>
              <a:rPr lang="zh-TW" altLang="en-US" sz="3600" b="1" dirty="0">
                <a:solidFill>
                  <a:srgbClr val="141413"/>
                </a:solidFill>
                <a:effectLst/>
                <a:latin typeface="Microsoft JhengHei" panose="020B0604030504040204" pitchFamily="34" charset="-120"/>
                <a:ea typeface="Microsoft JhengHei" panose="020B0604030504040204" pitchFamily="34" charset="-120"/>
              </a:rPr>
              <a:t>當找到原始資料的數字與目標資料相同</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a:p>
            <a:pPr marL="447675"/>
            <a:r>
              <a:rPr lang="zh-TW" altLang="en-US" sz="3600" b="1" dirty="0">
                <a:solidFill>
                  <a:srgbClr val="141413"/>
                </a:solidFill>
                <a:latin typeface="Microsoft JhengHei" panose="020B0604030504040204" pitchFamily="34" charset="-120"/>
                <a:ea typeface="Microsoft JhengHei" panose="020B0604030504040204" pitchFamily="34" charset="-120"/>
              </a:rPr>
              <a:t>       </a:t>
            </a:r>
            <a:r>
              <a:rPr lang="zh-TW" altLang="en-US" sz="3600" b="1" dirty="0">
                <a:solidFill>
                  <a:srgbClr val="141413"/>
                </a:solidFill>
                <a:effectLst/>
                <a:latin typeface="Microsoft JhengHei" panose="020B0604030504040204" pitchFamily="34" charset="-120"/>
                <a:ea typeface="Microsoft JhengHei" panose="020B0604030504040204" pitchFamily="34" charset="-120"/>
              </a:rPr>
              <a:t>時，要怎麼表示</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214</a:t>
            </a:r>
          </a:p>
        </p:txBody>
      </p:sp>
    </p:spTree>
    <p:extLst>
      <p:ext uri="{BB962C8B-B14F-4D97-AF65-F5344CB8AC3E}">
        <p14:creationId xmlns:p14="http://schemas.microsoft.com/office/powerpoint/2010/main" val="1645469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a:solidFill>
                  <a:srgbClr val="C00000"/>
                </a:solidFill>
                <a:latin typeface="Microsoft JhengHei" panose="020B0604030504040204" pitchFamily="34" charset="-120"/>
                <a:ea typeface="Microsoft JhengHei" panose="020B0604030504040204" pitchFamily="34" charset="-120"/>
                <a:cs typeface="Arial Unicode MS"/>
              </a:rPr>
              <a:t>問題</a:t>
            </a:r>
            <a:r>
              <a:rPr lang="zh-TW" altLang="en-US" sz="4400" b="1">
                <a:solidFill>
                  <a:srgbClr val="C00000"/>
                </a:solidFill>
                <a:latin typeface="Microsoft JhengHei" panose="020B0604030504040204" pitchFamily="34" charset="-120"/>
                <a:ea typeface="Microsoft JhengHei" panose="020B0604030504040204" pitchFamily="34" charset="-120"/>
                <a:cs typeface="Arial Unicode MS"/>
              </a:rPr>
              <a:t>分析</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509837" y="1789109"/>
            <a:ext cx="9677153" cy="1830836"/>
          </a:xfrm>
          <a:prstGeom prst="rect">
            <a:avLst/>
          </a:prstGeom>
          <a:noFill/>
          <a:ln w="50800">
            <a:noFill/>
            <a:miter lim="800000"/>
            <a:headEnd/>
            <a:tailEnd/>
          </a:ln>
        </p:spPr>
        <p:txBody>
          <a:bodyPr lIns="36000" tIns="36000" rIns="36000" bIns="36000"/>
          <a:lstStyle/>
          <a:p>
            <a:pPr>
              <a:lnSpc>
                <a:spcPts val="4620"/>
              </a:lnSpc>
            </a:pPr>
            <a:r>
              <a:rPr lang="en-US" altLang="zh-TW" sz="3600" b="1" dirty="0">
                <a:solidFill>
                  <a:srgbClr val="141413"/>
                </a:solidFill>
                <a:effectLst/>
                <a:latin typeface="Microsoft JhengHei" panose="020B0604030504040204" pitchFamily="34" charset="-120"/>
                <a:ea typeface="Microsoft JhengHei" panose="020B0604030504040204" pitchFamily="34" charset="-120"/>
              </a:rPr>
              <a:t>5.</a:t>
            </a:r>
            <a:r>
              <a:rPr lang="zh-TW" altLang="en-US" sz="3600" b="1" dirty="0">
                <a:solidFill>
                  <a:srgbClr val="141413"/>
                </a:solidFill>
                <a:effectLst/>
                <a:latin typeface="Microsoft JhengHei" panose="020B0604030504040204" pitchFamily="34" charset="-120"/>
                <a:ea typeface="Microsoft JhengHei" panose="020B0604030504040204" pitchFamily="34" charset="-120"/>
              </a:rPr>
              <a:t> 如何說出比對的結果</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p>
          <a:p>
            <a:pPr marL="447675">
              <a:lnSpc>
                <a:spcPts val="4620"/>
              </a:lnSpc>
            </a:pPr>
            <a:r>
              <a:rPr lang="en-US" altLang="zh-TW" sz="3600" b="1" dirty="0">
                <a:solidFill>
                  <a:srgbClr val="141413"/>
                </a:solidFill>
                <a:latin typeface="Microsoft JhengHei" panose="020B0604030504040204" pitchFamily="34" charset="-120"/>
                <a:ea typeface="Microsoft JhengHei" panose="020B0604030504040204" pitchFamily="34" charset="-120"/>
              </a:rPr>
              <a:t>(2) </a:t>
            </a:r>
            <a:r>
              <a:rPr lang="zh-TW" altLang="en-US" sz="3600" b="1" dirty="0">
                <a:solidFill>
                  <a:srgbClr val="141413"/>
                </a:solidFill>
                <a:latin typeface="Microsoft JhengHei" panose="020B0604030504040204" pitchFamily="34" charset="-120"/>
                <a:ea typeface="Microsoft JhengHei" panose="020B0604030504040204" pitchFamily="34" charset="-120"/>
              </a:rPr>
              <a:t>如果從原始資料都找不到與目標資料相同 </a:t>
            </a:r>
            <a:endParaRPr lang="en-US" altLang="zh-TW" sz="3600" b="1" dirty="0">
              <a:solidFill>
                <a:srgbClr val="141413"/>
              </a:solidFill>
              <a:latin typeface="Microsoft JhengHei" panose="020B0604030504040204" pitchFamily="34" charset="-120"/>
              <a:ea typeface="Microsoft JhengHei" panose="020B0604030504040204" pitchFamily="34" charset="-120"/>
            </a:endParaRPr>
          </a:p>
          <a:p>
            <a:pPr marL="447675">
              <a:lnSpc>
                <a:spcPts val="4620"/>
              </a:lnSpc>
            </a:pPr>
            <a:r>
              <a:rPr lang="zh-TW" altLang="en-US" sz="3600" b="1" dirty="0">
                <a:solidFill>
                  <a:srgbClr val="141413"/>
                </a:solidFill>
                <a:latin typeface="Microsoft JhengHei" panose="020B0604030504040204" pitchFamily="34" charset="-120"/>
                <a:ea typeface="Microsoft JhengHei" panose="020B0604030504040204" pitchFamily="34" charset="-120"/>
              </a:rPr>
              <a:t>      的數字，要怎麼</a:t>
            </a:r>
            <a:r>
              <a:rPr lang="zh-TW" altLang="en-US" sz="3600" b="1" dirty="0">
                <a:solidFill>
                  <a:srgbClr val="141413"/>
                </a:solidFill>
                <a:effectLst/>
                <a:latin typeface="Microsoft JhengHei" panose="020B0604030504040204" pitchFamily="34" charset="-120"/>
                <a:ea typeface="Microsoft JhengHei" panose="020B0604030504040204" pitchFamily="34" charset="-120"/>
              </a:rPr>
              <a:t>表示</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214</a:t>
            </a:r>
          </a:p>
        </p:txBody>
      </p:sp>
      <p:pic>
        <p:nvPicPr>
          <p:cNvPr id="4" name="Picture 2">
            <a:extLst>
              <a:ext uri="{FF2B5EF4-FFF2-40B4-BE49-F238E27FC236}">
                <a16:creationId xmlns="" xmlns:a16="http://schemas.microsoft.com/office/drawing/2014/main" id="{CEF8013C-7F64-6A60-D1F9-256C456B81E8}"/>
              </a:ext>
            </a:extLst>
          </p:cNvPr>
          <p:cNvPicPr>
            <a:picLocks noChangeAspect="1"/>
          </p:cNvPicPr>
          <p:nvPr/>
        </p:nvPicPr>
        <p:blipFill rotWithShape="1">
          <a:blip r:embed="rId3"/>
          <a:srcRect l="10170"/>
          <a:stretch/>
        </p:blipFill>
        <p:spPr>
          <a:xfrm>
            <a:off x="1713161" y="3734249"/>
            <a:ext cx="9345363" cy="2851016"/>
          </a:xfrm>
          <a:prstGeom prst="rect">
            <a:avLst/>
          </a:prstGeom>
        </p:spPr>
      </p:pic>
    </p:spTree>
    <p:extLst>
      <p:ext uri="{BB962C8B-B14F-4D97-AF65-F5344CB8AC3E}">
        <p14:creationId xmlns:p14="http://schemas.microsoft.com/office/powerpoint/2010/main" val="738078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832494" y="897937"/>
            <a:ext cx="267573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dirty="0">
                <a:solidFill>
                  <a:srgbClr val="C00000"/>
                </a:solidFill>
                <a:latin typeface="Microsoft JhengHei" panose="020B0604030504040204" pitchFamily="34" charset="-120"/>
                <a:ea typeface="Microsoft JhengHei" panose="020B0604030504040204" pitchFamily="34" charset="-120"/>
                <a:cs typeface="Arial Unicode MS"/>
              </a:rPr>
              <a:t>解</a:t>
            </a: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題</a:t>
            </a:r>
            <a:r>
              <a:rPr lang="zh-TW" altLang="en-US" sz="4400" b="1" dirty="0">
                <a:solidFill>
                  <a:srgbClr val="C00000"/>
                </a:solidFill>
                <a:latin typeface="Microsoft JhengHei" panose="020B0604030504040204" pitchFamily="34" charset="-120"/>
                <a:ea typeface="Microsoft JhengHei" panose="020B0604030504040204" pitchFamily="34" charset="-120"/>
                <a:cs typeface="Arial Unicode MS"/>
              </a:rPr>
              <a:t>步驟</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215</a:t>
            </a:r>
          </a:p>
        </p:txBody>
      </p:sp>
      <p:pic>
        <p:nvPicPr>
          <p:cNvPr id="6" name="圖片 5">
            <a:extLst>
              <a:ext uri="{FF2B5EF4-FFF2-40B4-BE49-F238E27FC236}">
                <a16:creationId xmlns="" xmlns:a16="http://schemas.microsoft.com/office/drawing/2014/main" id="{3EE6CA2C-6AA0-2069-AEFA-08052425D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913" y="785812"/>
            <a:ext cx="5426415" cy="6072187"/>
          </a:xfrm>
          <a:prstGeom prst="rect">
            <a:avLst/>
          </a:prstGeom>
        </p:spPr>
      </p:pic>
    </p:spTree>
    <p:extLst>
      <p:ext uri="{BB962C8B-B14F-4D97-AF65-F5344CB8AC3E}">
        <p14:creationId xmlns:p14="http://schemas.microsoft.com/office/powerpoint/2010/main" val="691429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-1</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922792" y="1715367"/>
            <a:ext cx="9677153"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如何將現有的未排序數列匯入原始資料裡？</a:t>
            </a:r>
            <a:endParaRPr lang="zh-TW" altLang="en-US" sz="40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215</a:t>
            </a:r>
          </a:p>
        </p:txBody>
      </p:sp>
      <p:sp>
        <p:nvSpPr>
          <p:cNvPr id="2" name="文字方塊 1">
            <a:extLst>
              <a:ext uri="{FF2B5EF4-FFF2-40B4-BE49-F238E27FC236}">
                <a16:creationId xmlns="" xmlns:a16="http://schemas.microsoft.com/office/drawing/2014/main" id="{13DE966E-2728-8A8A-7513-D799B9134C58}"/>
              </a:ext>
            </a:extLst>
          </p:cNvPr>
          <p:cNvSpPr txBox="1"/>
          <p:nvPr/>
        </p:nvSpPr>
        <p:spPr>
          <a:xfrm>
            <a:off x="1002405" y="2560783"/>
            <a:ext cx="4741169" cy="696857"/>
          </a:xfrm>
          <a:prstGeom prst="rect">
            <a:avLst/>
          </a:prstGeom>
          <a:noFill/>
        </p:spPr>
        <p:txBody>
          <a:bodyPr wrap="square">
            <a:spAutoFit/>
          </a:bodyPr>
          <a:lstStyle/>
          <a:p>
            <a:pPr marL="288000" indent="-288000">
              <a:lnSpc>
                <a:spcPct val="120000"/>
              </a:lnSpc>
            </a:pPr>
            <a:r>
              <a:rPr lang="en-US" altLang="zh-TW" sz="3600" b="1" dirty="0">
                <a:solidFill>
                  <a:srgbClr val="C00000"/>
                </a:solidFill>
                <a:latin typeface="Microsoft JhengHei" panose="020B0604030504040204" pitchFamily="34" charset="-120"/>
                <a:ea typeface="Microsoft JhengHei" panose="020B0604030504040204" pitchFamily="34" charset="-120"/>
              </a:rPr>
              <a:t>(1)</a:t>
            </a:r>
            <a:r>
              <a:rPr lang="zh-TW" altLang="en-US" sz="3600" b="1" dirty="0">
                <a:solidFill>
                  <a:srgbClr val="C00000"/>
                </a:solidFill>
                <a:latin typeface="Microsoft JhengHei" panose="020B0604030504040204" pitchFamily="34" charset="-120"/>
                <a:ea typeface="Microsoft JhengHei" panose="020B0604030504040204" pitchFamily="34" charset="-120"/>
              </a:rPr>
              <a:t>現有的已排序數列：</a:t>
            </a:r>
          </a:p>
        </p:txBody>
      </p:sp>
      <p:pic>
        <p:nvPicPr>
          <p:cNvPr id="6" name="Picture 1">
            <a:extLst>
              <a:ext uri="{FF2B5EF4-FFF2-40B4-BE49-F238E27FC236}">
                <a16:creationId xmlns="" xmlns:a16="http://schemas.microsoft.com/office/drawing/2014/main" id="{05AEFCF6-8EE4-19AC-BD53-D15286F1F7E0}"/>
              </a:ext>
            </a:extLst>
          </p:cNvPr>
          <p:cNvPicPr>
            <a:picLocks noChangeAspect="1"/>
          </p:cNvPicPr>
          <p:nvPr/>
        </p:nvPicPr>
        <p:blipFill>
          <a:blip r:embed="rId3"/>
          <a:stretch>
            <a:fillRect/>
          </a:stretch>
        </p:blipFill>
        <p:spPr>
          <a:xfrm>
            <a:off x="1167294" y="3600361"/>
            <a:ext cx="9889071" cy="2843302"/>
          </a:xfrm>
          <a:prstGeom prst="rect">
            <a:avLst/>
          </a:prstGeom>
        </p:spPr>
      </p:pic>
    </p:spTree>
    <p:extLst>
      <p:ext uri="{BB962C8B-B14F-4D97-AF65-F5344CB8AC3E}">
        <p14:creationId xmlns:p14="http://schemas.microsoft.com/office/powerpoint/2010/main" val="219437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搜尋演算法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203</a:t>
            </a:r>
          </a:p>
        </p:txBody>
      </p:sp>
      <p:pic>
        <p:nvPicPr>
          <p:cNvPr id="2" name="Picture 1">
            <a:extLst>
              <a:ext uri="{FF2B5EF4-FFF2-40B4-BE49-F238E27FC236}">
                <a16:creationId xmlns="" xmlns:a16="http://schemas.microsoft.com/office/drawing/2014/main" id="{B9BF3B23-C7E0-C56B-945C-2F01504185F2}"/>
              </a:ext>
            </a:extLst>
          </p:cNvPr>
          <p:cNvPicPr>
            <a:picLocks noChangeAspect="1"/>
          </p:cNvPicPr>
          <p:nvPr/>
        </p:nvPicPr>
        <p:blipFill>
          <a:blip r:embed="rId3"/>
          <a:stretch>
            <a:fillRect/>
          </a:stretch>
        </p:blipFill>
        <p:spPr>
          <a:xfrm>
            <a:off x="1223814" y="998939"/>
            <a:ext cx="7771596" cy="5594446"/>
          </a:xfrm>
          <a:prstGeom prst="rect">
            <a:avLst/>
          </a:prstGeom>
        </p:spPr>
      </p:pic>
    </p:spTree>
    <p:extLst>
      <p:ext uri="{BB962C8B-B14F-4D97-AF65-F5344CB8AC3E}">
        <p14:creationId xmlns:p14="http://schemas.microsoft.com/office/powerpoint/2010/main" val="329351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-1</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922792" y="1715367"/>
            <a:ext cx="9677153"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如何將現有的未排序數列匯入原始資料裡？</a:t>
            </a:r>
            <a:endParaRPr lang="zh-TW" altLang="en-US" sz="40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215</a:t>
            </a:r>
          </a:p>
        </p:txBody>
      </p:sp>
      <p:sp>
        <p:nvSpPr>
          <p:cNvPr id="2" name="文字方塊 1">
            <a:extLst>
              <a:ext uri="{FF2B5EF4-FFF2-40B4-BE49-F238E27FC236}">
                <a16:creationId xmlns="" xmlns:a16="http://schemas.microsoft.com/office/drawing/2014/main" id="{13DE966E-2728-8A8A-7513-D799B9134C58}"/>
              </a:ext>
            </a:extLst>
          </p:cNvPr>
          <p:cNvSpPr txBox="1"/>
          <p:nvPr/>
        </p:nvSpPr>
        <p:spPr>
          <a:xfrm>
            <a:off x="1002405" y="2632223"/>
            <a:ext cx="4741169" cy="696857"/>
          </a:xfrm>
          <a:prstGeom prst="rect">
            <a:avLst/>
          </a:prstGeom>
          <a:noFill/>
        </p:spPr>
        <p:txBody>
          <a:bodyPr wrap="square">
            <a:spAutoFit/>
          </a:bodyPr>
          <a:lstStyle/>
          <a:p>
            <a:pPr marL="288000" indent="-288000">
              <a:lnSpc>
                <a:spcPct val="120000"/>
              </a:lnSpc>
            </a:pPr>
            <a:r>
              <a:rPr lang="en-US" altLang="zh-TW" sz="3600" b="1" dirty="0">
                <a:solidFill>
                  <a:srgbClr val="C00000"/>
                </a:solidFill>
                <a:latin typeface="Microsoft JhengHei" panose="020B0604030504040204" pitchFamily="34" charset="-120"/>
                <a:ea typeface="Microsoft JhengHei" panose="020B0604030504040204" pitchFamily="34" charset="-120"/>
              </a:rPr>
              <a:t>(2) </a:t>
            </a:r>
            <a:r>
              <a:rPr lang="zh-TW" altLang="en-US" sz="3600" b="1" dirty="0">
                <a:solidFill>
                  <a:srgbClr val="C00000"/>
                </a:solidFill>
                <a:latin typeface="Microsoft JhengHei" panose="020B0604030504040204" pitchFamily="34" charset="-120"/>
                <a:ea typeface="Microsoft JhengHei" panose="020B0604030504040204" pitchFamily="34" charset="-120"/>
              </a:rPr>
              <a:t>原始資料：</a:t>
            </a:r>
          </a:p>
        </p:txBody>
      </p:sp>
      <p:pic>
        <p:nvPicPr>
          <p:cNvPr id="4" name="Picture 3">
            <a:extLst>
              <a:ext uri="{FF2B5EF4-FFF2-40B4-BE49-F238E27FC236}">
                <a16:creationId xmlns="" xmlns:a16="http://schemas.microsoft.com/office/drawing/2014/main" id="{D9E007BF-7E41-E08E-2F39-2D97C7F7CF9F}"/>
              </a:ext>
            </a:extLst>
          </p:cNvPr>
          <p:cNvPicPr>
            <a:picLocks noChangeAspect="1"/>
          </p:cNvPicPr>
          <p:nvPr/>
        </p:nvPicPr>
        <p:blipFill>
          <a:blip r:embed="rId3"/>
          <a:stretch>
            <a:fillRect/>
          </a:stretch>
        </p:blipFill>
        <p:spPr>
          <a:xfrm>
            <a:off x="1048572" y="3841092"/>
            <a:ext cx="10094856" cy="2411249"/>
          </a:xfrm>
          <a:prstGeom prst="rect">
            <a:avLst/>
          </a:prstGeom>
        </p:spPr>
      </p:pic>
    </p:spTree>
    <p:extLst>
      <p:ext uri="{BB962C8B-B14F-4D97-AF65-F5344CB8AC3E}">
        <p14:creationId xmlns:p14="http://schemas.microsoft.com/office/powerpoint/2010/main" val="1744739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611420" y="-99953"/>
            <a:ext cx="7575542"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400" dirty="0">
                <a:latin typeface="Microsoft JhengHei" panose="020B0604030504040204" pitchFamily="34" charset="-120"/>
                <a:ea typeface="Microsoft JhengHei" panose="020B0604030504040204" pitchFamily="34" charset="-120"/>
              </a:rPr>
              <a:t>1.</a:t>
            </a:r>
            <a:r>
              <a:rPr lang="zh-TW" altLang="en-US" sz="4400" dirty="0">
                <a:latin typeface="Microsoft JhengHei" panose="020B0604030504040204" pitchFamily="34" charset="-120"/>
                <a:ea typeface="Microsoft JhengHei" panose="020B0604030504040204" pitchFamily="34" charset="-120"/>
              </a:rPr>
              <a:t> 將未排序數列匯入原始資料</a:t>
            </a:r>
            <a:r>
              <a:rPr lang="zh-TW" altLang="en-US" sz="4400" dirty="0">
                <a:latin typeface="Microsoft JhengHei" panose="020B0604030504040204" pitchFamily="34" charset="-120"/>
                <a:ea typeface="Microsoft JhengHei" panose="020B0604030504040204" pitchFamily="34" charset="-120"/>
                <a:cs typeface="Arial Unicode MS"/>
              </a:rPr>
              <a:t>裡</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216</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47956"/>
            <a:ext cx="2733645"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設定清單</a:t>
            </a:r>
          </a:p>
          <a:p>
            <a:pPr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 </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9" name="Picture 12">
            <a:extLst>
              <a:ext uri="{FF2B5EF4-FFF2-40B4-BE49-F238E27FC236}">
                <a16:creationId xmlns="" xmlns:a16="http://schemas.microsoft.com/office/drawing/2014/main" id="{83BA818C-49A2-D8FF-1F13-28110B646EE5}"/>
              </a:ext>
            </a:extLst>
          </p:cNvPr>
          <p:cNvPicPr>
            <a:picLocks noChangeAspect="1"/>
          </p:cNvPicPr>
          <p:nvPr/>
        </p:nvPicPr>
        <p:blipFill>
          <a:blip r:embed="rId3"/>
          <a:stretch>
            <a:fillRect/>
          </a:stretch>
        </p:blipFill>
        <p:spPr>
          <a:xfrm>
            <a:off x="832368" y="2841210"/>
            <a:ext cx="622300" cy="482600"/>
          </a:xfrm>
          <a:prstGeom prst="rect">
            <a:avLst/>
          </a:prstGeom>
        </p:spPr>
      </p:pic>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1</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12" name="文字方塊 3">
            <a:extLst>
              <a:ext uri="{FF2B5EF4-FFF2-40B4-BE49-F238E27FC236}">
                <a16:creationId xmlns="" xmlns:a16="http://schemas.microsoft.com/office/drawing/2014/main" id="{9F18DFAA-79E3-605C-DE02-060408E2D5E0}"/>
              </a:ext>
            </a:extLst>
          </p:cNvPr>
          <p:cNvSpPr txBox="1">
            <a:spLocks noChangeArrowheads="1"/>
          </p:cNvSpPr>
          <p:nvPr/>
        </p:nvSpPr>
        <p:spPr bwMode="auto">
          <a:xfrm>
            <a:off x="1475274" y="2686563"/>
            <a:ext cx="379681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新增</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rPr>
              <a:t>清單</a:t>
            </a:r>
            <a:r>
              <a:rPr lang="zh-TW" altLang="en-US" sz="4000" b="1" dirty="0">
                <a:latin typeface="Microsoft JhengHei" panose="020B0604030504040204" pitchFamily="34" charset="-120"/>
                <a:ea typeface="Microsoft JhengHei" panose="020B0604030504040204" pitchFamily="34" charset="-120"/>
                <a:cs typeface="Arial Unicode MS"/>
              </a:rPr>
              <a:t>，命名</a:t>
            </a:r>
            <a:endParaRPr lang="en-US" altLang="zh-TW" sz="4000" b="1"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為</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rPr>
              <a:t>原始資料</a:t>
            </a:r>
            <a:r>
              <a:rPr lang="zh-TW" altLang="en-US" sz="4000" b="1" dirty="0">
                <a:latin typeface="Microsoft JhengHei" panose="020B0604030504040204" pitchFamily="34" charset="-120"/>
                <a:ea typeface="Microsoft JhengHei" panose="020B0604030504040204" pitchFamily="34" charset="-120"/>
                <a:cs typeface="Arial Unicode MS"/>
              </a:rPr>
              <a:t>。</a:t>
            </a:r>
          </a:p>
          <a:p>
            <a:pPr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   </a:t>
            </a:r>
            <a:r>
              <a:rPr lang="en-US" altLang="zh-TW" sz="4000" b="1" kern="0" baseline="0" dirty="0">
                <a:latin typeface="Microsoft JhengHei" panose="020B0604030504040204" pitchFamily="34" charset="-120"/>
                <a:ea typeface="Microsoft JhengHei" panose="020B0604030504040204" pitchFamily="34" charset="-120"/>
                <a:cs typeface="Arial Unicode MS"/>
              </a:rPr>
              <a:t> </a:t>
            </a:r>
            <a:r>
              <a:rPr lang="zh-TW" altLang="en-US" sz="4000" b="1" kern="0" baseline="0" dirty="0">
                <a:latin typeface="Microsoft JhengHei" panose="020B0604030504040204" pitchFamily="34" charset="-120"/>
                <a:ea typeface="Microsoft JhengHei" panose="020B0604030504040204" pitchFamily="34" charset="-120"/>
                <a:cs typeface="Arial Unicode MS"/>
              </a:rPr>
              <a:t> </a:t>
            </a:r>
            <a:endParaRPr lang="en-US" altLang="zh-TW" sz="40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4000" b="1" kern="0" baseline="0" dirty="0">
              <a:latin typeface="Microsoft JhengHei" panose="020B0604030504040204" pitchFamily="34" charset="-120"/>
              <a:ea typeface="Microsoft JhengHei" panose="020B0604030504040204" pitchFamily="34" charset="-120"/>
              <a:cs typeface="Arial Unicode MS"/>
            </a:endParaRPr>
          </a:p>
        </p:txBody>
      </p:sp>
      <p:pic>
        <p:nvPicPr>
          <p:cNvPr id="2" name="Picture 2">
            <a:extLst>
              <a:ext uri="{FF2B5EF4-FFF2-40B4-BE49-F238E27FC236}">
                <a16:creationId xmlns="" xmlns:a16="http://schemas.microsoft.com/office/drawing/2014/main" id="{93C46B4F-19D6-DB8A-D669-54ACE8A3D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851" y="2100771"/>
            <a:ext cx="6191744" cy="440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189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611420" y="-99953"/>
            <a:ext cx="7575542"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400" dirty="0">
                <a:latin typeface="Microsoft JhengHei" panose="020B0604030504040204" pitchFamily="34" charset="-120"/>
                <a:ea typeface="Microsoft JhengHei" panose="020B0604030504040204" pitchFamily="34" charset="-120"/>
              </a:rPr>
              <a:t>1.</a:t>
            </a:r>
            <a:r>
              <a:rPr lang="zh-TW" altLang="en-US" sz="4400" dirty="0">
                <a:latin typeface="Microsoft JhengHei" panose="020B0604030504040204" pitchFamily="34" charset="-120"/>
                <a:ea typeface="Microsoft JhengHei" panose="020B0604030504040204" pitchFamily="34" charset="-120"/>
              </a:rPr>
              <a:t> 將未排序數列匯入原始資料</a:t>
            </a:r>
            <a:r>
              <a:rPr lang="zh-TW" altLang="en-US" sz="4400" dirty="0">
                <a:latin typeface="Microsoft JhengHei" panose="020B0604030504040204" pitchFamily="34" charset="-120"/>
                <a:ea typeface="Microsoft JhengHei" panose="020B0604030504040204" pitchFamily="34" charset="-120"/>
                <a:cs typeface="Arial Unicode MS"/>
              </a:rPr>
              <a:t>裡</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216</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47956"/>
            <a:ext cx="309741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匯入資料</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2</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pic>
        <p:nvPicPr>
          <p:cNvPr id="13" name="Picture 1">
            <a:extLst>
              <a:ext uri="{FF2B5EF4-FFF2-40B4-BE49-F238E27FC236}">
                <a16:creationId xmlns="" xmlns:a16="http://schemas.microsoft.com/office/drawing/2014/main" id="{88778563-F299-CBB0-0D81-FBCE2D34CF9F}"/>
              </a:ext>
            </a:extLst>
          </p:cNvPr>
          <p:cNvPicPr>
            <a:picLocks noChangeAspect="1"/>
          </p:cNvPicPr>
          <p:nvPr/>
        </p:nvPicPr>
        <p:blipFill>
          <a:blip r:embed="rId3"/>
          <a:stretch>
            <a:fillRect/>
          </a:stretch>
        </p:blipFill>
        <p:spPr>
          <a:xfrm>
            <a:off x="4735117" y="2275408"/>
            <a:ext cx="7122601" cy="3300263"/>
          </a:xfrm>
          <a:prstGeom prst="rect">
            <a:avLst/>
          </a:prstGeom>
        </p:spPr>
      </p:pic>
      <p:sp>
        <p:nvSpPr>
          <p:cNvPr id="14" name="文字方塊 3">
            <a:extLst>
              <a:ext uri="{FF2B5EF4-FFF2-40B4-BE49-F238E27FC236}">
                <a16:creationId xmlns="" xmlns:a16="http://schemas.microsoft.com/office/drawing/2014/main" id="{BCC05538-1FA1-E4EF-55FA-06466EB210A5}"/>
              </a:ext>
            </a:extLst>
          </p:cNvPr>
          <p:cNvSpPr txBox="1">
            <a:spLocks noChangeArrowheads="1"/>
          </p:cNvSpPr>
          <p:nvPr/>
        </p:nvSpPr>
        <p:spPr bwMode="auto">
          <a:xfrm>
            <a:off x="997081" y="2148867"/>
            <a:ext cx="3346319" cy="648000"/>
          </a:xfrm>
          <a:prstGeom prst="rect">
            <a:avLst/>
          </a:prstGeom>
          <a:noFill/>
          <a:ln w="50800">
            <a:noFill/>
            <a:miter lim="800000"/>
            <a:headEnd/>
            <a:tailEnd/>
          </a:ln>
        </p:spPr>
        <p:txBody>
          <a:bodyPr lIns="36000" tIns="36000" rIns="36000" bIns="36000"/>
          <a:lstStyle/>
          <a:p>
            <a:pPr fontAlgn="base" hangingPunct="1">
              <a:lnSpc>
                <a:spcPct val="120000"/>
              </a:lnSpc>
              <a:spcBef>
                <a:spcPct val="0"/>
              </a:spcBef>
              <a:spcAft>
                <a:spcPct val="0"/>
              </a:spcAft>
            </a:pPr>
            <a:r>
              <a:rPr lang="zh-TW" altLang="en-US" sz="3600" b="1" dirty="0">
                <a:latin typeface="Microsoft JhengHei" panose="020B0604030504040204" pitchFamily="34" charset="-120"/>
                <a:ea typeface="Microsoft JhengHei" panose="020B0604030504040204" pitchFamily="34" charset="-120"/>
                <a:cs typeface="Arial Unicode MS"/>
              </a:rPr>
              <a:t>在原始資料清單上，按右鍵選擇</a:t>
            </a: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匯入</a:t>
            </a:r>
            <a:r>
              <a:rPr lang="zh-TW" altLang="en-US" sz="3600" b="1" dirty="0">
                <a:latin typeface="Microsoft JhengHei" panose="020B0604030504040204" pitchFamily="34" charset="-120"/>
                <a:ea typeface="Microsoft JhengHei" panose="020B0604030504040204" pitchFamily="34" charset="-120"/>
                <a:cs typeface="Arial Unicode MS"/>
              </a:rPr>
              <a:t>。</a:t>
            </a:r>
          </a:p>
        </p:txBody>
      </p:sp>
      <p:grpSp>
        <p:nvGrpSpPr>
          <p:cNvPr id="15" name="群組 14">
            <a:extLst>
              <a:ext uri="{FF2B5EF4-FFF2-40B4-BE49-F238E27FC236}">
                <a16:creationId xmlns="" xmlns:a16="http://schemas.microsoft.com/office/drawing/2014/main" id="{FF08A5D2-125E-470D-8DF7-D6E4EFC5BEA6}"/>
              </a:ext>
            </a:extLst>
          </p:cNvPr>
          <p:cNvGrpSpPr/>
          <p:nvPr/>
        </p:nvGrpSpPr>
        <p:grpSpPr>
          <a:xfrm>
            <a:off x="394763" y="2384918"/>
            <a:ext cx="504000" cy="360000"/>
            <a:chOff x="360000" y="3402000"/>
            <a:chExt cx="504000" cy="360000"/>
          </a:xfrm>
        </p:grpSpPr>
        <p:sp>
          <p:nvSpPr>
            <p:cNvPr id="16" name="圓角矩形 15">
              <a:extLst>
                <a:ext uri="{FF2B5EF4-FFF2-40B4-BE49-F238E27FC236}">
                  <a16:creationId xmlns="" xmlns:a16="http://schemas.microsoft.com/office/drawing/2014/main" id="{1B805582-48B2-5096-D208-E482D33EAAE3}"/>
                </a:ext>
              </a:extLst>
            </p:cNvPr>
            <p:cNvSpPr/>
            <p:nvPr/>
          </p:nvSpPr>
          <p:spPr>
            <a:xfrm>
              <a:off x="360000" y="3402000"/>
              <a:ext cx="360000" cy="360000"/>
            </a:xfrm>
            <a:prstGeom prst="roundRect">
              <a:avLst>
                <a:gd name="adj" fmla="val 50000"/>
              </a:avLst>
            </a:prstGeom>
            <a:solidFill>
              <a:sysClr val="window" lastClr="FFFFFF"/>
            </a:solidFill>
            <a:ln w="25400">
              <a:solidFill>
                <a:srgbClr val="D2232B"/>
              </a:solidFill>
            </a:ln>
          </p:spPr>
          <p:txBody>
            <a:bodyPr lIns="36000" tIns="36000" rIns="36000" bIns="3600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rPr>
                <a:t>2</a:t>
              </a:r>
              <a:endParaRPr kumimoji="1" lang="zh-TW" altLang="en-US"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endParaRPr>
            </a:p>
          </p:txBody>
        </p:sp>
        <p:sp>
          <p:nvSpPr>
            <p:cNvPr id="17" name="等腰三角形 17">
              <a:extLst>
                <a:ext uri="{FF2B5EF4-FFF2-40B4-BE49-F238E27FC236}">
                  <a16:creationId xmlns="" xmlns:a16="http://schemas.microsoft.com/office/drawing/2014/main" id="{2C4134C8-91C4-2054-4F8D-0A64BB14221F}"/>
                </a:ext>
              </a:extLst>
            </p:cNvPr>
            <p:cNvSpPr/>
            <p:nvPr/>
          </p:nvSpPr>
          <p:spPr>
            <a:xfrm rot="5400000">
              <a:off x="738000" y="3510000"/>
              <a:ext cx="108000" cy="144000"/>
            </a:xfrm>
            <a:prstGeom prst="triangle">
              <a:avLst/>
            </a:prstGeom>
            <a:solidFill>
              <a:srgbClr val="D2232B"/>
            </a:solidFill>
            <a:ln w="25400">
              <a:solidFill>
                <a:srgbClr val="D2232B"/>
              </a:solidFill>
            </a:ln>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TW" altLang="en-US" sz="2800" b="1" u="none" strike="noStrike" kern="1200" cap="none" spc="0" normalizeH="0" baseline="0" noProof="0">
                <a:ln>
                  <a:noFill/>
                </a:ln>
                <a:solidFill>
                  <a:srgbClr val="C0504D"/>
                </a:solidFill>
                <a:effectLst/>
                <a:uLnTx/>
                <a:uFillTx/>
                <a:latin typeface="Microsoft JhengHei" panose="020B0604030504040204" pitchFamily="34" charset="-120"/>
                <a:ea typeface="Microsoft JhengHei" panose="020B0604030504040204" pitchFamily="34" charset="-120"/>
                <a:cs typeface="+mn-cs"/>
              </a:endParaRPr>
            </a:p>
          </p:txBody>
        </p:sp>
      </p:grpSp>
      <p:sp>
        <p:nvSpPr>
          <p:cNvPr id="18" name="文字方塊 3">
            <a:extLst>
              <a:ext uri="{FF2B5EF4-FFF2-40B4-BE49-F238E27FC236}">
                <a16:creationId xmlns="" xmlns:a16="http://schemas.microsoft.com/office/drawing/2014/main" id="{FF8CFE88-5D7B-6613-15B9-DA662A6F5905}"/>
              </a:ext>
            </a:extLst>
          </p:cNvPr>
          <p:cNvSpPr txBox="1">
            <a:spLocks noChangeArrowheads="1"/>
          </p:cNvSpPr>
          <p:nvPr/>
        </p:nvSpPr>
        <p:spPr bwMode="auto">
          <a:xfrm>
            <a:off x="957151" y="4244630"/>
            <a:ext cx="3643423" cy="648000"/>
          </a:xfrm>
          <a:prstGeom prst="rect">
            <a:avLst/>
          </a:prstGeom>
          <a:noFill/>
          <a:ln w="50800">
            <a:noFill/>
            <a:miter lim="800000"/>
            <a:headEnd/>
            <a:tailEnd/>
          </a:ln>
        </p:spPr>
        <p:txBody>
          <a:bodyPr lIns="36000" tIns="36000" rIns="36000" bIns="36000"/>
          <a:lstStyle/>
          <a:p>
            <a:pPr fontAlgn="base" hangingPunct="1">
              <a:lnSpc>
                <a:spcPct val="120000"/>
              </a:lnSpc>
              <a:spcBef>
                <a:spcPct val="0"/>
              </a:spcBef>
              <a:spcAft>
                <a:spcPct val="0"/>
              </a:spcAft>
            </a:pPr>
            <a:r>
              <a:rPr lang="zh-TW" altLang="en-US" sz="3600" b="1" dirty="0">
                <a:latin typeface="Microsoft JhengHei" panose="020B0604030504040204" pitchFamily="34" charset="-120"/>
                <a:ea typeface="Microsoft JhengHei" panose="020B0604030504040204" pitchFamily="34" charset="-120"/>
                <a:cs typeface="Arial Unicode MS"/>
              </a:rPr>
              <a:t>從電腦中，匯入</a:t>
            </a: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未排序的原始資</a:t>
            </a:r>
            <a:endParaRPr lang="en-US" altLang="zh-TW" sz="3600" b="1" dirty="0">
              <a:solidFill>
                <a:srgbClr val="C00000"/>
              </a:solidFill>
              <a:latin typeface="Microsoft JhengHei" panose="020B0604030504040204" pitchFamily="34" charset="-120"/>
              <a:ea typeface="Microsoft JhengHei" panose="020B0604030504040204" pitchFamily="34" charset="-120"/>
              <a:cs typeface="Arial Unicode MS"/>
            </a:endParaRPr>
          </a:p>
          <a:p>
            <a:pPr fontAlgn="base" hangingPunct="1">
              <a:lnSpc>
                <a:spcPct val="120000"/>
              </a:lnSpc>
              <a:spcBef>
                <a:spcPct val="0"/>
              </a:spcBef>
              <a:spcAft>
                <a:spcPct val="0"/>
              </a:spcAft>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料</a:t>
            </a:r>
            <a:r>
              <a:rPr lang="zh-TW" altLang="en-US" sz="3600" b="1" dirty="0">
                <a:latin typeface="Microsoft JhengHei" panose="020B0604030504040204" pitchFamily="34" charset="-120"/>
                <a:ea typeface="Microsoft JhengHei" panose="020B0604030504040204" pitchFamily="34" charset="-120"/>
                <a:cs typeface="Arial Unicode MS"/>
              </a:rPr>
              <a:t>。</a:t>
            </a:r>
          </a:p>
        </p:txBody>
      </p:sp>
      <p:grpSp>
        <p:nvGrpSpPr>
          <p:cNvPr id="19" name="群組 18">
            <a:extLst>
              <a:ext uri="{FF2B5EF4-FFF2-40B4-BE49-F238E27FC236}">
                <a16:creationId xmlns="" xmlns:a16="http://schemas.microsoft.com/office/drawing/2014/main" id="{21FE4983-D34D-B8CB-FC79-F0C519ABA71B}"/>
              </a:ext>
            </a:extLst>
          </p:cNvPr>
          <p:cNvGrpSpPr/>
          <p:nvPr/>
        </p:nvGrpSpPr>
        <p:grpSpPr>
          <a:xfrm>
            <a:off x="360000" y="4416086"/>
            <a:ext cx="504000" cy="360000"/>
            <a:chOff x="360000" y="3402000"/>
            <a:chExt cx="504000" cy="360000"/>
          </a:xfrm>
        </p:grpSpPr>
        <p:sp>
          <p:nvSpPr>
            <p:cNvPr id="20" name="圓角矩形 19">
              <a:extLst>
                <a:ext uri="{FF2B5EF4-FFF2-40B4-BE49-F238E27FC236}">
                  <a16:creationId xmlns="" xmlns:a16="http://schemas.microsoft.com/office/drawing/2014/main" id="{20C65F21-6412-6DA4-0A02-1B0220EC36CA}"/>
                </a:ext>
              </a:extLst>
            </p:cNvPr>
            <p:cNvSpPr/>
            <p:nvPr/>
          </p:nvSpPr>
          <p:spPr>
            <a:xfrm>
              <a:off x="360000" y="3402000"/>
              <a:ext cx="360000" cy="360000"/>
            </a:xfrm>
            <a:prstGeom prst="roundRect">
              <a:avLst>
                <a:gd name="adj" fmla="val 50000"/>
              </a:avLst>
            </a:prstGeom>
            <a:solidFill>
              <a:sysClr val="window" lastClr="FFFFFF"/>
            </a:solidFill>
            <a:ln w="25400">
              <a:solidFill>
                <a:srgbClr val="D2232B"/>
              </a:solidFill>
            </a:ln>
          </p:spPr>
          <p:txBody>
            <a:bodyPr lIns="36000" tIns="36000" rIns="36000" bIns="3600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rPr>
                <a:t>3</a:t>
              </a:r>
              <a:endParaRPr kumimoji="1" lang="zh-TW" altLang="en-US"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endParaRPr>
            </a:p>
          </p:txBody>
        </p:sp>
        <p:sp>
          <p:nvSpPr>
            <p:cNvPr id="21" name="等腰三角形 24">
              <a:extLst>
                <a:ext uri="{FF2B5EF4-FFF2-40B4-BE49-F238E27FC236}">
                  <a16:creationId xmlns="" xmlns:a16="http://schemas.microsoft.com/office/drawing/2014/main" id="{C377F5E0-8E5F-AC4C-9FA3-695EE3397AE0}"/>
                </a:ext>
              </a:extLst>
            </p:cNvPr>
            <p:cNvSpPr/>
            <p:nvPr/>
          </p:nvSpPr>
          <p:spPr>
            <a:xfrm rot="5400000">
              <a:off x="738000" y="3510000"/>
              <a:ext cx="108000" cy="144000"/>
            </a:xfrm>
            <a:prstGeom prst="triangle">
              <a:avLst/>
            </a:prstGeom>
            <a:solidFill>
              <a:srgbClr val="D2232B"/>
            </a:solidFill>
            <a:ln w="25400">
              <a:solidFill>
                <a:srgbClr val="D2232B"/>
              </a:solidFill>
            </a:ln>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TW" altLang="en-US" sz="2800" b="1" u="none" strike="noStrike" kern="1200" cap="none" spc="0" normalizeH="0" baseline="0" noProof="0">
                <a:ln>
                  <a:noFill/>
                </a:ln>
                <a:solidFill>
                  <a:srgbClr val="C0504D"/>
                </a:solidFill>
                <a:effectLst/>
                <a:uLnTx/>
                <a:uFillTx/>
                <a:latin typeface="Microsoft JhengHei" panose="020B0604030504040204" pitchFamily="34" charset="-120"/>
                <a:ea typeface="Microsoft JhengHei" panose="020B0604030504040204" pitchFamily="34" charset="-120"/>
                <a:cs typeface="+mn-cs"/>
              </a:endParaRPr>
            </a:p>
          </p:txBody>
        </p:sp>
      </p:grpSp>
    </p:spTree>
    <p:extLst>
      <p:ext uri="{BB962C8B-B14F-4D97-AF65-F5344CB8AC3E}">
        <p14:creationId xmlns:p14="http://schemas.microsoft.com/office/powerpoint/2010/main" val="2266096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-2</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922792" y="1715367"/>
            <a:ext cx="9677153"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如何從原始資料中逐一取出數字？</a:t>
            </a: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216</a:t>
            </a:r>
          </a:p>
        </p:txBody>
      </p:sp>
      <p:sp>
        <p:nvSpPr>
          <p:cNvPr id="2" name="文字方塊 1">
            <a:extLst>
              <a:ext uri="{FF2B5EF4-FFF2-40B4-BE49-F238E27FC236}">
                <a16:creationId xmlns="" xmlns:a16="http://schemas.microsoft.com/office/drawing/2014/main" id="{13DE966E-2728-8A8A-7513-D799B9134C58}"/>
              </a:ext>
            </a:extLst>
          </p:cNvPr>
          <p:cNvSpPr txBox="1"/>
          <p:nvPr/>
        </p:nvSpPr>
        <p:spPr>
          <a:xfrm>
            <a:off x="1554856" y="2878030"/>
            <a:ext cx="4741169" cy="696857"/>
          </a:xfrm>
          <a:prstGeom prst="rect">
            <a:avLst/>
          </a:prstGeom>
          <a:noFill/>
        </p:spPr>
        <p:txBody>
          <a:bodyPr wrap="square">
            <a:spAutoFit/>
          </a:bodyPr>
          <a:lstStyle/>
          <a:p>
            <a:pPr marL="288000" indent="-288000">
              <a:lnSpc>
                <a:spcPct val="120000"/>
              </a:lnSpc>
            </a:pPr>
            <a:r>
              <a:rPr lang="zh-TW" altLang="en-US" sz="3600" b="1" dirty="0">
                <a:solidFill>
                  <a:srgbClr val="C00000"/>
                </a:solidFill>
                <a:latin typeface="Microsoft JhengHei" panose="020B0604030504040204" pitchFamily="34" charset="-120"/>
                <a:ea typeface="Microsoft JhengHei" panose="020B0604030504040204" pitchFamily="34" charset="-120"/>
                <a:cs typeface="Arial Unicode MS"/>
              </a:rPr>
              <a:t>逐一取出數字</a:t>
            </a:r>
            <a:endParaRPr lang="zh-TW" altLang="en-US" sz="3600" b="1" dirty="0">
              <a:solidFill>
                <a:srgbClr val="C00000"/>
              </a:solidFill>
              <a:latin typeface="Microsoft JhengHei" panose="020B0604030504040204" pitchFamily="34" charset="-120"/>
              <a:ea typeface="Microsoft JhengHei" panose="020B0604030504040204" pitchFamily="34" charset="-120"/>
            </a:endParaRPr>
          </a:p>
        </p:txBody>
      </p:sp>
      <p:pic>
        <p:nvPicPr>
          <p:cNvPr id="4" name="Picture 1">
            <a:extLst>
              <a:ext uri="{FF2B5EF4-FFF2-40B4-BE49-F238E27FC236}">
                <a16:creationId xmlns="" xmlns:a16="http://schemas.microsoft.com/office/drawing/2014/main" id="{DB994006-49E5-1BFC-0B1D-E187A7527746}"/>
              </a:ext>
            </a:extLst>
          </p:cNvPr>
          <p:cNvPicPr>
            <a:picLocks noChangeAspect="1"/>
          </p:cNvPicPr>
          <p:nvPr/>
        </p:nvPicPr>
        <p:blipFill rotWithShape="1">
          <a:blip r:embed="rId3"/>
          <a:srcRect t="19715"/>
          <a:stretch/>
        </p:blipFill>
        <p:spPr>
          <a:xfrm>
            <a:off x="997026" y="3631541"/>
            <a:ext cx="10197948" cy="2959439"/>
          </a:xfrm>
          <a:prstGeom prst="rect">
            <a:avLst/>
          </a:prstGeom>
        </p:spPr>
      </p:pic>
    </p:spTree>
    <p:extLst>
      <p:ext uri="{BB962C8B-B14F-4D97-AF65-F5344CB8AC3E}">
        <p14:creationId xmlns:p14="http://schemas.microsoft.com/office/powerpoint/2010/main" val="1620153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 y="-99953"/>
            <a:ext cx="9115426"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000" dirty="0">
                <a:effectLst/>
                <a:latin typeface="Microsoft JhengHei" panose="020B0604030504040204" pitchFamily="34" charset="-120"/>
                <a:ea typeface="Microsoft JhengHei" panose="020B0604030504040204" pitchFamily="34" charset="-120"/>
              </a:rPr>
              <a:t>2.</a:t>
            </a:r>
            <a:r>
              <a:rPr lang="zh-TW" altLang="en-US" sz="4000" dirty="0">
                <a:latin typeface="Microsoft JhengHei" panose="020B0604030504040204" pitchFamily="34" charset="-120"/>
                <a:ea typeface="Microsoft JhengHei" panose="020B0604030504040204" pitchFamily="34" charset="-120"/>
                <a:cs typeface="Arial Unicode MS"/>
              </a:rPr>
              <a:t>從排序數列中找出位於中間的數字</a:t>
            </a:r>
            <a:endParaRPr lang="zh-TW" altLang="en-US" sz="40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217</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47956"/>
            <a:ext cx="309741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設定變數</a:t>
            </a: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3</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pic>
        <p:nvPicPr>
          <p:cNvPr id="2" name="Picture 1">
            <a:extLst>
              <a:ext uri="{FF2B5EF4-FFF2-40B4-BE49-F238E27FC236}">
                <a16:creationId xmlns="" xmlns:a16="http://schemas.microsoft.com/office/drawing/2014/main" id="{54C1D879-B1A9-55EF-75DF-7BA52DA0CD91}"/>
              </a:ext>
            </a:extLst>
          </p:cNvPr>
          <p:cNvPicPr>
            <a:picLocks noChangeAspect="1"/>
          </p:cNvPicPr>
          <p:nvPr/>
        </p:nvPicPr>
        <p:blipFill>
          <a:blip r:embed="rId3"/>
          <a:stretch>
            <a:fillRect/>
          </a:stretch>
        </p:blipFill>
        <p:spPr>
          <a:xfrm>
            <a:off x="5023940" y="2034567"/>
            <a:ext cx="6108461" cy="4166208"/>
          </a:xfrm>
          <a:prstGeom prst="rect">
            <a:avLst/>
          </a:prstGeom>
        </p:spPr>
      </p:pic>
      <p:sp>
        <p:nvSpPr>
          <p:cNvPr id="3" name="文字方塊 3">
            <a:extLst>
              <a:ext uri="{FF2B5EF4-FFF2-40B4-BE49-F238E27FC236}">
                <a16:creationId xmlns="" xmlns:a16="http://schemas.microsoft.com/office/drawing/2014/main" id="{3F993516-899C-69DD-C591-521AC45FACA8}"/>
              </a:ext>
            </a:extLst>
          </p:cNvPr>
          <p:cNvSpPr txBox="1">
            <a:spLocks noChangeArrowheads="1"/>
          </p:cNvSpPr>
          <p:nvPr/>
        </p:nvSpPr>
        <p:spPr bwMode="auto">
          <a:xfrm>
            <a:off x="1799952" y="2807811"/>
            <a:ext cx="2953416" cy="648000"/>
          </a:xfrm>
          <a:prstGeom prst="rect">
            <a:avLst/>
          </a:prstGeom>
          <a:noFill/>
          <a:ln w="50800">
            <a:noFill/>
            <a:miter lim="800000"/>
            <a:headEnd/>
            <a:tailEnd/>
          </a:ln>
        </p:spPr>
        <p:txBody>
          <a:bodyPr lIns="36000" tIns="36000" rIns="36000" bIns="36000"/>
          <a:lstStyle/>
          <a:p>
            <a:pPr fontAlgn="base" hangingPunct="1">
              <a:lnSpc>
                <a:spcPct val="120000"/>
              </a:lnSpc>
              <a:spcBef>
                <a:spcPct val="0"/>
              </a:spcBef>
              <a:spcAft>
                <a:spcPct val="0"/>
              </a:spcAft>
            </a:pPr>
            <a:r>
              <a:rPr lang="zh-TW" altLang="en-US" sz="4000" b="1" dirty="0">
                <a:latin typeface="Microsoft JhengHei" panose="020B0604030504040204" pitchFamily="34" charset="-120"/>
                <a:ea typeface="Microsoft JhengHei" panose="020B0604030504040204" pitchFamily="34" charset="-120"/>
                <a:cs typeface="Arial Unicode MS"/>
              </a:rPr>
              <a:t>新增</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4000" b="1" dirty="0">
                <a:latin typeface="Microsoft JhengHei" panose="020B0604030504040204" pitchFamily="34" charset="-120"/>
                <a:ea typeface="Microsoft JhengHei" panose="020B0604030504040204" pitchFamily="34" charset="-120"/>
                <a:cs typeface="Arial Unicode MS"/>
              </a:rPr>
              <a:t>，命名為</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rPr>
              <a:t>位置</a:t>
            </a:r>
            <a:r>
              <a:rPr lang="zh-TW" altLang="en-US" sz="4000" b="1" dirty="0">
                <a:latin typeface="Microsoft JhengHei" panose="020B0604030504040204" pitchFamily="34" charset="-120"/>
                <a:ea typeface="Microsoft JhengHei" panose="020B0604030504040204" pitchFamily="34" charset="-120"/>
                <a:cs typeface="Arial Unicode MS"/>
              </a:rPr>
              <a:t>。</a:t>
            </a:r>
          </a:p>
          <a:p>
            <a:pPr fontAlgn="base" hangingPunct="1">
              <a:lnSpc>
                <a:spcPct val="120000"/>
              </a:lnSpc>
              <a:spcBef>
                <a:spcPct val="0"/>
              </a:spcBef>
              <a:spcAft>
                <a:spcPct val="0"/>
              </a:spcAft>
            </a:pPr>
            <a:endParaRPr lang="zh-TW" altLang="en-US" sz="4000" b="1" dirty="0">
              <a:latin typeface="Microsoft JhengHei" panose="020B0604030504040204" pitchFamily="34" charset="-120"/>
              <a:ea typeface="Microsoft JhengHei" panose="020B0604030504040204" pitchFamily="34" charset="-120"/>
              <a:cs typeface="Arial Unicode MS"/>
            </a:endParaRPr>
          </a:p>
        </p:txBody>
      </p:sp>
      <p:grpSp>
        <p:nvGrpSpPr>
          <p:cNvPr id="8" name="群組 7">
            <a:extLst>
              <a:ext uri="{FF2B5EF4-FFF2-40B4-BE49-F238E27FC236}">
                <a16:creationId xmlns="" xmlns:a16="http://schemas.microsoft.com/office/drawing/2014/main" id="{928987AE-11E4-AC43-7AC5-48EB5B980E36}"/>
              </a:ext>
            </a:extLst>
          </p:cNvPr>
          <p:cNvGrpSpPr/>
          <p:nvPr/>
        </p:nvGrpSpPr>
        <p:grpSpPr>
          <a:xfrm>
            <a:off x="1183345" y="3000999"/>
            <a:ext cx="504000" cy="360000"/>
            <a:chOff x="360000" y="3402000"/>
            <a:chExt cx="504000" cy="360000"/>
          </a:xfrm>
        </p:grpSpPr>
        <p:sp>
          <p:nvSpPr>
            <p:cNvPr id="9" name="圓角矩形 8">
              <a:extLst>
                <a:ext uri="{FF2B5EF4-FFF2-40B4-BE49-F238E27FC236}">
                  <a16:creationId xmlns="" xmlns:a16="http://schemas.microsoft.com/office/drawing/2014/main" id="{3430B9B0-D88A-6628-B204-F091507007AF}"/>
                </a:ext>
              </a:extLst>
            </p:cNvPr>
            <p:cNvSpPr/>
            <p:nvPr/>
          </p:nvSpPr>
          <p:spPr>
            <a:xfrm>
              <a:off x="360000" y="3402000"/>
              <a:ext cx="360000" cy="360000"/>
            </a:xfrm>
            <a:prstGeom prst="roundRect">
              <a:avLst>
                <a:gd name="adj" fmla="val 50000"/>
              </a:avLst>
            </a:prstGeom>
            <a:solidFill>
              <a:sysClr val="window" lastClr="FFFFFF"/>
            </a:solidFill>
            <a:ln w="25400">
              <a:solidFill>
                <a:srgbClr val="D2232B"/>
              </a:solidFill>
            </a:ln>
          </p:spPr>
          <p:txBody>
            <a:bodyPr lIns="36000" tIns="36000" rIns="36000" bIns="3600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TW"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rPr>
                <a:t>4</a:t>
              </a:r>
              <a:endParaRPr kumimoji="1" lang="zh-TW" altLang="en-US" sz="2800" b="1" u="none" strike="noStrike" kern="1200" cap="none" spc="0" normalizeH="0" baseline="0" noProof="0" dirty="0">
                <a:ln>
                  <a:noFill/>
                </a:ln>
                <a:solidFill>
                  <a:srgbClr val="D2232B"/>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Arial" pitchFamily="34" charset="0"/>
              </a:endParaRPr>
            </a:p>
          </p:txBody>
        </p:sp>
        <p:sp>
          <p:nvSpPr>
            <p:cNvPr id="12" name="等腰三角形 17">
              <a:extLst>
                <a:ext uri="{FF2B5EF4-FFF2-40B4-BE49-F238E27FC236}">
                  <a16:creationId xmlns="" xmlns:a16="http://schemas.microsoft.com/office/drawing/2014/main" id="{53A1DC29-2270-C5EF-9DF1-F967B02CE31C}"/>
                </a:ext>
              </a:extLst>
            </p:cNvPr>
            <p:cNvSpPr/>
            <p:nvPr/>
          </p:nvSpPr>
          <p:spPr>
            <a:xfrm rot="5400000">
              <a:off x="738000" y="3510000"/>
              <a:ext cx="108000" cy="144000"/>
            </a:xfrm>
            <a:prstGeom prst="triangle">
              <a:avLst/>
            </a:prstGeom>
            <a:solidFill>
              <a:srgbClr val="D2232B"/>
            </a:solidFill>
            <a:ln w="25400">
              <a:solidFill>
                <a:srgbClr val="D2232B"/>
              </a:solidFill>
            </a:ln>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TW" altLang="en-US" sz="2800" b="1" u="none" strike="noStrike" kern="1200" cap="none" spc="0" normalizeH="0" baseline="0" noProof="0">
                <a:ln>
                  <a:noFill/>
                </a:ln>
                <a:solidFill>
                  <a:srgbClr val="C0504D"/>
                </a:solidFill>
                <a:effectLst/>
                <a:uLnTx/>
                <a:uFillTx/>
                <a:latin typeface="Microsoft JhengHei" panose="020B0604030504040204" pitchFamily="34" charset="-120"/>
                <a:ea typeface="Microsoft JhengHei" panose="020B0604030504040204" pitchFamily="34" charset="-120"/>
                <a:cs typeface="+mn-cs"/>
              </a:endParaRPr>
            </a:p>
          </p:txBody>
        </p:sp>
      </p:grpSp>
    </p:spTree>
    <p:extLst>
      <p:ext uri="{BB962C8B-B14F-4D97-AF65-F5344CB8AC3E}">
        <p14:creationId xmlns:p14="http://schemas.microsoft.com/office/powerpoint/2010/main" val="2772208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 y="-99953"/>
            <a:ext cx="9115426"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000" dirty="0">
                <a:effectLst/>
                <a:latin typeface="Microsoft JhengHei" panose="020B0604030504040204" pitchFamily="34" charset="-120"/>
                <a:ea typeface="Microsoft JhengHei" panose="020B0604030504040204" pitchFamily="34" charset="-120"/>
              </a:rPr>
              <a:t>2.</a:t>
            </a:r>
            <a:r>
              <a:rPr lang="zh-TW" altLang="en-US" sz="4000" dirty="0">
                <a:latin typeface="Microsoft JhengHei" panose="020B0604030504040204" pitchFamily="34" charset="-120"/>
                <a:ea typeface="Microsoft JhengHei" panose="020B0604030504040204" pitchFamily="34" charset="-120"/>
                <a:cs typeface="Arial Unicode MS"/>
              </a:rPr>
              <a:t>從排序數列中找出位於中間的數字</a:t>
            </a:r>
            <a:endParaRPr lang="zh-TW" altLang="en-US" sz="40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217</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47956"/>
            <a:ext cx="8875917"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回答下面的問題及完成下方積木。</a:t>
            </a:r>
            <a:endParaRPr lang="zh-TW" altLang="en-US" sz="3600" b="1" kern="0" baseline="0"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4</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pic>
        <p:nvPicPr>
          <p:cNvPr id="13" name="Picture 2">
            <a:extLst>
              <a:ext uri="{FF2B5EF4-FFF2-40B4-BE49-F238E27FC236}">
                <a16:creationId xmlns="" xmlns:a16="http://schemas.microsoft.com/office/drawing/2014/main" id="{EE73E3E2-1693-6E6A-2E9A-B2FDF44029C4}"/>
              </a:ext>
            </a:extLst>
          </p:cNvPr>
          <p:cNvPicPr>
            <a:picLocks noChangeAspect="1"/>
          </p:cNvPicPr>
          <p:nvPr/>
        </p:nvPicPr>
        <p:blipFill>
          <a:blip r:embed="rId3"/>
          <a:stretch>
            <a:fillRect/>
          </a:stretch>
        </p:blipFill>
        <p:spPr>
          <a:xfrm>
            <a:off x="5033641" y="2231629"/>
            <a:ext cx="6781217" cy="4044325"/>
          </a:xfrm>
          <a:prstGeom prst="rect">
            <a:avLst/>
          </a:prstGeom>
        </p:spPr>
      </p:pic>
      <p:pic>
        <p:nvPicPr>
          <p:cNvPr id="14" name="Picture 3">
            <a:extLst>
              <a:ext uri="{FF2B5EF4-FFF2-40B4-BE49-F238E27FC236}">
                <a16:creationId xmlns="" xmlns:a16="http://schemas.microsoft.com/office/drawing/2014/main" id="{0420E67F-F71A-AC89-2F4B-DD9F98FAA6D9}"/>
              </a:ext>
            </a:extLst>
          </p:cNvPr>
          <p:cNvPicPr>
            <a:picLocks noChangeAspect="1"/>
          </p:cNvPicPr>
          <p:nvPr/>
        </p:nvPicPr>
        <p:blipFill>
          <a:blip r:embed="rId4"/>
          <a:stretch>
            <a:fillRect/>
          </a:stretch>
        </p:blipFill>
        <p:spPr>
          <a:xfrm>
            <a:off x="574811" y="2472239"/>
            <a:ext cx="4116778" cy="4014286"/>
          </a:xfrm>
          <a:prstGeom prst="rect">
            <a:avLst/>
          </a:prstGeom>
        </p:spPr>
      </p:pic>
    </p:spTree>
    <p:extLst>
      <p:ext uri="{BB962C8B-B14F-4D97-AF65-F5344CB8AC3E}">
        <p14:creationId xmlns:p14="http://schemas.microsoft.com/office/powerpoint/2010/main" val="648806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 y="-99953"/>
            <a:ext cx="9115426"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000" dirty="0">
                <a:effectLst/>
                <a:latin typeface="Microsoft JhengHei" panose="020B0604030504040204" pitchFamily="34" charset="-120"/>
                <a:ea typeface="Microsoft JhengHei" panose="020B0604030504040204" pitchFamily="34" charset="-120"/>
              </a:rPr>
              <a:t>2.</a:t>
            </a:r>
            <a:r>
              <a:rPr lang="zh-TW" altLang="en-US" sz="4000" dirty="0">
                <a:latin typeface="Microsoft JhengHei" panose="020B0604030504040204" pitchFamily="34" charset="-120"/>
                <a:ea typeface="Microsoft JhengHei" panose="020B0604030504040204" pitchFamily="34" charset="-120"/>
                <a:cs typeface="Arial Unicode MS"/>
              </a:rPr>
              <a:t>從排序數列中找出位於中間的數字</a:t>
            </a:r>
            <a:endParaRPr lang="zh-TW" altLang="en-US" sz="40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217</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19380"/>
            <a:ext cx="8875917"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參考答案</a:t>
            </a:r>
            <a:endParaRPr lang="en-US" altLang="zh-TW" sz="3600" b="1"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4</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2" name="矩形 1">
            <a:extLst>
              <a:ext uri="{FF2B5EF4-FFF2-40B4-BE49-F238E27FC236}">
                <a16:creationId xmlns="" xmlns:a16="http://schemas.microsoft.com/office/drawing/2014/main" id="{4A18F628-85B3-3164-E1A9-72C664853FCA}"/>
              </a:ext>
            </a:extLst>
          </p:cNvPr>
          <p:cNvSpPr/>
          <p:nvPr/>
        </p:nvSpPr>
        <p:spPr>
          <a:xfrm>
            <a:off x="6843713" y="4500563"/>
            <a:ext cx="2300287" cy="2357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 name="文字方塊 2">
            <a:extLst>
              <a:ext uri="{FF2B5EF4-FFF2-40B4-BE49-F238E27FC236}">
                <a16:creationId xmlns="" xmlns:a16="http://schemas.microsoft.com/office/drawing/2014/main" id="{0CE7AD63-17EC-147B-E93A-3E8DF0AC5C9E}"/>
              </a:ext>
            </a:extLst>
          </p:cNvPr>
          <p:cNvSpPr txBox="1"/>
          <p:nvPr/>
        </p:nvSpPr>
        <p:spPr>
          <a:xfrm>
            <a:off x="794993" y="2298190"/>
            <a:ext cx="9920632" cy="4175310"/>
          </a:xfrm>
          <a:prstGeom prst="rect">
            <a:avLst/>
          </a:prstGeom>
          <a:noFill/>
        </p:spPr>
        <p:txBody>
          <a:bodyPr wrap="square">
            <a:spAutoFit/>
          </a:bodyPr>
          <a:lstStyle/>
          <a:p>
            <a:pPr hangingPunct="1">
              <a:lnSpc>
                <a:spcPct val="120000"/>
              </a:lnSpc>
              <a:defRPr/>
            </a:pPr>
            <a:r>
              <a:rPr lang="en-US" altLang="zh-TW" sz="3200" b="1" dirty="0">
                <a:solidFill>
                  <a:srgbClr val="C00000"/>
                </a:solidFill>
                <a:latin typeface="Microsoft JhengHei" panose="020B0604030504040204" pitchFamily="34" charset="-120"/>
                <a:ea typeface="Microsoft JhengHei" panose="020B0604030504040204" pitchFamily="34" charset="-120"/>
              </a:rPr>
              <a:t>1. </a:t>
            </a:r>
            <a:r>
              <a:rPr lang="zh-TW" altLang="en-US" sz="3200" b="1" dirty="0">
                <a:solidFill>
                  <a:srgbClr val="C00000"/>
                </a:solidFill>
                <a:latin typeface="Microsoft JhengHei" panose="020B0604030504040204" pitchFamily="34" charset="-120"/>
                <a:ea typeface="Microsoft JhengHei" panose="020B0604030504040204" pitchFamily="34" charset="-120"/>
              </a:rPr>
              <a:t>因為要從「原始資料」清單的第 </a:t>
            </a:r>
            <a:r>
              <a:rPr lang="en-US" altLang="zh-TW" sz="3200" b="1" dirty="0">
                <a:solidFill>
                  <a:srgbClr val="C00000"/>
                </a:solidFill>
                <a:latin typeface="Microsoft JhengHei" panose="020B0604030504040204" pitchFamily="34" charset="-120"/>
                <a:ea typeface="Microsoft JhengHei" panose="020B0604030504040204" pitchFamily="34" charset="-120"/>
              </a:rPr>
              <a:t>1 </a:t>
            </a:r>
            <a:r>
              <a:rPr lang="zh-TW" altLang="en-US" sz="3200" b="1" dirty="0">
                <a:solidFill>
                  <a:srgbClr val="C00000"/>
                </a:solidFill>
                <a:latin typeface="Microsoft JhengHei" panose="020B0604030504040204" pitchFamily="34" charset="-120"/>
                <a:ea typeface="Microsoft JhengHei" panose="020B0604030504040204" pitchFamily="34" charset="-120"/>
              </a:rPr>
              <a:t>項開始，因此</a:t>
            </a:r>
            <a:endParaRPr lang="en-US" altLang="zh-TW" sz="32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200" b="1" dirty="0">
                <a:solidFill>
                  <a:srgbClr val="C00000"/>
                </a:solidFill>
                <a:latin typeface="Microsoft JhengHei" panose="020B0604030504040204" pitchFamily="34" charset="-120"/>
                <a:ea typeface="Microsoft JhengHei" panose="020B0604030504040204" pitchFamily="34" charset="-120"/>
              </a:rPr>
              <a:t>    變數設定</a:t>
            </a:r>
          </a:p>
          <a:p>
            <a:pPr hangingPunct="1">
              <a:lnSpc>
                <a:spcPct val="120000"/>
              </a:lnSpc>
              <a:defRPr/>
            </a:pPr>
            <a:r>
              <a:rPr lang="en-US" altLang="zh-TW" sz="3200" b="1" dirty="0">
                <a:solidFill>
                  <a:srgbClr val="C00000"/>
                </a:solidFill>
                <a:latin typeface="Microsoft JhengHei" panose="020B0604030504040204" pitchFamily="34" charset="-120"/>
                <a:ea typeface="Microsoft JhengHei" panose="020B0604030504040204" pitchFamily="34" charset="-120"/>
              </a:rPr>
              <a:t>2. </a:t>
            </a:r>
            <a:r>
              <a:rPr lang="zh-TW" altLang="en-US" sz="3200" b="1" dirty="0">
                <a:solidFill>
                  <a:srgbClr val="C00000"/>
                </a:solidFill>
                <a:latin typeface="Microsoft JhengHei" panose="020B0604030504040204" pitchFamily="34" charset="-120"/>
                <a:ea typeface="Microsoft JhengHei" panose="020B0604030504040204" pitchFamily="34" charset="-120"/>
              </a:rPr>
              <a:t>填入</a:t>
            </a:r>
            <a:r>
              <a:rPr lang="en-US" altLang="zh-TW" sz="3200" b="1" dirty="0">
                <a:solidFill>
                  <a:srgbClr val="C00000"/>
                </a:solidFill>
                <a:latin typeface="Microsoft JhengHei" panose="020B0604030504040204" pitchFamily="34" charset="-120"/>
                <a:ea typeface="Microsoft JhengHei" panose="020B0604030504040204" pitchFamily="34" charset="-120"/>
              </a:rPr>
              <a:t>50</a:t>
            </a:r>
            <a:r>
              <a:rPr lang="zh-TW" altLang="en-US" sz="3200" b="1" dirty="0">
                <a:solidFill>
                  <a:srgbClr val="C00000"/>
                </a:solidFill>
                <a:latin typeface="Microsoft JhengHei" panose="020B0604030504040204" pitchFamily="34" charset="-120"/>
                <a:ea typeface="Microsoft JhengHei" panose="020B0604030504040204" pitchFamily="34" charset="-120"/>
              </a:rPr>
              <a:t>，表示比對完「原始資料」清單的所有</a:t>
            </a:r>
            <a:endParaRPr lang="en-US" altLang="zh-TW" sz="32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200" b="1" dirty="0">
                <a:solidFill>
                  <a:srgbClr val="C00000"/>
                </a:solidFill>
                <a:latin typeface="Microsoft JhengHei" panose="020B0604030504040204" pitchFamily="34" charset="-120"/>
                <a:ea typeface="Microsoft JhengHei" panose="020B0604030504040204" pitchFamily="34" charset="-120"/>
              </a:rPr>
              <a:t>    內容</a:t>
            </a:r>
            <a:endParaRPr lang="en-US" altLang="zh-TW" sz="32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en-US" altLang="zh-TW" sz="3200" b="1" dirty="0">
                <a:solidFill>
                  <a:srgbClr val="C00000"/>
                </a:solidFill>
                <a:latin typeface="Microsoft JhengHei" panose="020B0604030504040204" pitchFamily="34" charset="-120"/>
                <a:ea typeface="Microsoft JhengHei" panose="020B0604030504040204" pitchFamily="34" charset="-120"/>
              </a:rPr>
              <a:t>3.</a:t>
            </a:r>
            <a:r>
              <a:rPr lang="zh-TW" altLang="en-US" sz="3200" b="1" dirty="0">
                <a:solidFill>
                  <a:srgbClr val="C00000"/>
                </a:solidFill>
                <a:latin typeface="Microsoft JhengHei" panose="020B0604030504040204" pitchFamily="34" charset="-120"/>
                <a:ea typeface="Microsoft JhengHei" panose="020B0604030504040204" pitchFamily="34" charset="-120"/>
              </a:rPr>
              <a:t> 因要逐項比較，故每次改變 </a:t>
            </a:r>
            <a:r>
              <a:rPr lang="en-US" altLang="zh-TW" sz="3200" b="1" dirty="0">
                <a:solidFill>
                  <a:srgbClr val="C00000"/>
                </a:solidFill>
                <a:latin typeface="Microsoft JhengHei" panose="020B0604030504040204" pitchFamily="34" charset="-120"/>
                <a:ea typeface="Microsoft JhengHei" panose="020B0604030504040204" pitchFamily="34" charset="-120"/>
              </a:rPr>
              <a:t>1</a:t>
            </a:r>
            <a:r>
              <a:rPr lang="zh-TW" altLang="en-US" sz="3200" b="1" dirty="0">
                <a:solidFill>
                  <a:srgbClr val="C00000"/>
                </a:solidFill>
                <a:latin typeface="Microsoft JhengHei" panose="020B0604030504040204" pitchFamily="34" charset="-120"/>
                <a:ea typeface="Microsoft JhengHei" panose="020B0604030504040204" pitchFamily="34" charset="-120"/>
              </a:rPr>
              <a:t>，所以</a:t>
            </a:r>
            <a:endParaRPr lang="en-US" altLang="zh-TW" sz="32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200" b="1" dirty="0">
                <a:solidFill>
                  <a:srgbClr val="C00000"/>
                </a:solidFill>
                <a:latin typeface="Microsoft JhengHei" panose="020B0604030504040204" pitchFamily="34" charset="-120"/>
                <a:ea typeface="Microsoft JhengHei" panose="020B0604030504040204" pitchFamily="34" charset="-120"/>
              </a:rPr>
              <a:t>    變數設定： </a:t>
            </a:r>
            <a:endParaRPr lang="en-US" altLang="zh-TW" sz="32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en-US" altLang="zh-TW" sz="3200" b="1" dirty="0">
                <a:solidFill>
                  <a:srgbClr val="C00000"/>
                </a:solidFill>
                <a:latin typeface="Microsoft JhengHei" panose="020B0604030504040204" pitchFamily="34" charset="-120"/>
                <a:ea typeface="Microsoft JhengHei" panose="020B0604030504040204" pitchFamily="34" charset="-120"/>
              </a:rPr>
              <a:t>4.</a:t>
            </a:r>
            <a:r>
              <a:rPr lang="zh-TW" altLang="en-US" sz="3200" b="1" dirty="0">
                <a:solidFill>
                  <a:srgbClr val="C00000"/>
                </a:solidFill>
                <a:latin typeface="Microsoft JhengHei" panose="020B0604030504040204" pitchFamily="34" charset="-120"/>
                <a:ea typeface="Microsoft JhengHei" panose="020B0604030504040204" pitchFamily="34" charset="-120"/>
              </a:rPr>
              <a:t> 可以清楚看見程式執行步驟。</a:t>
            </a:r>
          </a:p>
        </p:txBody>
      </p:sp>
      <p:pic>
        <p:nvPicPr>
          <p:cNvPr id="9" name="圖片 8">
            <a:extLst>
              <a:ext uri="{FF2B5EF4-FFF2-40B4-BE49-F238E27FC236}">
                <a16:creationId xmlns="" xmlns:a16="http://schemas.microsoft.com/office/drawing/2014/main" id="{48D80851-4CE1-4D95-9BC2-6A751E232E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88043" l="4294" r="92025">
                        <a14:foregroundMark x1="4601" y1="40217" x2="16258" y2="65217"/>
                        <a14:foregroundMark x1="88650" y1="32609" x2="85890" y2="65217"/>
                        <a14:foregroundMark x1="92025" y1="32609" x2="91411" y2="71739"/>
                      </a14:backgroundRemoval>
                    </a14:imgEffect>
                  </a14:imgLayer>
                </a14:imgProps>
              </a:ext>
              <a:ext uri="{28A0092B-C50C-407E-A947-70E740481C1C}">
                <a14:useLocalDpi xmlns:a14="http://schemas.microsoft.com/office/drawing/2010/main" val="0"/>
              </a:ext>
            </a:extLst>
          </a:blip>
          <a:stretch>
            <a:fillRect/>
          </a:stretch>
        </p:blipFill>
        <p:spPr>
          <a:xfrm>
            <a:off x="3297238" y="5229569"/>
            <a:ext cx="2323186" cy="655623"/>
          </a:xfrm>
          <a:prstGeom prst="rect">
            <a:avLst/>
          </a:prstGeom>
        </p:spPr>
      </p:pic>
      <p:pic>
        <p:nvPicPr>
          <p:cNvPr id="12" name="圖片 11">
            <a:extLst>
              <a:ext uri="{FF2B5EF4-FFF2-40B4-BE49-F238E27FC236}">
                <a16:creationId xmlns="" xmlns:a16="http://schemas.microsoft.com/office/drawing/2014/main" id="{00D9AFB5-A14A-6869-2651-43C84A16F3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33" b="89815" l="6928" r="91566">
                        <a14:foregroundMark x1="6928" y1="34259" x2="17771" y2="56481"/>
                        <a14:foregroundMark x1="91566" y1="36111" x2="91566" y2="59259"/>
                      </a14:backgroundRemoval>
                    </a14:imgEffect>
                  </a14:imgLayer>
                </a14:imgProps>
              </a:ext>
              <a:ext uri="{28A0092B-C50C-407E-A947-70E740481C1C}">
                <a14:useLocalDpi xmlns:a14="http://schemas.microsoft.com/office/drawing/2010/main" val="0"/>
              </a:ext>
            </a:extLst>
          </a:blip>
          <a:stretch>
            <a:fillRect/>
          </a:stretch>
        </p:blipFill>
        <p:spPr>
          <a:xfrm>
            <a:off x="2977466" y="2853672"/>
            <a:ext cx="2323186" cy="755735"/>
          </a:xfrm>
          <a:prstGeom prst="rect">
            <a:avLst/>
          </a:prstGeom>
        </p:spPr>
      </p:pic>
      <p:pic>
        <p:nvPicPr>
          <p:cNvPr id="15" name="圖片 14">
            <a:extLst>
              <a:ext uri="{FF2B5EF4-FFF2-40B4-BE49-F238E27FC236}">
                <a16:creationId xmlns="" xmlns:a16="http://schemas.microsoft.com/office/drawing/2014/main" id="{933700D9-1B99-5909-0A4F-938C697B70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56" b="89024" l="9664" r="90336">
                        <a14:foregroundMark x1="90336" y1="56098" x2="86555" y2="51220"/>
                      </a14:backgroundRemoval>
                    </a14:imgEffect>
                  </a14:imgLayer>
                </a14:imgProps>
              </a:ext>
              <a:ext uri="{28A0092B-C50C-407E-A947-70E740481C1C}">
                <a14:useLocalDpi xmlns:a14="http://schemas.microsoft.com/office/drawing/2010/main" val="0"/>
              </a:ext>
            </a:extLst>
          </a:blip>
          <a:stretch>
            <a:fillRect/>
          </a:stretch>
        </p:blipFill>
        <p:spPr>
          <a:xfrm>
            <a:off x="2117719" y="4049140"/>
            <a:ext cx="1825625" cy="628997"/>
          </a:xfrm>
          <a:prstGeom prst="rect">
            <a:avLst/>
          </a:prstGeom>
        </p:spPr>
      </p:pic>
      <p:pic>
        <p:nvPicPr>
          <p:cNvPr id="7" name="Picture 3">
            <a:extLst>
              <a:ext uri="{FF2B5EF4-FFF2-40B4-BE49-F238E27FC236}">
                <a16:creationId xmlns="" xmlns:a16="http://schemas.microsoft.com/office/drawing/2014/main" id="{29469D51-C873-B01C-5E4D-BF4EFD5D12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2117" y="4915838"/>
            <a:ext cx="2972664" cy="1749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434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-3</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922792" y="1715367"/>
            <a:ext cx="9677153"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將取出的數字與目標資料進行比對？</a:t>
            </a: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218</a:t>
            </a:r>
          </a:p>
        </p:txBody>
      </p:sp>
      <p:sp>
        <p:nvSpPr>
          <p:cNvPr id="2" name="文字方塊 1">
            <a:extLst>
              <a:ext uri="{FF2B5EF4-FFF2-40B4-BE49-F238E27FC236}">
                <a16:creationId xmlns="" xmlns:a16="http://schemas.microsoft.com/office/drawing/2014/main" id="{13DE966E-2728-8A8A-7513-D799B9134C58}"/>
              </a:ext>
            </a:extLst>
          </p:cNvPr>
          <p:cNvSpPr txBox="1"/>
          <p:nvPr/>
        </p:nvSpPr>
        <p:spPr>
          <a:xfrm>
            <a:off x="1283390" y="2577989"/>
            <a:ext cx="4741169" cy="696857"/>
          </a:xfrm>
          <a:prstGeom prst="rect">
            <a:avLst/>
          </a:prstGeom>
          <a:noFill/>
        </p:spPr>
        <p:txBody>
          <a:bodyPr wrap="square">
            <a:spAutoFit/>
          </a:bodyPr>
          <a:lstStyle/>
          <a:p>
            <a:pPr marL="288000" indent="-288000">
              <a:lnSpc>
                <a:spcPct val="120000"/>
              </a:lnSpc>
            </a:pPr>
            <a:r>
              <a:rPr lang="en-US" altLang="zh-TW" sz="3600" b="1" dirty="0">
                <a:solidFill>
                  <a:srgbClr val="C00000"/>
                </a:solidFill>
                <a:latin typeface="Microsoft JhengHei" panose="020B0604030504040204" pitchFamily="34" charset="-120"/>
                <a:ea typeface="Microsoft JhengHei" panose="020B0604030504040204" pitchFamily="34" charset="-120"/>
              </a:rPr>
              <a:t>(1)</a:t>
            </a:r>
            <a:r>
              <a:rPr lang="zh-TW" altLang="en-US" sz="3600" b="1" dirty="0">
                <a:solidFill>
                  <a:srgbClr val="C00000"/>
                </a:solidFill>
                <a:latin typeface="Microsoft JhengHei" panose="020B0604030504040204" pitchFamily="34" charset="-120"/>
                <a:ea typeface="Microsoft JhengHei" panose="020B0604030504040204" pitchFamily="34" charset="-120"/>
              </a:rPr>
              <a:t> 目標資料：</a:t>
            </a:r>
          </a:p>
        </p:txBody>
      </p:sp>
      <p:pic>
        <p:nvPicPr>
          <p:cNvPr id="6" name="Picture 3">
            <a:extLst>
              <a:ext uri="{FF2B5EF4-FFF2-40B4-BE49-F238E27FC236}">
                <a16:creationId xmlns="" xmlns:a16="http://schemas.microsoft.com/office/drawing/2014/main" id="{D6D29871-C902-5D58-2431-E852BE3362CF}"/>
              </a:ext>
            </a:extLst>
          </p:cNvPr>
          <p:cNvPicPr>
            <a:picLocks noChangeAspect="1"/>
          </p:cNvPicPr>
          <p:nvPr/>
        </p:nvPicPr>
        <p:blipFill>
          <a:blip r:embed="rId3"/>
          <a:stretch>
            <a:fillRect/>
          </a:stretch>
        </p:blipFill>
        <p:spPr>
          <a:xfrm>
            <a:off x="994349" y="3368110"/>
            <a:ext cx="10927006" cy="2704077"/>
          </a:xfrm>
          <a:prstGeom prst="rect">
            <a:avLst/>
          </a:prstGeom>
        </p:spPr>
      </p:pic>
    </p:spTree>
    <p:extLst>
      <p:ext uri="{BB962C8B-B14F-4D97-AF65-F5344CB8AC3E}">
        <p14:creationId xmlns:p14="http://schemas.microsoft.com/office/powerpoint/2010/main" val="1619365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-3</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922792" y="1715367"/>
            <a:ext cx="9677153"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將取出的數字與目標資料進行比對？</a:t>
            </a: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218</a:t>
            </a:r>
          </a:p>
        </p:txBody>
      </p:sp>
      <p:sp>
        <p:nvSpPr>
          <p:cNvPr id="2" name="文字方塊 1">
            <a:extLst>
              <a:ext uri="{FF2B5EF4-FFF2-40B4-BE49-F238E27FC236}">
                <a16:creationId xmlns="" xmlns:a16="http://schemas.microsoft.com/office/drawing/2014/main" id="{13DE966E-2728-8A8A-7513-D799B9134C58}"/>
              </a:ext>
            </a:extLst>
          </p:cNvPr>
          <p:cNvSpPr txBox="1"/>
          <p:nvPr/>
        </p:nvSpPr>
        <p:spPr>
          <a:xfrm>
            <a:off x="1283390" y="2692293"/>
            <a:ext cx="4741169" cy="696857"/>
          </a:xfrm>
          <a:prstGeom prst="rect">
            <a:avLst/>
          </a:prstGeom>
          <a:noFill/>
        </p:spPr>
        <p:txBody>
          <a:bodyPr wrap="square">
            <a:spAutoFit/>
          </a:bodyPr>
          <a:lstStyle/>
          <a:p>
            <a:pPr marL="288000" indent="-288000">
              <a:lnSpc>
                <a:spcPct val="120000"/>
              </a:lnSpc>
            </a:pPr>
            <a:r>
              <a:rPr lang="en-US" altLang="zh-TW" sz="3600" b="1" dirty="0">
                <a:solidFill>
                  <a:srgbClr val="C00000"/>
                </a:solidFill>
                <a:latin typeface="Microsoft JhengHei" panose="020B0604030504040204" pitchFamily="34" charset="-120"/>
                <a:ea typeface="Microsoft JhengHei" panose="020B0604030504040204" pitchFamily="34" charset="-120"/>
              </a:rPr>
              <a:t>(2)</a:t>
            </a:r>
            <a:r>
              <a:rPr lang="zh-TW" altLang="en-US" sz="3600" b="1" dirty="0">
                <a:solidFill>
                  <a:srgbClr val="C00000"/>
                </a:solidFill>
                <a:latin typeface="Microsoft JhengHei" panose="020B0604030504040204" pitchFamily="34" charset="-120"/>
                <a:ea typeface="Microsoft JhengHei" panose="020B0604030504040204" pitchFamily="34" charset="-120"/>
              </a:rPr>
              <a:t> 進行比對：</a:t>
            </a:r>
          </a:p>
        </p:txBody>
      </p:sp>
      <p:pic>
        <p:nvPicPr>
          <p:cNvPr id="4" name="Picture 5">
            <a:extLst>
              <a:ext uri="{FF2B5EF4-FFF2-40B4-BE49-F238E27FC236}">
                <a16:creationId xmlns="" xmlns:a16="http://schemas.microsoft.com/office/drawing/2014/main" id="{3CF9B16C-2E4E-B5DB-2584-B83696E76F3A}"/>
              </a:ext>
            </a:extLst>
          </p:cNvPr>
          <p:cNvPicPr>
            <a:picLocks noChangeAspect="1"/>
          </p:cNvPicPr>
          <p:nvPr/>
        </p:nvPicPr>
        <p:blipFill>
          <a:blip r:embed="rId3"/>
          <a:stretch>
            <a:fillRect/>
          </a:stretch>
        </p:blipFill>
        <p:spPr>
          <a:xfrm>
            <a:off x="922792" y="3583155"/>
            <a:ext cx="10872788" cy="2693999"/>
          </a:xfrm>
          <a:prstGeom prst="rect">
            <a:avLst/>
          </a:prstGeom>
        </p:spPr>
      </p:pic>
    </p:spTree>
    <p:extLst>
      <p:ext uri="{BB962C8B-B14F-4D97-AF65-F5344CB8AC3E}">
        <p14:creationId xmlns:p14="http://schemas.microsoft.com/office/powerpoint/2010/main" val="2452437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 y="-99953"/>
            <a:ext cx="9115426"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 </a:t>
            </a:r>
            <a:r>
              <a:rPr lang="en-US" altLang="zh-TW" sz="4400" dirty="0">
                <a:latin typeface="Microsoft JhengHei" panose="020B0604030504040204" pitchFamily="34" charset="-120"/>
                <a:ea typeface="Microsoft JhengHei" panose="020B0604030504040204" pitchFamily="34" charset="-120"/>
              </a:rPr>
              <a:t>3.</a:t>
            </a:r>
            <a:r>
              <a:rPr lang="zh-TW" altLang="en-US" sz="4400" dirty="0">
                <a:latin typeface="Microsoft JhengHei" panose="020B0604030504040204" pitchFamily="34" charset="-120"/>
                <a:ea typeface="Microsoft JhengHei" panose="020B0604030504040204" pitchFamily="34" charset="-120"/>
              </a:rPr>
              <a:t>所示數字與目標資料進行比對</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218</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8" y="1219380"/>
            <a:ext cx="8875917"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設定詢問積木與目標資料</a:t>
            </a: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296194"/>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5</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pic>
        <p:nvPicPr>
          <p:cNvPr id="8" name="Picture 1">
            <a:extLst>
              <a:ext uri="{FF2B5EF4-FFF2-40B4-BE49-F238E27FC236}">
                <a16:creationId xmlns="" xmlns:a16="http://schemas.microsoft.com/office/drawing/2014/main" id="{C8293867-5623-B389-BE88-43A5AAC41BC6}"/>
              </a:ext>
            </a:extLst>
          </p:cNvPr>
          <p:cNvPicPr>
            <a:picLocks noChangeAspect="1"/>
          </p:cNvPicPr>
          <p:nvPr/>
        </p:nvPicPr>
        <p:blipFill>
          <a:blip r:embed="rId3"/>
          <a:stretch>
            <a:fillRect/>
          </a:stretch>
        </p:blipFill>
        <p:spPr>
          <a:xfrm>
            <a:off x="5280351" y="2432070"/>
            <a:ext cx="6260880" cy="3787722"/>
          </a:xfrm>
          <a:prstGeom prst="rect">
            <a:avLst/>
          </a:prstGeom>
        </p:spPr>
      </p:pic>
      <p:pic>
        <p:nvPicPr>
          <p:cNvPr id="13" name="Picture 2">
            <a:extLst>
              <a:ext uri="{FF2B5EF4-FFF2-40B4-BE49-F238E27FC236}">
                <a16:creationId xmlns="" xmlns:a16="http://schemas.microsoft.com/office/drawing/2014/main" id="{7634D22C-C8F5-684C-89FF-5BE55D3EB186}"/>
              </a:ext>
            </a:extLst>
          </p:cNvPr>
          <p:cNvPicPr>
            <a:picLocks noChangeAspect="1"/>
          </p:cNvPicPr>
          <p:nvPr/>
        </p:nvPicPr>
        <p:blipFill>
          <a:blip r:embed="rId4"/>
          <a:stretch>
            <a:fillRect/>
          </a:stretch>
        </p:blipFill>
        <p:spPr>
          <a:xfrm>
            <a:off x="807936" y="2269462"/>
            <a:ext cx="4106968" cy="4188488"/>
          </a:xfrm>
          <a:prstGeom prst="rect">
            <a:avLst/>
          </a:prstGeom>
        </p:spPr>
      </p:pic>
    </p:spTree>
    <p:extLst>
      <p:ext uri="{BB962C8B-B14F-4D97-AF65-F5344CB8AC3E}">
        <p14:creationId xmlns:p14="http://schemas.microsoft.com/office/powerpoint/2010/main" val="156837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204</a:t>
            </a:r>
          </a:p>
        </p:txBody>
      </p:sp>
      <p:sp>
        <p:nvSpPr>
          <p:cNvPr id="3" name="◎ 電腦輔助學習趨勢…">
            <a:extLst>
              <a:ext uri="{FF2B5EF4-FFF2-40B4-BE49-F238E27FC236}">
                <a16:creationId xmlns="" xmlns:a16="http://schemas.microsoft.com/office/drawing/2014/main" id="{2CA121F1-E3FE-FD1D-FCEF-C9EC15D6A78E}"/>
              </a:ext>
            </a:extLst>
          </p:cNvPr>
          <p:cNvSpPr txBox="1">
            <a:spLocks/>
          </p:cNvSpPr>
          <p:nvPr/>
        </p:nvSpPr>
        <p:spPr>
          <a:xfrm>
            <a:off x="449438" y="1128098"/>
            <a:ext cx="11361476" cy="4195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循序搜尋法是用來搜尋特定資料。它是從第一個</a:t>
            </a:r>
          </a:p>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元素開始取出，</a:t>
            </a:r>
            <a:r>
              <a:rPr lang="zh-TW" altLang="en-US" sz="40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依序逐個</a:t>
            </a: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與「目標資料」相互比</a:t>
            </a:r>
          </a:p>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r>
              <a:rPr lang="zh-TW" altLang="en-US" sz="4000"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rPr>
              <a:t>較，直到找到所要元素或所有資料均尋找完為止。 </a:t>
            </a:r>
          </a:p>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4000" b="1" dirty="0">
              <a:solidFill>
                <a:srgbClr val="FF0000"/>
              </a:solidFill>
              <a:latin typeface="HEITI SC MEDIUM" pitchFamily="2" charset="-128"/>
              <a:ea typeface="HEITI SC MEDIUM" pitchFamily="2" charset="-128"/>
              <a:cs typeface="Calibri"/>
              <a:sym typeface="Calibri"/>
            </a:endParaRPr>
          </a:p>
        </p:txBody>
      </p:sp>
      <p:pic>
        <p:nvPicPr>
          <p:cNvPr id="4" name="Picture 1">
            <a:extLst>
              <a:ext uri="{FF2B5EF4-FFF2-40B4-BE49-F238E27FC236}">
                <a16:creationId xmlns="" xmlns:a16="http://schemas.microsoft.com/office/drawing/2014/main" id="{A6477BF6-2312-E17B-58B7-119A4F997541}"/>
              </a:ext>
            </a:extLst>
          </p:cNvPr>
          <p:cNvPicPr>
            <a:picLocks noChangeAspect="1"/>
          </p:cNvPicPr>
          <p:nvPr/>
        </p:nvPicPr>
        <p:blipFill>
          <a:blip r:embed="rId3"/>
          <a:stretch>
            <a:fillRect/>
          </a:stretch>
        </p:blipFill>
        <p:spPr>
          <a:xfrm>
            <a:off x="705804" y="3444447"/>
            <a:ext cx="10294741" cy="2414614"/>
          </a:xfrm>
          <a:prstGeom prst="rect">
            <a:avLst/>
          </a:prstGeom>
        </p:spPr>
      </p:pic>
    </p:spTree>
    <p:extLst>
      <p:ext uri="{BB962C8B-B14F-4D97-AF65-F5344CB8AC3E}">
        <p14:creationId xmlns:p14="http://schemas.microsoft.com/office/powerpoint/2010/main" val="24359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 y="-99953"/>
            <a:ext cx="9115426"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 </a:t>
            </a:r>
            <a:r>
              <a:rPr lang="en-US" altLang="zh-TW" sz="4400" dirty="0">
                <a:latin typeface="Microsoft JhengHei" panose="020B0604030504040204" pitchFamily="34" charset="-120"/>
                <a:ea typeface="Microsoft JhengHei" panose="020B0604030504040204" pitchFamily="34" charset="-120"/>
              </a:rPr>
              <a:t>3.</a:t>
            </a:r>
            <a:r>
              <a:rPr lang="zh-TW" altLang="en-US" sz="4400" dirty="0">
                <a:latin typeface="Microsoft JhengHei" panose="020B0604030504040204" pitchFamily="34" charset="-120"/>
                <a:ea typeface="Microsoft JhengHei" panose="020B0604030504040204" pitchFamily="34" charset="-120"/>
              </a:rPr>
              <a:t>所示數字與目標資料進行比對</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218</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9" y="1105078"/>
            <a:ext cx="2575130"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參考答案</a:t>
            </a:r>
            <a:endParaRPr lang="en-US" altLang="zh-TW" sz="3600" b="1"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181892"/>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5</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13" name="文字方塊 12">
            <a:extLst>
              <a:ext uri="{FF2B5EF4-FFF2-40B4-BE49-F238E27FC236}">
                <a16:creationId xmlns="" xmlns:a16="http://schemas.microsoft.com/office/drawing/2014/main" id="{83AB215E-A420-F521-C8B0-F05E9D713BBE}"/>
              </a:ext>
            </a:extLst>
          </p:cNvPr>
          <p:cNvSpPr txBox="1"/>
          <p:nvPr/>
        </p:nvSpPr>
        <p:spPr>
          <a:xfrm>
            <a:off x="780712" y="1847945"/>
            <a:ext cx="10406407" cy="4685642"/>
          </a:xfrm>
          <a:prstGeom prst="rect">
            <a:avLst/>
          </a:prstGeom>
          <a:noFill/>
        </p:spPr>
        <p:txBody>
          <a:bodyPr wrap="square">
            <a:spAutoFit/>
          </a:bodyPr>
          <a:lstStyle/>
          <a:p>
            <a:pPr hangingPunct="1">
              <a:lnSpc>
                <a:spcPct val="120000"/>
              </a:lnSpc>
              <a:defRPr/>
            </a:pPr>
            <a:r>
              <a:rPr lang="en-US" altLang="zh-TW" sz="3600" b="1" dirty="0">
                <a:solidFill>
                  <a:srgbClr val="C00000"/>
                </a:solidFill>
                <a:latin typeface="Microsoft JhengHei" panose="020B0604030504040204" pitchFamily="34" charset="-120"/>
                <a:ea typeface="Microsoft JhengHei" panose="020B0604030504040204" pitchFamily="34" charset="-120"/>
              </a:rPr>
              <a:t>1.</a:t>
            </a:r>
            <a:r>
              <a:rPr lang="zh-TW" altLang="en-US" sz="3600" b="1" dirty="0">
                <a:solidFill>
                  <a:srgbClr val="C00000"/>
                </a:solidFill>
                <a:latin typeface="Microsoft JhengHei" panose="020B0604030504040204" pitchFamily="34" charset="-120"/>
                <a:ea typeface="Microsoft JhengHei" panose="020B0604030504040204" pitchFamily="34" charset="-120"/>
              </a:rPr>
              <a:t> 詢問積木在偵測類別裡。</a:t>
            </a:r>
          </a:p>
          <a:p>
            <a:pPr hangingPunct="1">
              <a:lnSpc>
                <a:spcPct val="120000"/>
              </a:lnSpc>
              <a:defRPr/>
            </a:pPr>
            <a:r>
              <a:rPr lang="en-US" altLang="zh-TW" sz="3600" b="1" dirty="0">
                <a:solidFill>
                  <a:srgbClr val="C00000"/>
                </a:solidFill>
                <a:latin typeface="Microsoft JhengHei" panose="020B0604030504040204" pitchFamily="34" charset="-120"/>
                <a:ea typeface="Microsoft JhengHei" panose="020B0604030504040204" pitchFamily="34" charset="-120"/>
              </a:rPr>
              <a:t>2.</a:t>
            </a:r>
            <a:r>
              <a:rPr lang="zh-TW" altLang="en-US" sz="3600" b="1" dirty="0">
                <a:solidFill>
                  <a:srgbClr val="C00000"/>
                </a:solidFill>
                <a:latin typeface="Microsoft JhengHei" panose="020B0604030504040204" pitchFamily="34" charset="-120"/>
                <a:ea typeface="Microsoft JhengHei" panose="020B0604030504040204" pitchFamily="34" charset="-120"/>
              </a:rPr>
              <a:t> 使用偵測類別的                   ，並將要</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詢問使用者的問題填入：</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en-US" altLang="zh-TW" sz="3600" b="1" dirty="0">
                <a:solidFill>
                  <a:srgbClr val="C00000"/>
                </a:solidFill>
                <a:latin typeface="Microsoft JhengHei" panose="020B0604030504040204" pitchFamily="34" charset="-120"/>
                <a:ea typeface="Microsoft JhengHei" panose="020B0604030504040204" pitchFamily="34" charset="-120"/>
              </a:rPr>
              <a:t>3.</a:t>
            </a:r>
            <a:r>
              <a:rPr lang="zh-TW" altLang="en-US" sz="3600" b="1" dirty="0">
                <a:solidFill>
                  <a:srgbClr val="C00000"/>
                </a:solidFill>
                <a:latin typeface="Microsoft JhengHei" panose="020B0604030504040204" pitchFamily="34" charset="-120"/>
                <a:ea typeface="Microsoft JhengHei" panose="020B0604030504040204" pitchFamily="34" charset="-120"/>
              </a:rPr>
              <a:t> 詢問的答案積木，會將使用者輸入的內容存在</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詢問的答案中，再與原始資料做比對。</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使用偵測、運算、變數類別，組合成：</a:t>
            </a:r>
          </a:p>
          <a:p>
            <a:pPr hangingPunct="1">
              <a:lnSpc>
                <a:spcPct val="120000"/>
              </a:lnSpc>
              <a:defRPr/>
            </a:pPr>
            <a:endParaRPr lang="zh-TW" altLang="en-US" sz="3600" b="1" dirty="0">
              <a:solidFill>
                <a:srgbClr val="C00000"/>
              </a:solidFill>
              <a:latin typeface="Microsoft JhengHei" panose="020B0604030504040204" pitchFamily="34" charset="-120"/>
              <a:ea typeface="Microsoft JhengHei" panose="020B0604030504040204" pitchFamily="34" charset="-120"/>
            </a:endParaRPr>
          </a:p>
        </p:txBody>
      </p:sp>
      <p:pic>
        <p:nvPicPr>
          <p:cNvPr id="14" name="圖片 13">
            <a:extLst>
              <a:ext uri="{FF2B5EF4-FFF2-40B4-BE49-F238E27FC236}">
                <a16:creationId xmlns="" xmlns:a16="http://schemas.microsoft.com/office/drawing/2014/main" id="{D7E156C3-604E-C085-FC4A-D8D80B5802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83" b="87931" l="7229" r="92771">
                        <a14:foregroundMark x1="7229" y1="18966" x2="12349" y2="48276"/>
                        <a14:foregroundMark x1="88855" y1="24138" x2="90060" y2="30172"/>
                        <a14:foregroundMark x1="92771" y1="33621" x2="92169" y2="56034"/>
                      </a14:backgroundRemoval>
                    </a14:imgEffect>
                  </a14:imgLayer>
                </a14:imgProps>
              </a:ext>
              <a:ext uri="{28A0092B-C50C-407E-A947-70E740481C1C}">
                <a14:useLocalDpi xmlns:a14="http://schemas.microsoft.com/office/drawing/2010/main" val="0"/>
              </a:ext>
            </a:extLst>
          </a:blip>
          <a:stretch>
            <a:fillRect/>
          </a:stretch>
        </p:blipFill>
        <p:spPr>
          <a:xfrm>
            <a:off x="4649497" y="2595959"/>
            <a:ext cx="1917998" cy="670144"/>
          </a:xfrm>
          <a:prstGeom prst="rect">
            <a:avLst/>
          </a:prstGeom>
        </p:spPr>
      </p:pic>
      <p:pic>
        <p:nvPicPr>
          <p:cNvPr id="16" name="圖片 15">
            <a:extLst>
              <a:ext uri="{FF2B5EF4-FFF2-40B4-BE49-F238E27FC236}">
                <a16:creationId xmlns="" xmlns:a16="http://schemas.microsoft.com/office/drawing/2014/main" id="{47372CF1-B408-0F4A-2B27-202D0009FE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89844" l="3476" r="94251">
                        <a14:foregroundMark x1="3476" y1="32031" x2="13636" y2="46875"/>
                        <a14:foregroundMark x1="13636" y1="46875" x2="14305" y2="45313"/>
                        <a14:foregroundMark x1="94251" y1="32031" x2="85695" y2="63281"/>
                        <a14:foregroundMark x1="85695" y1="63281" x2="80749" y2="45313"/>
                      </a14:backgroundRemoval>
                    </a14:imgEffect>
                  </a14:imgLayer>
                </a14:imgProps>
              </a:ext>
              <a:ext uri="{28A0092B-C50C-407E-A947-70E740481C1C}">
                <a14:useLocalDpi xmlns:a14="http://schemas.microsoft.com/office/drawing/2010/main" val="0"/>
              </a:ext>
            </a:extLst>
          </a:blip>
          <a:stretch>
            <a:fillRect/>
          </a:stretch>
        </p:blipFill>
        <p:spPr>
          <a:xfrm>
            <a:off x="6001420" y="3102138"/>
            <a:ext cx="4749800" cy="812800"/>
          </a:xfrm>
          <a:prstGeom prst="rect">
            <a:avLst/>
          </a:prstGeom>
        </p:spPr>
      </p:pic>
      <p:pic>
        <p:nvPicPr>
          <p:cNvPr id="17" name="圖片 16">
            <a:extLst>
              <a:ext uri="{FF2B5EF4-FFF2-40B4-BE49-F238E27FC236}">
                <a16:creationId xmlns="" xmlns:a16="http://schemas.microsoft.com/office/drawing/2014/main" id="{C7FCC3AD-C23D-F908-6476-202CCC501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147" r="99083">
                        <a14:foregroundMark x1="5734" y1="25625" x2="25917" y2="45625"/>
                        <a14:foregroundMark x1="25917" y1="45625" x2="39679" y2="36250"/>
                        <a14:foregroundMark x1="39679" y1="36250" x2="95986" y2="45625"/>
                        <a14:foregroundMark x1="5275" y1="35000" x2="10206" y2="50000"/>
                        <a14:foregroundMark x1="1261" y1="43750" x2="2064" y2="44375"/>
                        <a14:foregroundMark x1="99083" y1="44375" x2="98739" y2="43750"/>
                      </a14:backgroundRemoval>
                    </a14:imgEffect>
                  </a14:imgLayer>
                </a14:imgProps>
              </a:ext>
              <a:ext uri="{28A0092B-C50C-407E-A947-70E740481C1C}">
                <a14:useLocalDpi xmlns:a14="http://schemas.microsoft.com/office/drawing/2010/main" val="0"/>
              </a:ext>
            </a:extLst>
          </a:blip>
          <a:stretch>
            <a:fillRect/>
          </a:stretch>
        </p:blipFill>
        <p:spPr>
          <a:xfrm>
            <a:off x="1947871" y="5805828"/>
            <a:ext cx="5179343" cy="950338"/>
          </a:xfrm>
          <a:prstGeom prst="rect">
            <a:avLst/>
          </a:prstGeom>
        </p:spPr>
      </p:pic>
      <p:sp>
        <p:nvSpPr>
          <p:cNvPr id="18" name="矩形 17">
            <a:extLst>
              <a:ext uri="{FF2B5EF4-FFF2-40B4-BE49-F238E27FC236}">
                <a16:creationId xmlns="" xmlns:a16="http://schemas.microsoft.com/office/drawing/2014/main" id="{4E9C143D-BB07-CEA5-12E5-2CCF0828BD89}"/>
              </a:ext>
            </a:extLst>
          </p:cNvPr>
          <p:cNvSpPr/>
          <p:nvPr/>
        </p:nvSpPr>
        <p:spPr>
          <a:xfrm>
            <a:off x="9830766" y="0"/>
            <a:ext cx="2361234"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8" name="Picture 1">
            <a:extLst>
              <a:ext uri="{FF2B5EF4-FFF2-40B4-BE49-F238E27FC236}">
                <a16:creationId xmlns="" xmlns:a16="http://schemas.microsoft.com/office/drawing/2014/main" id="{709E487F-87AA-3B54-F65C-314A98B962F7}"/>
              </a:ext>
            </a:extLst>
          </p:cNvPr>
          <p:cNvPicPr>
            <a:picLocks noChangeAspect="1"/>
          </p:cNvPicPr>
          <p:nvPr/>
        </p:nvPicPr>
        <p:blipFill>
          <a:blip r:embed="rId9"/>
          <a:stretch>
            <a:fillRect/>
          </a:stretch>
        </p:blipFill>
        <p:spPr>
          <a:xfrm>
            <a:off x="8801101" y="640656"/>
            <a:ext cx="3242764" cy="1961815"/>
          </a:xfrm>
          <a:prstGeom prst="rect">
            <a:avLst/>
          </a:prstGeom>
        </p:spPr>
      </p:pic>
    </p:spTree>
    <p:extLst>
      <p:ext uri="{BB962C8B-B14F-4D97-AF65-F5344CB8AC3E}">
        <p14:creationId xmlns:p14="http://schemas.microsoft.com/office/powerpoint/2010/main" val="1736248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-4</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708479" y="1686792"/>
            <a:ext cx="10455438"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800" b="1" dirty="0">
                <a:latin typeface="Microsoft JhengHei" panose="020B0604030504040204" pitchFamily="34" charset="-120"/>
                <a:ea typeface="Microsoft JhengHei" panose="020B0604030504040204" pitchFamily="34" charset="-120"/>
                <a:cs typeface="Arial Unicode MS"/>
              </a:rPr>
              <a:t>重複執行上述的動作，</a:t>
            </a:r>
            <a:r>
              <a:rPr lang="zh-TW" altLang="en-US" sz="3800" b="1" dirty="0">
                <a:solidFill>
                  <a:schemeClr val="tx1"/>
                </a:solidFill>
                <a:latin typeface="Microsoft JhengHei" panose="020B0604030504040204" pitchFamily="34" charset="-120"/>
                <a:ea typeface="Microsoft JhengHei" panose="020B0604030504040204" pitchFamily="34" charset="-120"/>
                <a:cs typeface="Arial Unicode MS"/>
              </a:rPr>
              <a:t>直到從原始資料中找到與目標資料相同的數字為止</a:t>
            </a:r>
            <a:r>
              <a:rPr lang="zh-TW" altLang="en-US" sz="3800" b="1" dirty="0">
                <a:latin typeface="Microsoft JhengHei" panose="020B0604030504040204" pitchFamily="34" charset="-120"/>
                <a:ea typeface="Microsoft JhengHei" panose="020B0604030504040204" pitchFamily="34" charset="-120"/>
                <a:cs typeface="Arial Unicode MS"/>
              </a:rPr>
              <a:t>；</a:t>
            </a:r>
            <a:r>
              <a:rPr lang="zh-TW" altLang="en-US" sz="3800" b="1" dirty="0">
                <a:solidFill>
                  <a:schemeClr val="tx1"/>
                </a:solidFill>
                <a:latin typeface="Microsoft JhengHei" panose="020B0604030504040204" pitchFamily="34" charset="-120"/>
                <a:ea typeface="Microsoft JhengHei" panose="020B0604030504040204" pitchFamily="34" charset="-120"/>
                <a:cs typeface="Arial Unicode MS"/>
              </a:rPr>
              <a:t>或原始資料拆解所有數字均與目標資料比較完為止。</a:t>
            </a:r>
            <a:endParaRPr lang="zh-TW" altLang="en-US" sz="3800" b="1" dirty="0">
              <a:latin typeface="Microsoft JhengHei" panose="020B0604030504040204" pitchFamily="34" charset="-120"/>
              <a:ea typeface="Microsoft JhengHei" panose="020B0604030504040204" pitchFamily="34" charset="-120"/>
              <a:cs typeface="Arial Unicode MS"/>
            </a:endParaRP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219</a:t>
            </a:r>
          </a:p>
        </p:txBody>
      </p:sp>
      <p:pic>
        <p:nvPicPr>
          <p:cNvPr id="4" name="Picture 3">
            <a:extLst>
              <a:ext uri="{FF2B5EF4-FFF2-40B4-BE49-F238E27FC236}">
                <a16:creationId xmlns="" xmlns:a16="http://schemas.microsoft.com/office/drawing/2014/main" id="{EF248109-59F2-D180-9064-6EC052B8B4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6677" y="3904262"/>
            <a:ext cx="8788513" cy="2892530"/>
          </a:xfrm>
          <a:prstGeom prst="rect">
            <a:avLst/>
          </a:prstGeom>
        </p:spPr>
      </p:pic>
    </p:spTree>
    <p:extLst>
      <p:ext uri="{BB962C8B-B14F-4D97-AF65-F5344CB8AC3E}">
        <p14:creationId xmlns:p14="http://schemas.microsoft.com/office/powerpoint/2010/main" val="168489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742955" y="-99953"/>
            <a:ext cx="7186613"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 </a:t>
            </a:r>
            <a:r>
              <a:rPr lang="en-US" altLang="zh-TW" sz="4400" dirty="0">
                <a:latin typeface="Microsoft JhengHei" panose="020B0604030504040204" pitchFamily="34" charset="-120"/>
                <a:ea typeface="Microsoft JhengHei" panose="020B0604030504040204" pitchFamily="34" charset="-120"/>
              </a:rPr>
              <a:t>4.</a:t>
            </a:r>
            <a:r>
              <a:rPr lang="zh-TW" altLang="en-US" sz="4400" dirty="0">
                <a:latin typeface="Microsoft JhengHei" panose="020B0604030504040204" pitchFamily="34" charset="-120"/>
                <a:ea typeface="Microsoft JhengHei" panose="020B0604030504040204" pitchFamily="34" charset="-120"/>
              </a:rPr>
              <a:t>重複搜尋直到找到目標</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219</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9" y="976490"/>
            <a:ext cx="7032830"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回答下面的問題及完成下方積木</a:t>
            </a:r>
            <a:endParaRPr lang="zh-TW" altLang="en-US" sz="3600" b="1" kern="0" baseline="0"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024728"/>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6</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2" name="文字方塊 3">
            <a:extLst>
              <a:ext uri="{FF2B5EF4-FFF2-40B4-BE49-F238E27FC236}">
                <a16:creationId xmlns="" xmlns:a16="http://schemas.microsoft.com/office/drawing/2014/main" id="{C2FAF2CE-9EA0-E572-62E6-86970815BEE5}"/>
              </a:ext>
            </a:extLst>
          </p:cNvPr>
          <p:cNvSpPr txBox="1">
            <a:spLocks noChangeArrowheads="1"/>
          </p:cNvSpPr>
          <p:nvPr/>
        </p:nvSpPr>
        <p:spPr bwMode="auto">
          <a:xfrm>
            <a:off x="1261969" y="2217795"/>
            <a:ext cx="3638644" cy="3966874"/>
          </a:xfrm>
          <a:prstGeom prst="rect">
            <a:avLst/>
          </a:prstGeom>
          <a:noFill/>
          <a:ln w="50800">
            <a:noFill/>
            <a:miter lim="800000"/>
            <a:headEnd/>
            <a:tailEnd/>
          </a:ln>
        </p:spPr>
        <p:txBody>
          <a:bodyPr lIns="36000" tIns="36000" rIns="36000" bIns="36000"/>
          <a:lstStyle/>
          <a:p>
            <a:pPr marL="404813" indent="-404813"/>
            <a:r>
              <a:rPr lang="en-US" altLang="zh-TW" sz="3600" dirty="0">
                <a:solidFill>
                  <a:srgbClr val="141413"/>
                </a:solidFill>
                <a:effectLst/>
                <a:latin typeface="Microsoft JhengHei" panose="020B0604030504040204" pitchFamily="34" charset="-120"/>
                <a:ea typeface="Microsoft JhengHei" panose="020B0604030504040204" pitchFamily="34" charset="-120"/>
              </a:rPr>
              <a:t>1.</a:t>
            </a:r>
            <a:r>
              <a:rPr lang="zh-TW" altLang="en-US" sz="3600" dirty="0">
                <a:solidFill>
                  <a:srgbClr val="141413"/>
                </a:solidFill>
                <a:effectLst/>
                <a:latin typeface="Microsoft JhengHei" panose="020B0604030504040204" pitchFamily="34" charset="-120"/>
                <a:ea typeface="Microsoft JhengHei" panose="020B0604030504040204" pitchFamily="34" charset="-120"/>
              </a:rPr>
              <a:t> 說說看，詢問積木要放在什麼位置</a:t>
            </a:r>
            <a:r>
              <a:rPr lang="en-US" altLang="zh-TW" sz="3600" dirty="0">
                <a:solidFill>
                  <a:srgbClr val="141413"/>
                </a:solidFill>
                <a:effectLst/>
                <a:latin typeface="Microsoft JhengHei" panose="020B0604030504040204" pitchFamily="34" charset="-120"/>
                <a:ea typeface="Microsoft JhengHei" panose="020B0604030504040204" pitchFamily="34" charset="-120"/>
              </a:rPr>
              <a:t>?</a:t>
            </a:r>
          </a:p>
          <a:p>
            <a:pPr marL="404813" indent="-404813"/>
            <a:r>
              <a:rPr lang="en-US" altLang="zh-TW" sz="3600" dirty="0">
                <a:solidFill>
                  <a:srgbClr val="141413"/>
                </a:solidFill>
                <a:effectLst/>
                <a:latin typeface="Microsoft JhengHei" panose="020B0604030504040204" pitchFamily="34" charset="-120"/>
                <a:ea typeface="Microsoft JhengHei" panose="020B0604030504040204" pitchFamily="34" charset="-120"/>
              </a:rPr>
              <a:t>2.</a:t>
            </a:r>
            <a:r>
              <a:rPr lang="zh-TW" altLang="en-US" sz="3600" dirty="0">
                <a:solidFill>
                  <a:srgbClr val="141413"/>
                </a:solidFill>
                <a:effectLst/>
                <a:latin typeface="Microsoft JhengHei" panose="020B0604030504040204" pitchFamily="34" charset="-120"/>
                <a:ea typeface="Microsoft JhengHei" panose="020B0604030504040204" pitchFamily="34" charset="-120"/>
              </a:rPr>
              <a:t> 說說看，迴圈的邏輯運算，要使用「或」還是「且」</a:t>
            </a:r>
            <a:r>
              <a:rPr lang="en-US" altLang="zh-TW" sz="3600" dirty="0">
                <a:solidFill>
                  <a:srgbClr val="141413"/>
                </a:solidFill>
                <a:effectLst/>
                <a:latin typeface="Microsoft JhengHei" panose="020B0604030504040204" pitchFamily="34" charset="-120"/>
                <a:ea typeface="Microsoft JhengHei" panose="020B0604030504040204" pitchFamily="34" charset="-120"/>
              </a:rPr>
              <a:t>?</a:t>
            </a:r>
          </a:p>
        </p:txBody>
      </p:sp>
      <p:pic>
        <p:nvPicPr>
          <p:cNvPr id="3" name="Picture 1">
            <a:extLst>
              <a:ext uri="{FF2B5EF4-FFF2-40B4-BE49-F238E27FC236}">
                <a16:creationId xmlns="" xmlns:a16="http://schemas.microsoft.com/office/drawing/2014/main" id="{F55BB8EE-DDC7-B17C-3B00-82494FC3C38E}"/>
              </a:ext>
            </a:extLst>
          </p:cNvPr>
          <p:cNvPicPr>
            <a:picLocks noChangeAspect="1"/>
          </p:cNvPicPr>
          <p:nvPr/>
        </p:nvPicPr>
        <p:blipFill>
          <a:blip r:embed="rId3"/>
          <a:stretch>
            <a:fillRect/>
          </a:stretch>
        </p:blipFill>
        <p:spPr>
          <a:xfrm>
            <a:off x="5699269" y="2031303"/>
            <a:ext cx="5995326" cy="4473899"/>
          </a:xfrm>
          <a:prstGeom prst="rect">
            <a:avLst/>
          </a:prstGeom>
        </p:spPr>
      </p:pic>
    </p:spTree>
    <p:extLst>
      <p:ext uri="{BB962C8B-B14F-4D97-AF65-F5344CB8AC3E}">
        <p14:creationId xmlns:p14="http://schemas.microsoft.com/office/powerpoint/2010/main" val="3450112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742955" y="-99953"/>
            <a:ext cx="7186613"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 </a:t>
            </a:r>
            <a:r>
              <a:rPr lang="en-US" altLang="zh-TW" sz="4400" dirty="0">
                <a:latin typeface="Microsoft JhengHei" panose="020B0604030504040204" pitchFamily="34" charset="-120"/>
                <a:ea typeface="Microsoft JhengHei" panose="020B0604030504040204" pitchFamily="34" charset="-120"/>
              </a:rPr>
              <a:t>4.</a:t>
            </a:r>
            <a:r>
              <a:rPr lang="zh-TW" altLang="en-US" sz="4400" dirty="0">
                <a:latin typeface="Microsoft JhengHei" panose="020B0604030504040204" pitchFamily="34" charset="-120"/>
                <a:ea typeface="Microsoft JhengHei" panose="020B0604030504040204" pitchFamily="34" charset="-120"/>
              </a:rPr>
              <a:t>重複搜尋直到找到目標</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219</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9" y="976490"/>
            <a:ext cx="7032830"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參考答案</a:t>
            </a:r>
            <a:endParaRPr lang="en-US" altLang="zh-TW" sz="3600" b="1"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024728"/>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6</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7" name="文字方塊 6">
            <a:extLst>
              <a:ext uri="{FF2B5EF4-FFF2-40B4-BE49-F238E27FC236}">
                <a16:creationId xmlns="" xmlns:a16="http://schemas.microsoft.com/office/drawing/2014/main" id="{C84D4438-E976-1446-7E63-5361DB7372E8}"/>
              </a:ext>
            </a:extLst>
          </p:cNvPr>
          <p:cNvSpPr txBox="1"/>
          <p:nvPr/>
        </p:nvSpPr>
        <p:spPr>
          <a:xfrm>
            <a:off x="622325" y="1729305"/>
            <a:ext cx="11193437" cy="4524315"/>
          </a:xfrm>
          <a:prstGeom prst="rect">
            <a:avLst/>
          </a:prstGeom>
          <a:noFill/>
        </p:spPr>
        <p:txBody>
          <a:bodyPr wrap="square">
            <a:spAutoFit/>
          </a:bodyPr>
          <a:lstStyle/>
          <a:p>
            <a:pPr marL="514350" indent="-514350" hangingPunct="1">
              <a:buAutoNum type="arabicPeriod"/>
              <a:defRPr/>
            </a:pPr>
            <a:r>
              <a:rPr lang="zh-TW" altLang="en-US" sz="3600" b="1" dirty="0">
                <a:solidFill>
                  <a:srgbClr val="C00000"/>
                </a:solidFill>
                <a:latin typeface="Microsoft JhengHei" panose="020B0604030504040204" pitchFamily="34" charset="-120"/>
                <a:ea typeface="Microsoft JhengHei" panose="020B0604030504040204" pitchFamily="34" charset="-120"/>
              </a:rPr>
              <a:t>詢問積木要放在運算積木裡， 且須放在比對之前，</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defRPr/>
            </a:pPr>
            <a:r>
              <a:rPr lang="zh-TW" altLang="en-US" sz="3600" b="1" dirty="0">
                <a:solidFill>
                  <a:srgbClr val="C00000"/>
                </a:solidFill>
                <a:latin typeface="Microsoft JhengHei" panose="020B0604030504040204" pitchFamily="34" charset="-120"/>
                <a:ea typeface="Microsoft JhengHei" panose="020B0604030504040204" pitchFamily="34" charset="-120"/>
              </a:rPr>
              <a:t>     這樣才有目標資料可供比對。 </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marL="514350" indent="-514350" hangingPunct="1">
              <a:buAutoNum type="arabicPeriod" startAt="2"/>
              <a:defRPr/>
            </a:pPr>
            <a:r>
              <a:rPr lang="zh-TW" altLang="en-US" sz="3600" b="1" dirty="0">
                <a:solidFill>
                  <a:srgbClr val="C00000"/>
                </a:solidFill>
                <a:latin typeface="Microsoft JhengHei" panose="020B0604030504040204" pitchFamily="34" charset="-120"/>
                <a:ea typeface="Microsoft JhengHei" panose="020B0604030504040204" pitchFamily="34" charset="-120"/>
              </a:rPr>
              <a:t>判斷條件要用「或」。因為符合條件有兩種狀況，</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defRPr/>
            </a:pPr>
            <a:r>
              <a:rPr lang="zh-TW" altLang="en-US" sz="3600" b="1" dirty="0">
                <a:solidFill>
                  <a:srgbClr val="C00000"/>
                </a:solidFill>
                <a:latin typeface="Microsoft JhengHei" panose="020B0604030504040204" pitchFamily="34" charset="-120"/>
                <a:ea typeface="Microsoft JhengHei" panose="020B0604030504040204" pitchFamily="34" charset="-120"/>
              </a:rPr>
              <a:t>     一是原始資料中的所有數</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defRPr/>
            </a:pPr>
            <a:r>
              <a:rPr lang="zh-TW" altLang="en-US" sz="3600" b="1" dirty="0">
                <a:solidFill>
                  <a:srgbClr val="C00000"/>
                </a:solidFill>
                <a:latin typeface="Microsoft JhengHei" panose="020B0604030504040204" pitchFamily="34" charset="-120"/>
                <a:ea typeface="Microsoft JhengHei" panose="020B0604030504040204" pitchFamily="34" charset="-120"/>
              </a:rPr>
              <a:t>     字都比對完成後，且不是</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defRPr/>
            </a:pPr>
            <a:r>
              <a:rPr lang="zh-TW" altLang="en-US" sz="3600" b="1" dirty="0">
                <a:solidFill>
                  <a:srgbClr val="C00000"/>
                </a:solidFill>
                <a:latin typeface="Microsoft JhengHei" panose="020B0604030504040204" pitchFamily="34" charset="-120"/>
                <a:ea typeface="Microsoft JhengHei" panose="020B0604030504040204" pitchFamily="34" charset="-120"/>
              </a:rPr>
              <a:t>     目標資料；另外是原始資     </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a:defRPr/>
            </a:pPr>
            <a:r>
              <a:rPr lang="zh-TW" altLang="en-US" sz="3600" b="1" dirty="0">
                <a:solidFill>
                  <a:srgbClr val="C00000"/>
                </a:solidFill>
                <a:latin typeface="Microsoft JhengHei" panose="020B0604030504040204" pitchFamily="34" charset="-120"/>
                <a:ea typeface="Microsoft JhengHei" panose="020B0604030504040204" pitchFamily="34" charset="-120"/>
              </a:rPr>
              <a:t>     料中找到與目標資料相同</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a:defRPr/>
            </a:pPr>
            <a:r>
              <a:rPr lang="zh-TW" altLang="en-US" sz="3600" b="1" dirty="0">
                <a:solidFill>
                  <a:srgbClr val="C00000"/>
                </a:solidFill>
                <a:latin typeface="Microsoft JhengHei" panose="020B0604030504040204" pitchFamily="34" charset="-120"/>
                <a:ea typeface="Microsoft JhengHei" panose="020B0604030504040204" pitchFamily="34" charset="-120"/>
              </a:rPr>
              <a:t>    的數字。</a:t>
            </a:r>
          </a:p>
        </p:txBody>
      </p:sp>
      <p:pic>
        <p:nvPicPr>
          <p:cNvPr id="9" name="Picture 2">
            <a:extLst>
              <a:ext uri="{FF2B5EF4-FFF2-40B4-BE49-F238E27FC236}">
                <a16:creationId xmlns="" xmlns:a16="http://schemas.microsoft.com/office/drawing/2014/main" id="{EB109FFE-A822-192E-3A97-CEA92A636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8100" y="3693225"/>
            <a:ext cx="3730495" cy="284705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535006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548470" y="-85736"/>
            <a:ext cx="5437332"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latin typeface="Microsoft JhengHei" panose="020B0604030504040204" pitchFamily="34" charset="-120"/>
                <a:ea typeface="Microsoft JhengHei" panose="020B0604030504040204" pitchFamily="34" charset="-120"/>
              </a:rPr>
              <a:t>範例</a:t>
            </a:r>
            <a:r>
              <a:rPr lang="en-US" altLang="zh-TW" sz="4400" b="1" dirty="0">
                <a:latin typeface="Microsoft JhengHei" panose="020B0604030504040204" pitchFamily="34" charset="-120"/>
                <a:ea typeface="Microsoft JhengHei" panose="020B0604030504040204" pitchFamily="34" charset="-120"/>
              </a:rPr>
              <a:t>-</a:t>
            </a:r>
            <a:r>
              <a:rPr lang="zh-TW" altLang="en-US" sz="4400" dirty="0">
                <a:latin typeface="Microsoft JhengHei" panose="020B0604030504040204" pitchFamily="34" charset="-120"/>
                <a:ea typeface="Microsoft JhengHei" panose="020B0604030504040204" pitchFamily="34" charset="-120"/>
              </a:rPr>
              <a:t>循序搜尋法</a:t>
            </a:r>
          </a:p>
        </p:txBody>
      </p:sp>
      <p:sp>
        <p:nvSpPr>
          <p:cNvPr id="10" name="文字方塊 3">
            <a:extLst>
              <a:ext uri="{FF2B5EF4-FFF2-40B4-BE49-F238E27FC236}">
                <a16:creationId xmlns="" xmlns:a16="http://schemas.microsoft.com/office/drawing/2014/main" id="{3A4410C8-5F7D-8C18-8AE8-FB212B608FE5}"/>
              </a:ext>
            </a:extLst>
          </p:cNvPr>
          <p:cNvSpPr txBox="1">
            <a:spLocks noChangeArrowheads="1"/>
          </p:cNvSpPr>
          <p:nvPr/>
        </p:nvSpPr>
        <p:spPr bwMode="auto">
          <a:xfrm>
            <a:off x="375294" y="913137"/>
            <a:ext cx="4039544"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問題拆解</a:t>
            </a:r>
            <a:r>
              <a:rPr lang="en-US" altLang="zh-TW"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-5</a:t>
            </a:r>
            <a:endPar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3" name="文字方塊 3">
            <a:extLst>
              <a:ext uri="{FF2B5EF4-FFF2-40B4-BE49-F238E27FC236}">
                <a16:creationId xmlns="" xmlns:a16="http://schemas.microsoft.com/office/drawing/2014/main" id="{7E9DFB31-DDB7-D40A-7F78-3C54727CC4BC}"/>
              </a:ext>
            </a:extLst>
          </p:cNvPr>
          <p:cNvSpPr txBox="1">
            <a:spLocks noChangeArrowheads="1"/>
          </p:cNvSpPr>
          <p:nvPr/>
        </p:nvSpPr>
        <p:spPr bwMode="auto">
          <a:xfrm>
            <a:off x="708479" y="1686792"/>
            <a:ext cx="10455438"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4000" b="1" dirty="0">
                <a:latin typeface="Microsoft JhengHei" panose="020B0604030504040204" pitchFamily="34" charset="-120"/>
                <a:ea typeface="Microsoft JhengHei" panose="020B0604030504040204" pitchFamily="34" charset="-120"/>
                <a:cs typeface="Arial Unicode MS"/>
              </a:rPr>
              <a:t> 如何說出比對的結果</a:t>
            </a:r>
            <a:endPar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p:txBody>
      </p:sp>
      <p:sp>
        <p:nvSpPr>
          <p:cNvPr id="8" name="Text Box 17">
            <a:extLst>
              <a:ext uri="{FF2B5EF4-FFF2-40B4-BE49-F238E27FC236}">
                <a16:creationId xmlns="" xmlns:a16="http://schemas.microsoft.com/office/drawing/2014/main" id="{057067DD-E157-322F-9F89-7075F4E068E8}"/>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pic>
        <p:nvPicPr>
          <p:cNvPr id="2" name="Picture 2">
            <a:extLst>
              <a:ext uri="{FF2B5EF4-FFF2-40B4-BE49-F238E27FC236}">
                <a16:creationId xmlns="" xmlns:a16="http://schemas.microsoft.com/office/drawing/2014/main" id="{0DDBEC7C-1EAB-EA0B-8430-D25B34B13EB2}"/>
              </a:ext>
            </a:extLst>
          </p:cNvPr>
          <p:cNvPicPr>
            <a:picLocks noChangeAspect="1"/>
          </p:cNvPicPr>
          <p:nvPr/>
        </p:nvPicPr>
        <p:blipFill>
          <a:blip r:embed="rId3"/>
          <a:stretch>
            <a:fillRect/>
          </a:stretch>
        </p:blipFill>
        <p:spPr>
          <a:xfrm>
            <a:off x="1167307" y="2470440"/>
            <a:ext cx="9091118" cy="4052891"/>
          </a:xfrm>
          <a:prstGeom prst="rect">
            <a:avLst/>
          </a:prstGeom>
        </p:spPr>
      </p:pic>
    </p:spTree>
    <p:extLst>
      <p:ext uri="{BB962C8B-B14F-4D97-AF65-F5344CB8AC3E}">
        <p14:creationId xmlns:p14="http://schemas.microsoft.com/office/powerpoint/2010/main" val="3652389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4" y="-99953"/>
            <a:ext cx="7186613"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400" dirty="0">
                <a:latin typeface="Microsoft JhengHei" panose="020B0604030504040204" pitchFamily="34" charset="-120"/>
                <a:ea typeface="Microsoft JhengHei" panose="020B0604030504040204" pitchFamily="34" charset="-120"/>
              </a:rPr>
              <a:t>5.</a:t>
            </a:r>
            <a:r>
              <a:rPr lang="zh-TW" altLang="en-US" sz="4400" dirty="0">
                <a:latin typeface="Microsoft JhengHei" panose="020B0604030504040204" pitchFamily="34" charset="-120"/>
                <a:ea typeface="Microsoft JhengHei" panose="020B0604030504040204" pitchFamily="34" charset="-120"/>
              </a:rPr>
              <a:t> 如何說出比對的結果</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9" y="976490"/>
            <a:ext cx="7032830" cy="98367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回答下面的問題及完成下方積木</a:t>
            </a:r>
            <a:endParaRPr lang="zh-TW" altLang="en-US" sz="3600" b="1" kern="0" baseline="0" dirty="0">
              <a:solidFill>
                <a:srgbClr val="4CA66C"/>
              </a:solidFill>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024728"/>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7</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pic>
        <p:nvPicPr>
          <p:cNvPr id="7" name="Picture 1">
            <a:extLst>
              <a:ext uri="{FF2B5EF4-FFF2-40B4-BE49-F238E27FC236}">
                <a16:creationId xmlns="" xmlns:a16="http://schemas.microsoft.com/office/drawing/2014/main" id="{C541ADB3-23EA-8D0A-C3F2-0D4C1D5B42B1}"/>
              </a:ext>
            </a:extLst>
          </p:cNvPr>
          <p:cNvPicPr>
            <a:picLocks noChangeAspect="1"/>
          </p:cNvPicPr>
          <p:nvPr/>
        </p:nvPicPr>
        <p:blipFill>
          <a:blip r:embed="rId3"/>
          <a:stretch>
            <a:fillRect/>
          </a:stretch>
        </p:blipFill>
        <p:spPr>
          <a:xfrm>
            <a:off x="4714875" y="2355441"/>
            <a:ext cx="7173782" cy="3593966"/>
          </a:xfrm>
          <a:prstGeom prst="rect">
            <a:avLst/>
          </a:prstGeom>
        </p:spPr>
      </p:pic>
      <p:sp>
        <p:nvSpPr>
          <p:cNvPr id="8" name="文字方塊 3">
            <a:extLst>
              <a:ext uri="{FF2B5EF4-FFF2-40B4-BE49-F238E27FC236}">
                <a16:creationId xmlns="" xmlns:a16="http://schemas.microsoft.com/office/drawing/2014/main" id="{78CD01D7-586B-BEAC-439F-474098452D78}"/>
              </a:ext>
            </a:extLst>
          </p:cNvPr>
          <p:cNvSpPr txBox="1">
            <a:spLocks noChangeArrowheads="1"/>
          </p:cNvSpPr>
          <p:nvPr/>
        </p:nvSpPr>
        <p:spPr bwMode="auto">
          <a:xfrm>
            <a:off x="860557" y="2303417"/>
            <a:ext cx="3754308" cy="3660278"/>
          </a:xfrm>
          <a:prstGeom prst="rect">
            <a:avLst/>
          </a:prstGeom>
          <a:noFill/>
          <a:ln w="50800">
            <a:noFill/>
            <a:miter lim="800000"/>
            <a:headEnd/>
            <a:tailEnd/>
          </a:ln>
        </p:spPr>
        <p:txBody>
          <a:bodyPr lIns="36000" tIns="36000" rIns="36000" bIns="36000"/>
          <a:lstStyle/>
          <a:p>
            <a:pPr marL="360363" indent="-360363"/>
            <a:r>
              <a:rPr lang="en-US" altLang="zh-TW" sz="3600" dirty="0">
                <a:solidFill>
                  <a:srgbClr val="141413"/>
                </a:solidFill>
                <a:effectLst/>
                <a:latin typeface="Microsoft JhengHei" panose="020B0604030504040204" pitchFamily="34" charset="-120"/>
                <a:ea typeface="Microsoft JhengHei" panose="020B0604030504040204" pitchFamily="34" charset="-120"/>
              </a:rPr>
              <a:t>1.</a:t>
            </a:r>
            <a:r>
              <a:rPr lang="zh-TW" altLang="en-US" sz="3600" dirty="0">
                <a:solidFill>
                  <a:srgbClr val="141413"/>
                </a:solidFill>
                <a:effectLst/>
                <a:latin typeface="Microsoft JhengHei" panose="020B0604030504040204" pitchFamily="34" charset="-120"/>
                <a:ea typeface="Microsoft JhengHei" panose="020B0604030504040204" pitchFamily="34" charset="-120"/>
              </a:rPr>
              <a:t> 選擇結構的判  </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360363" indent="-360363"/>
            <a:r>
              <a:rPr lang="zh-TW" altLang="en-US" sz="3600" dirty="0">
                <a:solidFill>
                  <a:srgbClr val="141413"/>
                </a:solidFill>
                <a:effectLst/>
                <a:latin typeface="Microsoft JhengHei" panose="020B0604030504040204" pitchFamily="34" charset="-120"/>
                <a:ea typeface="Microsoft JhengHei" panose="020B0604030504040204" pitchFamily="34" charset="-120"/>
              </a:rPr>
              <a:t>    斷條件是什麼</a:t>
            </a:r>
            <a:r>
              <a:rPr lang="en-US" altLang="zh-TW" sz="3600" dirty="0">
                <a:solidFill>
                  <a:srgbClr val="141413"/>
                </a:solidFill>
                <a:effectLst/>
                <a:latin typeface="Microsoft JhengHei" panose="020B0604030504040204" pitchFamily="34" charset="-120"/>
                <a:ea typeface="Microsoft JhengHei" panose="020B0604030504040204" pitchFamily="34" charset="-120"/>
              </a:rPr>
              <a:t>?</a:t>
            </a:r>
          </a:p>
          <a:p>
            <a:pPr marL="360363" indent="-360363"/>
            <a:r>
              <a:rPr lang="en-US" altLang="zh-TW" sz="3600" dirty="0">
                <a:solidFill>
                  <a:srgbClr val="141413"/>
                </a:solidFill>
                <a:effectLst/>
                <a:latin typeface="Microsoft JhengHei" panose="020B0604030504040204" pitchFamily="34" charset="-120"/>
                <a:ea typeface="Microsoft JhengHei" panose="020B0604030504040204" pitchFamily="34" charset="-120"/>
              </a:rPr>
              <a:t>2.</a:t>
            </a:r>
            <a:r>
              <a:rPr lang="zh-TW" altLang="en-US" sz="3600" dirty="0">
                <a:solidFill>
                  <a:srgbClr val="141413"/>
                </a:solidFill>
                <a:effectLst/>
                <a:latin typeface="Microsoft JhengHei" panose="020B0604030504040204" pitchFamily="34" charset="-120"/>
                <a:ea typeface="Microsoft JhengHei" panose="020B0604030504040204" pitchFamily="34" charset="-120"/>
              </a:rPr>
              <a:t> 如果選擇結構 </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360363" indent="-360363"/>
            <a:r>
              <a:rPr lang="zh-TW" altLang="en-US" sz="3600" dirty="0">
                <a:solidFill>
                  <a:srgbClr val="141413"/>
                </a:solidFill>
                <a:latin typeface="Microsoft JhengHei" panose="020B0604030504040204" pitchFamily="34" charset="-120"/>
                <a:ea typeface="Microsoft JhengHei" panose="020B0604030504040204" pitchFamily="34" charset="-120"/>
              </a:rPr>
              <a:t>    </a:t>
            </a:r>
            <a:r>
              <a:rPr lang="zh-TW" altLang="en-US" sz="3600" dirty="0">
                <a:solidFill>
                  <a:srgbClr val="141413"/>
                </a:solidFill>
                <a:effectLst/>
                <a:latin typeface="Microsoft JhengHei" panose="020B0604030504040204" pitchFamily="34" charset="-120"/>
                <a:ea typeface="Microsoft JhengHei" panose="020B0604030504040204" pitchFamily="34" charset="-120"/>
              </a:rPr>
              <a:t>裡上下兩層的</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360363" indent="-360363"/>
            <a:r>
              <a:rPr lang="zh-TW" altLang="en-US" sz="3600" dirty="0">
                <a:solidFill>
                  <a:srgbClr val="141413"/>
                </a:solidFill>
                <a:latin typeface="Microsoft JhengHei" panose="020B0604030504040204" pitchFamily="34" charset="-120"/>
                <a:ea typeface="Microsoft JhengHei" panose="020B0604030504040204" pitchFamily="34" charset="-120"/>
              </a:rPr>
              <a:t>    </a:t>
            </a:r>
            <a:r>
              <a:rPr lang="zh-TW" altLang="en-US" sz="3600" dirty="0">
                <a:solidFill>
                  <a:srgbClr val="141413"/>
                </a:solidFill>
                <a:effectLst/>
                <a:latin typeface="Microsoft JhengHei" panose="020B0604030504040204" pitchFamily="34" charset="-120"/>
                <a:ea typeface="Microsoft JhengHei" panose="020B0604030504040204" pitchFamily="34" charset="-120"/>
              </a:rPr>
              <a:t>積木對換，判</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360363" indent="-360363"/>
            <a:r>
              <a:rPr lang="zh-TW" altLang="en-US" sz="3600" dirty="0">
                <a:solidFill>
                  <a:srgbClr val="141413"/>
                </a:solidFill>
                <a:latin typeface="Microsoft JhengHei" panose="020B0604030504040204" pitchFamily="34" charset="-120"/>
                <a:ea typeface="Microsoft JhengHei" panose="020B0604030504040204" pitchFamily="34" charset="-120"/>
              </a:rPr>
              <a:t>    </a:t>
            </a:r>
            <a:r>
              <a:rPr lang="zh-TW" altLang="en-US" sz="3600" dirty="0">
                <a:solidFill>
                  <a:srgbClr val="141413"/>
                </a:solidFill>
                <a:effectLst/>
                <a:latin typeface="Microsoft JhengHei" panose="020B0604030504040204" pitchFamily="34" charset="-120"/>
                <a:ea typeface="Microsoft JhengHei" panose="020B0604030504040204" pitchFamily="34" charset="-120"/>
              </a:rPr>
              <a:t>斷條件要改成</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360363" indent="-360363"/>
            <a:r>
              <a:rPr lang="zh-TW" altLang="en-US" sz="3600" dirty="0">
                <a:solidFill>
                  <a:srgbClr val="141413"/>
                </a:solidFill>
                <a:latin typeface="Microsoft JhengHei" panose="020B0604030504040204" pitchFamily="34" charset="-120"/>
                <a:ea typeface="Microsoft JhengHei" panose="020B0604030504040204" pitchFamily="34" charset="-120"/>
              </a:rPr>
              <a:t>    </a:t>
            </a:r>
            <a:r>
              <a:rPr lang="zh-TW" altLang="en-US" sz="3600" dirty="0">
                <a:solidFill>
                  <a:srgbClr val="141413"/>
                </a:solidFill>
                <a:effectLst/>
                <a:latin typeface="Microsoft JhengHei" panose="020B0604030504040204" pitchFamily="34" charset="-120"/>
                <a:ea typeface="Microsoft JhengHei" panose="020B0604030504040204" pitchFamily="34" charset="-120"/>
              </a:rPr>
              <a:t>什麼</a:t>
            </a:r>
            <a:r>
              <a:rPr lang="en-US" altLang="zh-TW" sz="3600" dirty="0">
                <a:solidFill>
                  <a:srgbClr val="141413"/>
                </a:solidFill>
                <a:effectLst/>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2796031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11338"/>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000134" y="-99953"/>
            <a:ext cx="7186613"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US" altLang="zh-TW" sz="4400" dirty="0">
                <a:latin typeface="Microsoft JhengHei" panose="020B0604030504040204" pitchFamily="34" charset="-120"/>
                <a:ea typeface="Microsoft JhengHei" panose="020B0604030504040204" pitchFamily="34" charset="-120"/>
              </a:rPr>
              <a:t>5.</a:t>
            </a:r>
            <a:r>
              <a:rPr lang="zh-TW" altLang="en-US" sz="4400" dirty="0">
                <a:latin typeface="Microsoft JhengHei" panose="020B0604030504040204" pitchFamily="34" charset="-120"/>
                <a:ea typeface="Microsoft JhengHei" panose="020B0604030504040204" pitchFamily="34" charset="-120"/>
              </a:rPr>
              <a:t> 如何說出比對的結果</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4" name="文字方塊 3">
            <a:extLst>
              <a:ext uri="{FF2B5EF4-FFF2-40B4-BE49-F238E27FC236}">
                <a16:creationId xmlns="" xmlns:a16="http://schemas.microsoft.com/office/drawing/2014/main" id="{6ED4A327-5DDE-8C19-9F7D-4610560672A6}"/>
              </a:ext>
            </a:extLst>
          </p:cNvPr>
          <p:cNvSpPr txBox="1">
            <a:spLocks noChangeArrowheads="1"/>
          </p:cNvSpPr>
          <p:nvPr/>
        </p:nvSpPr>
        <p:spPr bwMode="auto">
          <a:xfrm>
            <a:off x="1839709" y="976490"/>
            <a:ext cx="7032830" cy="983673"/>
          </a:xfrm>
          <a:prstGeom prst="rect">
            <a:avLst/>
          </a:prstGeom>
          <a:noFill/>
          <a:ln w="50800">
            <a:noFill/>
            <a:miter lim="800000"/>
            <a:headEnd/>
            <a:tailEnd/>
          </a:ln>
        </p:spPr>
        <p:txBody>
          <a:bodyPr lIns="36000" tIns="36000" rIns="36000" bIns="36000"/>
          <a:lstStyle/>
          <a:p>
            <a:pPr hangingPunct="1">
              <a:lnSpc>
                <a:spcPct val="120000"/>
              </a:lnSpc>
              <a:defRPr/>
            </a:pPr>
            <a:r>
              <a:rPr lang="zh-TW" altLang="en-US" sz="3600" b="1" dirty="0">
                <a:solidFill>
                  <a:srgbClr val="4CA66C"/>
                </a:solidFill>
                <a:latin typeface="Microsoft JhengHei" panose="020B0604030504040204" pitchFamily="34" charset="-120"/>
                <a:ea typeface="Microsoft JhengHei" panose="020B0604030504040204" pitchFamily="34" charset="-120"/>
                <a:cs typeface="Arial Unicode MS"/>
              </a:rPr>
              <a:t>參考答案</a:t>
            </a:r>
            <a:endParaRPr lang="en-US" altLang="zh-TW" sz="3600" b="1" dirty="0">
              <a:solidFill>
                <a:srgbClr val="4CA66C"/>
              </a:solidFill>
              <a:latin typeface="Microsoft JhengHei" panose="020B0604030504040204" pitchFamily="34" charset="-120"/>
              <a:ea typeface="Microsoft JhengHei" panose="020B0604030504040204" pitchFamily="34" charset="-120"/>
              <a:cs typeface="Arial Unicode MS"/>
            </a:endParaRPr>
          </a:p>
        </p:txBody>
      </p:sp>
      <p:sp>
        <p:nvSpPr>
          <p:cNvPr id="11" name="圓角矩形 10">
            <a:extLst>
              <a:ext uri="{FF2B5EF4-FFF2-40B4-BE49-F238E27FC236}">
                <a16:creationId xmlns="" xmlns:a16="http://schemas.microsoft.com/office/drawing/2014/main" id="{45E9B432-E782-A0B3-B82A-B0534BACED28}"/>
              </a:ext>
            </a:extLst>
          </p:cNvPr>
          <p:cNvSpPr/>
          <p:nvPr/>
        </p:nvSpPr>
        <p:spPr>
          <a:xfrm>
            <a:off x="381086" y="1024728"/>
            <a:ext cx="1418866" cy="560794"/>
          </a:xfrm>
          <a:prstGeom prst="roundRect">
            <a:avLst>
              <a:gd name="adj" fmla="val 50000"/>
            </a:avLst>
          </a:prstGeom>
          <a:solidFill>
            <a:srgbClr val="4CA66C"/>
          </a:solidFill>
          <a:ln w="25400">
            <a:noFill/>
          </a:ln>
        </p:spPr>
        <p:txBody>
          <a:bodyPr lIns="27000" tIns="27000" rIns="27000" bIns="27000" rtlCol="0" anchor="ctr"/>
          <a:lstStyle/>
          <a:p>
            <a:pPr algn="ctr"/>
            <a:r>
              <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步驟</a:t>
            </a:r>
            <a:r>
              <a:rPr lang="en-US" altLang="zh-TW"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rPr>
              <a:t>7</a:t>
            </a:r>
            <a:endParaRPr lang="zh-TW" altLang="en-US" sz="3200" b="1" baseline="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itchFamily="34" charset="0"/>
            </a:endParaRPr>
          </a:p>
        </p:txBody>
      </p:sp>
      <p:sp>
        <p:nvSpPr>
          <p:cNvPr id="3" name="文字方塊 2">
            <a:extLst>
              <a:ext uri="{FF2B5EF4-FFF2-40B4-BE49-F238E27FC236}">
                <a16:creationId xmlns="" xmlns:a16="http://schemas.microsoft.com/office/drawing/2014/main" id="{84EEB2BF-9831-B3B3-0A1E-D437F5AE09E5}"/>
              </a:ext>
            </a:extLst>
          </p:cNvPr>
          <p:cNvSpPr txBox="1"/>
          <p:nvPr/>
        </p:nvSpPr>
        <p:spPr>
          <a:xfrm>
            <a:off x="1099694" y="1786651"/>
            <a:ext cx="10803255" cy="4685642"/>
          </a:xfrm>
          <a:prstGeom prst="rect">
            <a:avLst/>
          </a:prstGeom>
          <a:noFill/>
        </p:spPr>
        <p:txBody>
          <a:bodyPr wrap="square">
            <a:spAutoFit/>
          </a:bodyPr>
          <a:lstStyle/>
          <a:p>
            <a:pPr hangingPunct="1">
              <a:lnSpc>
                <a:spcPct val="120000"/>
              </a:lnSpc>
              <a:defRPr/>
            </a:pPr>
            <a:r>
              <a:rPr lang="en-US" altLang="zh-TW" sz="3600" b="1" dirty="0">
                <a:solidFill>
                  <a:srgbClr val="C00000"/>
                </a:solidFill>
                <a:latin typeface="Microsoft JhengHei" panose="020B0604030504040204" pitchFamily="34" charset="-120"/>
                <a:ea typeface="Microsoft JhengHei" panose="020B0604030504040204" pitchFamily="34" charset="-120"/>
              </a:rPr>
              <a:t>1.</a:t>
            </a:r>
            <a:r>
              <a:rPr lang="zh-TW" altLang="en-US" sz="3600" b="1" dirty="0">
                <a:solidFill>
                  <a:srgbClr val="C00000"/>
                </a:solidFill>
                <a:latin typeface="Microsoft JhengHei" panose="020B0604030504040204" pitchFamily="34" charset="-120"/>
                <a:ea typeface="Microsoft JhengHei" panose="020B0604030504040204" pitchFamily="34" charset="-120"/>
              </a:rPr>
              <a:t> 確認目標資料是否已經和原始資料中的所有</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資料都比對完。使用運算、變數類別， 組合</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成                  的積木。</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en-US" altLang="zh-TW" sz="3600" b="1" dirty="0">
                <a:solidFill>
                  <a:srgbClr val="C00000"/>
                </a:solidFill>
                <a:latin typeface="Microsoft JhengHei" panose="020B0604030504040204" pitchFamily="34" charset="-120"/>
                <a:ea typeface="Microsoft JhengHei" panose="020B0604030504040204" pitchFamily="34" charset="-120"/>
              </a:rPr>
              <a:t>2.</a:t>
            </a:r>
            <a:r>
              <a:rPr lang="zh-TW" altLang="en-US" sz="3600" b="1" dirty="0">
                <a:solidFill>
                  <a:srgbClr val="C00000"/>
                </a:solidFill>
                <a:latin typeface="Microsoft JhengHei" panose="020B0604030504040204" pitchFamily="34" charset="-120"/>
                <a:ea typeface="Microsoft JhengHei" panose="020B0604030504040204" pitchFamily="34" charset="-120"/>
              </a:rPr>
              <a:t> 如果對調，表示原始資料中的資料尚未比對完，</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就已經找到目標資料，所以位置會小於或等於 </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a:t>
            </a:r>
            <a:r>
              <a:rPr lang="en-US" altLang="zh-TW" sz="3600" b="1" dirty="0">
                <a:solidFill>
                  <a:srgbClr val="C00000"/>
                </a:solidFill>
                <a:latin typeface="Microsoft JhengHei" panose="020B0604030504040204" pitchFamily="34" charset="-120"/>
                <a:ea typeface="Microsoft JhengHei" panose="020B0604030504040204" pitchFamily="34" charset="-120"/>
              </a:rPr>
              <a:t>50</a:t>
            </a:r>
            <a:r>
              <a:rPr lang="zh-TW" altLang="en-US" sz="3600" b="1" dirty="0">
                <a:solidFill>
                  <a:srgbClr val="C00000"/>
                </a:solidFill>
                <a:latin typeface="Microsoft JhengHei" panose="020B0604030504040204" pitchFamily="34" charset="-120"/>
                <a:ea typeface="Microsoft JhengHei" panose="020B0604030504040204" pitchFamily="34" charset="-120"/>
              </a:rPr>
              <a:t>。使用運算、變數類別，組合成</a:t>
            </a:r>
            <a:endParaRPr lang="en-US" altLang="zh-TW" sz="3600" b="1" dirty="0">
              <a:solidFill>
                <a:srgbClr val="C00000"/>
              </a:solidFill>
              <a:latin typeface="Microsoft JhengHei" panose="020B0604030504040204" pitchFamily="34" charset="-120"/>
              <a:ea typeface="Microsoft JhengHei" panose="020B0604030504040204" pitchFamily="34" charset="-120"/>
            </a:endParaRPr>
          </a:p>
          <a:p>
            <a:pPr hangingPunct="1">
              <a:lnSpc>
                <a:spcPct val="120000"/>
              </a:lnSpc>
              <a:defRPr/>
            </a:pPr>
            <a:r>
              <a:rPr lang="zh-TW" altLang="en-US" sz="3600" b="1" dirty="0">
                <a:solidFill>
                  <a:srgbClr val="C00000"/>
                </a:solidFill>
                <a:latin typeface="Microsoft JhengHei" panose="020B0604030504040204" pitchFamily="34" charset="-120"/>
                <a:ea typeface="Microsoft JhengHei" panose="020B0604030504040204" pitchFamily="34" charset="-120"/>
              </a:rPr>
              <a:t>                                 的積木。位置 </a:t>
            </a:r>
            <a:r>
              <a:rPr lang="en-US" altLang="zh-TW" sz="3600" b="1" dirty="0">
                <a:solidFill>
                  <a:srgbClr val="C00000"/>
                </a:solidFill>
                <a:latin typeface="Microsoft JhengHei" panose="020B0604030504040204" pitchFamily="34" charset="-120"/>
                <a:ea typeface="Microsoft JhengHei" panose="020B0604030504040204" pitchFamily="34" charset="-120"/>
              </a:rPr>
              <a:t>&lt; 50 </a:t>
            </a:r>
            <a:r>
              <a:rPr lang="zh-TW" altLang="en-US" sz="3600" b="1" dirty="0">
                <a:solidFill>
                  <a:srgbClr val="C00000"/>
                </a:solidFill>
                <a:latin typeface="Microsoft JhengHei" panose="020B0604030504040204" pitchFamily="34" charset="-120"/>
                <a:ea typeface="Microsoft JhengHei" panose="020B0604030504040204" pitchFamily="34" charset="-120"/>
              </a:rPr>
              <a:t>或位置 </a:t>
            </a:r>
            <a:r>
              <a:rPr lang="en-US" altLang="zh-TW" sz="3600" b="1" dirty="0">
                <a:solidFill>
                  <a:srgbClr val="C00000"/>
                </a:solidFill>
                <a:latin typeface="Microsoft JhengHei" panose="020B0604030504040204" pitchFamily="34" charset="-120"/>
                <a:ea typeface="Microsoft JhengHei" panose="020B0604030504040204" pitchFamily="34" charset="-120"/>
              </a:rPr>
              <a:t>= 5</a:t>
            </a:r>
            <a:r>
              <a:rPr lang="zh-TW" altLang="en-US" sz="3600" b="1" dirty="0">
                <a:solidFill>
                  <a:srgbClr val="C00000"/>
                </a:solidFill>
                <a:latin typeface="Microsoft JhengHei" panose="020B0604030504040204" pitchFamily="34" charset="-120"/>
                <a:ea typeface="Microsoft JhengHei" panose="020B0604030504040204" pitchFamily="34" charset="-120"/>
              </a:rPr>
              <a:t>。</a:t>
            </a:r>
          </a:p>
        </p:txBody>
      </p:sp>
      <p:pic>
        <p:nvPicPr>
          <p:cNvPr id="9" name="圖片 8">
            <a:extLst>
              <a:ext uri="{FF2B5EF4-FFF2-40B4-BE49-F238E27FC236}">
                <a16:creationId xmlns="" xmlns:a16="http://schemas.microsoft.com/office/drawing/2014/main" id="{51D13BCF-8220-A3BD-FEC4-C0549670BC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394" l="2454" r="95706">
                        <a14:foregroundMark x1="2607" y1="45455" x2="14724" y2="49242"/>
                        <a14:foregroundMark x1="14724" y1="49242" x2="20706" y2="43939"/>
                        <a14:foregroundMark x1="48620" y1="56818" x2="50307" y2="40152"/>
                        <a14:foregroundMark x1="95706" y1="45455" x2="76840" y2="46970"/>
                      </a14:backgroundRemoval>
                    </a14:imgEffect>
                  </a14:imgLayer>
                </a14:imgProps>
              </a:ext>
              <a:ext uri="{28A0092B-C50C-407E-A947-70E740481C1C}">
                <a14:useLocalDpi xmlns:a14="http://schemas.microsoft.com/office/drawing/2010/main" val="0"/>
              </a:ext>
            </a:extLst>
          </a:blip>
          <a:stretch>
            <a:fillRect/>
          </a:stretch>
        </p:blipFill>
        <p:spPr>
          <a:xfrm>
            <a:off x="1539527" y="5783608"/>
            <a:ext cx="3472264" cy="702973"/>
          </a:xfrm>
          <a:prstGeom prst="rect">
            <a:avLst/>
          </a:prstGeom>
        </p:spPr>
      </p:pic>
      <p:pic>
        <p:nvPicPr>
          <p:cNvPr id="12" name="圖片 11">
            <a:extLst>
              <a:ext uri="{FF2B5EF4-FFF2-40B4-BE49-F238E27FC236}">
                <a16:creationId xmlns="" xmlns:a16="http://schemas.microsoft.com/office/drawing/2014/main" id="{B5396D0E-5344-4450-A293-072381C39F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07" b="89815" l="5634" r="92606">
                        <a14:foregroundMark x1="5634" y1="48148" x2="17254" y2="48148"/>
                        <a14:foregroundMark x1="90493" y1="51852" x2="81690" y2="52778"/>
                        <a14:foregroundMark x1="92606" y1="50000" x2="90493" y2="50000"/>
                      </a14:backgroundRemoval>
                    </a14:imgEffect>
                  </a14:imgLayer>
                </a14:imgProps>
              </a:ext>
              <a:ext uri="{28A0092B-C50C-407E-A947-70E740481C1C}">
                <a14:useLocalDpi xmlns:a14="http://schemas.microsoft.com/office/drawing/2010/main" val="0"/>
              </a:ext>
            </a:extLst>
          </a:blip>
          <a:stretch>
            <a:fillRect/>
          </a:stretch>
        </p:blipFill>
        <p:spPr>
          <a:xfrm>
            <a:off x="2341824" y="3126074"/>
            <a:ext cx="1848562" cy="702974"/>
          </a:xfrm>
          <a:prstGeom prst="rect">
            <a:avLst/>
          </a:prstGeom>
        </p:spPr>
      </p:pic>
    </p:spTree>
    <p:extLst>
      <p:ext uri="{BB962C8B-B14F-4D97-AF65-F5344CB8AC3E}">
        <p14:creationId xmlns:p14="http://schemas.microsoft.com/office/powerpoint/2010/main" val="4192589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b="1" dirty="0">
                <a:solidFill>
                  <a:schemeClr val="bg1"/>
                </a:solidFill>
                <a:effectLst/>
                <a:latin typeface="Microsoft JhengHei" panose="020B0604030504040204" pitchFamily="34" charset="-120"/>
                <a:ea typeface="Microsoft JhengHei" panose="020B0604030504040204" pitchFamily="34" charset="-120"/>
              </a:rPr>
              <a:t>搜尋演算法</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smtClean="0">
                <a:solidFill>
                  <a:srgbClr val="000000"/>
                </a:solidFill>
                <a:latin typeface="Arial" panose="020B0604020202020204" pitchFamily="34" charset="0"/>
                <a:ea typeface="Microsoft JhengHei" panose="020B0604030504040204" pitchFamily="34" charset="-120"/>
                <a:cs typeface="Arial" panose="020B0604020202020204" pitchFamily="34" charset="0"/>
              </a:rPr>
              <a:t>221</a:t>
            </a:r>
            <a:endPar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dirty="0">
                <a:solidFill>
                  <a:srgbClr val="C00000"/>
                </a:solidFill>
                <a:effectLst/>
                <a:latin typeface="Microsoft JhengHei" panose="020B0604030504040204" pitchFamily="34" charset="-120"/>
                <a:ea typeface="Microsoft JhengHei" panose="020B0604030504040204" pitchFamily="34" charset="-120"/>
              </a:rPr>
              <a:t>循序搜尋法</a:t>
            </a:r>
          </a:p>
          <a:p>
            <a:pPr marL="0" indent="0">
              <a:buNone/>
            </a:pPr>
            <a:r>
              <a:rPr lang="zh-TW" altLang="en-US" sz="3600" b="1" dirty="0">
                <a:solidFill>
                  <a:schemeClr val="tx1"/>
                </a:solidFill>
                <a:effectLst/>
                <a:latin typeface="Microsoft JhengHei" panose="020B0604030504040204" pitchFamily="34" charset="-120"/>
                <a:ea typeface="Microsoft JhengHei" panose="020B0604030504040204" pitchFamily="34" charset="-120"/>
              </a:rPr>
              <a:t>用來搜尋特定資料的方法，從第一個資料開始取出，依序逐一與「目標資料」相互比較直到找到所要的元素或所有資料均尋找完為止。</a:t>
            </a:r>
          </a:p>
          <a:p>
            <a:pPr marL="0" indent="0">
              <a:buNone/>
            </a:pPr>
            <a:endParaRPr lang="en-US" altLang="zh-TW" sz="3600" b="1" dirty="0">
              <a:solidFill>
                <a:srgbClr val="C00000"/>
              </a:solidFill>
              <a:effectLst/>
              <a:latin typeface="Microsoft JhengHei" panose="020B0604030504040204" pitchFamily="34" charset="-120"/>
              <a:ea typeface="Microsoft JhengHei" panose="020B0604030504040204" pitchFamily="34" charset="-120"/>
            </a:endParaRPr>
          </a:p>
          <a:p>
            <a:pPr marL="0" indent="0">
              <a:buNone/>
            </a:pPr>
            <a:r>
              <a:rPr lang="zh-TW" altLang="en-US" sz="3600" b="1" dirty="0">
                <a:solidFill>
                  <a:srgbClr val="C00000"/>
                </a:solidFill>
                <a:effectLst/>
                <a:latin typeface="Microsoft JhengHei" panose="020B0604030504040204" pitchFamily="34" charset="-120"/>
                <a:ea typeface="Microsoft JhengHei" panose="020B0604030504040204" pitchFamily="34" charset="-120"/>
              </a:rPr>
              <a:t>二元搜尋法</a:t>
            </a:r>
          </a:p>
          <a:p>
            <a:pPr marL="0" indent="0">
              <a:buNone/>
            </a:pPr>
            <a:r>
              <a:rPr lang="zh-TW" altLang="en-US" sz="3600" b="1" dirty="0">
                <a:solidFill>
                  <a:schemeClr val="tx1"/>
                </a:solidFill>
                <a:effectLst/>
                <a:latin typeface="Microsoft JhengHei" panose="020B0604030504040204" pitchFamily="34" charset="-120"/>
                <a:ea typeface="Microsoft JhengHei" panose="020B0604030504040204" pitchFamily="34" charset="-120"/>
              </a:rPr>
              <a:t>對於已排序資料進行折半搜尋如果要搜尋的元素比中間值大，那另一半比中間值小的元素就不用再比較待搜尋的資料馬上減少一半，反覆進行此步驟，就可以快速找到「目標資料」。</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Tree>
    <p:extLst>
      <p:ext uri="{BB962C8B-B14F-4D97-AF65-F5344CB8AC3E}">
        <p14:creationId xmlns:p14="http://schemas.microsoft.com/office/powerpoint/2010/main" val="3170260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1464751"/>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循序搜尋法</a:t>
            </a:r>
          </a:p>
          <a:p>
            <a:pPr marL="0" indent="0">
              <a:lnSpc>
                <a:spcPts val="4820"/>
              </a:lnSpc>
              <a:buNone/>
            </a:pPr>
            <a:r>
              <a:rPr lang="zh-TW" altLang="en-US" sz="4400" b="1" dirty="0">
                <a:solidFill>
                  <a:schemeClr val="tx1"/>
                </a:solidFill>
                <a:effectLst/>
                <a:latin typeface="Microsoft JhengHei" panose="020B0604030504040204" pitchFamily="34" charset="-120"/>
                <a:ea typeface="Microsoft JhengHei" panose="020B0604030504040204" pitchFamily="34" charset="-120"/>
              </a:rPr>
              <a:t>請設計一個 </a:t>
            </a:r>
            <a:r>
              <a:rPr lang="en" altLang="zh-TW" sz="4400" b="1" dirty="0">
                <a:solidFill>
                  <a:schemeClr val="tx1"/>
                </a:solidFill>
                <a:effectLst/>
                <a:latin typeface="Microsoft JhengHei" panose="020B0604030504040204" pitchFamily="34" charset="-120"/>
                <a:ea typeface="Microsoft JhengHei" panose="020B0604030504040204" pitchFamily="34" charset="-120"/>
              </a:rPr>
              <a:t>App</a:t>
            </a:r>
            <a:r>
              <a:rPr lang="zh-TW" altLang="en" sz="4400" b="1" dirty="0">
                <a:solidFill>
                  <a:schemeClr val="tx1"/>
                </a:solidFill>
                <a:effectLst/>
                <a:latin typeface="Microsoft JhengHei" panose="020B0604030504040204" pitchFamily="34" charset="-120"/>
                <a:ea typeface="Microsoft JhengHei" panose="020B0604030504040204" pitchFamily="34" charset="-120"/>
              </a:rPr>
              <a:t>，</a:t>
            </a:r>
            <a:r>
              <a:rPr lang="zh-TW" altLang="en-US" sz="4400" b="1" dirty="0">
                <a:solidFill>
                  <a:schemeClr val="tx1"/>
                </a:solidFill>
                <a:effectLst/>
                <a:latin typeface="Microsoft JhengHei" panose="020B0604030504040204" pitchFamily="34" charset="-120"/>
                <a:ea typeface="Microsoft JhengHei" panose="020B0604030504040204" pitchFamily="34" charset="-120"/>
              </a:rPr>
              <a:t>使用者可以產生一組數列</a:t>
            </a:r>
            <a:endParaRPr lang="en-US" altLang="zh-TW" sz="4400" b="1" dirty="0">
              <a:solidFill>
                <a:schemeClr val="tx1"/>
              </a:solidFill>
              <a:effectLst/>
              <a:latin typeface="Microsoft JhengHei" panose="020B0604030504040204" pitchFamily="34" charset="-120"/>
              <a:ea typeface="Microsoft JhengHei" panose="020B0604030504040204" pitchFamily="34" charset="-120"/>
            </a:endParaRPr>
          </a:p>
          <a:p>
            <a:pPr marL="0" indent="0">
              <a:lnSpc>
                <a:spcPts val="4820"/>
              </a:lnSpc>
              <a:buNone/>
            </a:pPr>
            <a:r>
              <a:rPr lang="zh-TW" altLang="en-US" sz="4400" b="1" dirty="0">
                <a:solidFill>
                  <a:schemeClr val="tx1"/>
                </a:solidFill>
                <a:effectLst/>
                <a:latin typeface="Microsoft JhengHei" panose="020B0604030504040204" pitchFamily="34" charset="-120"/>
                <a:ea typeface="Microsoft JhengHei" panose="020B0604030504040204" pitchFamily="34" charset="-120"/>
              </a:rPr>
              <a:t>（從 </a:t>
            </a:r>
            <a:r>
              <a:rPr lang="en-US" altLang="zh-TW" sz="4400" b="1" dirty="0">
                <a:solidFill>
                  <a:schemeClr val="tx1"/>
                </a:solidFill>
                <a:effectLst/>
                <a:latin typeface="Microsoft JhengHei" panose="020B0604030504040204" pitchFamily="34" charset="-120"/>
                <a:ea typeface="Microsoft JhengHei" panose="020B0604030504040204" pitchFamily="34" charset="-120"/>
              </a:rPr>
              <a:t>1</a:t>
            </a:r>
            <a:r>
              <a:rPr lang="zh-TW" altLang="en-US" sz="4400" b="1" dirty="0">
                <a:solidFill>
                  <a:schemeClr val="tx1"/>
                </a:solidFill>
                <a:effectLst/>
                <a:latin typeface="Microsoft JhengHei" panose="020B0604030504040204" pitchFamily="34" charset="-120"/>
                <a:ea typeface="Microsoft JhengHei" panose="020B0604030504040204" pitchFamily="34" charset="-120"/>
              </a:rPr>
              <a:t>～</a:t>
            </a:r>
            <a:r>
              <a:rPr lang="en-US" altLang="zh-TW" sz="4400" b="1" dirty="0">
                <a:solidFill>
                  <a:schemeClr val="tx1"/>
                </a:solidFill>
                <a:effectLst/>
                <a:latin typeface="Microsoft JhengHei" panose="020B0604030504040204" pitchFamily="34" charset="-120"/>
                <a:ea typeface="Microsoft JhengHei" panose="020B0604030504040204" pitchFamily="34" charset="-120"/>
              </a:rPr>
              <a:t>100 </a:t>
            </a:r>
            <a:r>
              <a:rPr lang="zh-TW" altLang="en-US" sz="4400" b="1" dirty="0">
                <a:solidFill>
                  <a:schemeClr val="tx1"/>
                </a:solidFill>
                <a:effectLst/>
                <a:latin typeface="Microsoft JhengHei" panose="020B0604030504040204" pitchFamily="34" charset="-120"/>
                <a:ea typeface="Microsoft JhengHei" panose="020B0604030504040204" pitchFamily="34" charset="-120"/>
              </a:rPr>
              <a:t>中抽出 </a:t>
            </a:r>
            <a:r>
              <a:rPr lang="en-US" altLang="zh-TW" sz="4400" b="1" dirty="0">
                <a:solidFill>
                  <a:schemeClr val="tx1"/>
                </a:solidFill>
                <a:effectLst/>
                <a:latin typeface="Microsoft JhengHei" panose="020B0604030504040204" pitchFamily="34" charset="-120"/>
                <a:ea typeface="Microsoft JhengHei" panose="020B0604030504040204" pitchFamily="34" charset="-120"/>
              </a:rPr>
              <a:t>10 </a:t>
            </a:r>
            <a:r>
              <a:rPr lang="zh-TW" altLang="en-US" sz="4400" b="1" dirty="0">
                <a:solidFill>
                  <a:schemeClr val="tx1"/>
                </a:solidFill>
                <a:effectLst/>
                <a:latin typeface="Microsoft JhengHei" panose="020B0604030504040204" pitchFamily="34" charset="-120"/>
                <a:ea typeface="Microsoft JhengHei" panose="020B0604030504040204" pitchFamily="34" charset="-120"/>
              </a:rPr>
              <a:t>個不重複數字），</a:t>
            </a:r>
            <a:endParaRPr lang="en-US" altLang="zh-TW" sz="4400" b="1" dirty="0">
              <a:solidFill>
                <a:schemeClr val="tx1"/>
              </a:solidFill>
              <a:effectLst/>
              <a:latin typeface="Microsoft JhengHei" panose="020B0604030504040204" pitchFamily="34" charset="-120"/>
              <a:ea typeface="Microsoft JhengHei" panose="020B0604030504040204" pitchFamily="34" charset="-120"/>
            </a:endParaRPr>
          </a:p>
          <a:p>
            <a:pPr marL="0" indent="0">
              <a:lnSpc>
                <a:spcPts val="4820"/>
              </a:lnSpc>
              <a:buNone/>
            </a:pPr>
            <a:r>
              <a:rPr lang="zh-TW" altLang="en-US" sz="4400" b="1" dirty="0">
                <a:solidFill>
                  <a:schemeClr val="tx1"/>
                </a:solidFill>
                <a:effectLst/>
                <a:latin typeface="Microsoft JhengHei" panose="020B0604030504040204" pitchFamily="34" charset="-120"/>
                <a:ea typeface="Microsoft JhengHei" panose="020B0604030504040204" pitchFamily="34" charset="-120"/>
              </a:rPr>
              <a:t>並輸入要搜尋的數後，顯示循序搜尋每次比</a:t>
            </a:r>
            <a:endParaRPr lang="en-US" altLang="zh-TW" sz="4400" b="1" dirty="0">
              <a:solidFill>
                <a:schemeClr val="tx1"/>
              </a:solidFill>
              <a:effectLst/>
              <a:latin typeface="Microsoft JhengHei" panose="020B0604030504040204" pitchFamily="34" charset="-120"/>
              <a:ea typeface="Microsoft JhengHei" panose="020B0604030504040204" pitchFamily="34" charset="-120"/>
            </a:endParaRPr>
          </a:p>
          <a:p>
            <a:pPr marL="0" indent="0">
              <a:lnSpc>
                <a:spcPts val="4820"/>
              </a:lnSpc>
              <a:buNone/>
            </a:pPr>
            <a:r>
              <a:rPr lang="zh-TW" altLang="en-US" sz="4400" b="1" dirty="0">
                <a:solidFill>
                  <a:schemeClr val="tx1"/>
                </a:solidFill>
                <a:effectLst/>
                <a:latin typeface="Microsoft JhengHei" panose="020B0604030504040204" pitchFamily="34" charset="-120"/>
                <a:ea typeface="Microsoft JhengHei" panose="020B0604030504040204" pitchFamily="34" charset="-120"/>
              </a:rPr>
              <a:t>對的索引值與資料，以及搜尋結果。</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3" name="矩形 2">
            <a:extLst>
              <a:ext uri="{FF2B5EF4-FFF2-40B4-BE49-F238E27FC236}">
                <a16:creationId xmlns="" xmlns:a16="http://schemas.microsoft.com/office/drawing/2014/main" id="{A93E5A80-19D9-A3D4-6159-647450F2DC31}"/>
              </a:ext>
            </a:extLst>
          </p:cNvPr>
          <p:cNvSpPr/>
          <p:nvPr/>
        </p:nvSpPr>
        <p:spPr>
          <a:xfrm>
            <a:off x="10103370" y="5507549"/>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3756584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循序搜尋法</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37A2D846-5AA3-99EC-1DDA-214A025B7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20" y="1579311"/>
            <a:ext cx="7280910" cy="4666020"/>
          </a:xfrm>
          <a:prstGeom prst="rect">
            <a:avLst/>
          </a:prstGeom>
        </p:spPr>
      </p:pic>
    </p:spTree>
    <p:extLst>
      <p:ext uri="{BB962C8B-B14F-4D97-AF65-F5344CB8AC3E}">
        <p14:creationId xmlns:p14="http://schemas.microsoft.com/office/powerpoint/2010/main" val="4275386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204</a:t>
            </a:r>
          </a:p>
        </p:txBody>
      </p:sp>
      <p:pic>
        <p:nvPicPr>
          <p:cNvPr id="2" name="Picture 2">
            <a:extLst>
              <a:ext uri="{FF2B5EF4-FFF2-40B4-BE49-F238E27FC236}">
                <a16:creationId xmlns="" xmlns:a16="http://schemas.microsoft.com/office/drawing/2014/main" id="{C99C2928-D24B-B917-B215-0ADE2C0968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6" r="18402"/>
          <a:stretch/>
        </p:blipFill>
        <p:spPr bwMode="auto">
          <a:xfrm>
            <a:off x="759807" y="1150578"/>
            <a:ext cx="9632685" cy="2278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a:extLst>
              <a:ext uri="{FF2B5EF4-FFF2-40B4-BE49-F238E27FC236}">
                <a16:creationId xmlns="" xmlns:a16="http://schemas.microsoft.com/office/drawing/2014/main" id="{EFC183B4-BD70-0711-2B4C-1A39FB614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92" y="3747052"/>
            <a:ext cx="9902700" cy="2602633"/>
          </a:xfrm>
          <a:prstGeom prst="rect">
            <a:avLst/>
          </a:prstGeom>
        </p:spPr>
      </p:pic>
      <p:sp>
        <p:nvSpPr>
          <p:cNvPr id="8" name="文字方塊 3">
            <a:extLst>
              <a:ext uri="{FF2B5EF4-FFF2-40B4-BE49-F238E27FC236}">
                <a16:creationId xmlns="" xmlns:a16="http://schemas.microsoft.com/office/drawing/2014/main" id="{DF1BC9D6-6254-DC01-20A1-5B8DD7D4321B}"/>
              </a:ext>
            </a:extLst>
          </p:cNvPr>
          <p:cNvSpPr txBox="1">
            <a:spLocks noChangeArrowheads="1"/>
          </p:cNvSpPr>
          <p:nvPr/>
        </p:nvSpPr>
        <p:spPr bwMode="auto">
          <a:xfrm>
            <a:off x="7714210" y="4290724"/>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1</a:t>
            </a:r>
            <a:r>
              <a:rPr lang="zh-TW" altLang="en-US" sz="2800" b="1" dirty="0">
                <a:solidFill>
                  <a:schemeClr val="tx1"/>
                </a:solidFill>
                <a:latin typeface="Microsoft JhengHei" panose="020B0604030504040204" pitchFamily="34" charset="-120"/>
                <a:ea typeface="Microsoft JhengHei" panose="020B0604030504040204" pitchFamily="34" charset="-120"/>
              </a:rPr>
              <a:t>個元素</a:t>
            </a:r>
            <a:endParaRPr lang="en-US" altLang="zh-TW" sz="2800" b="1" dirty="0">
              <a:solidFill>
                <a:schemeClr val="tx1"/>
              </a:solidFill>
              <a:latin typeface="Microsoft JhengHei" panose="020B0604030504040204" pitchFamily="34" charset="-120"/>
              <a:ea typeface="Microsoft JhengHei" panose="020B0604030504040204" pitchFamily="34" charset="-120"/>
            </a:endParaRPr>
          </a:p>
          <a:p>
            <a:pPr>
              <a:lnSpc>
                <a:spcPct val="120000"/>
              </a:lnSpc>
            </a:pPr>
            <a:r>
              <a:rPr lang="en-US" altLang="zh-TW" sz="2800" b="1" dirty="0">
                <a:solidFill>
                  <a:schemeClr val="tx1"/>
                </a:solidFill>
                <a:latin typeface="Microsoft JhengHei" panose="020B0604030504040204" pitchFamily="34" charset="-120"/>
                <a:ea typeface="Microsoft JhengHei" panose="020B0604030504040204" pitchFamily="34" charset="-120"/>
              </a:rPr>
              <a:t>8</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a:t>
            </a:r>
            <a:endParaRPr lang="en-US" altLang="zh-TW" sz="2800" b="1" dirty="0">
              <a:solidFill>
                <a:schemeClr val="tx1"/>
              </a:solidFill>
              <a:latin typeface="Microsoft JhengHei" panose="020B0604030504040204" pitchFamily="34" charset="-120"/>
              <a:ea typeface="Microsoft JhengHei" panose="020B0604030504040204" pitchFamily="34" charset="-120"/>
            </a:endParaRPr>
          </a:p>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料</a:t>
            </a:r>
            <a:r>
              <a:rPr lang="en-US" altLang="zh-TW" sz="2800" b="1" dirty="0">
                <a:solidFill>
                  <a:schemeClr val="tx1"/>
                </a:solidFill>
                <a:latin typeface="Microsoft JhengHei" panose="020B0604030504040204" pitchFamily="34" charset="-120"/>
                <a:ea typeface="Microsoft JhengHei" panose="020B0604030504040204" pitchFamily="34" charset="-120"/>
              </a:rPr>
              <a:t>10</a:t>
            </a:r>
            <a:r>
              <a:rPr lang="zh-TW" altLang="en-US" sz="2800" b="1" dirty="0">
                <a:solidFill>
                  <a:schemeClr val="tx1"/>
                </a:solidFill>
                <a:latin typeface="Microsoft JhengHei" panose="020B0604030504040204" pitchFamily="34" charset="-120"/>
                <a:ea typeface="Microsoft JhengHei" panose="020B0604030504040204" pitchFamily="34" charset="-120"/>
              </a:rPr>
              <a:t>。</a:t>
            </a:r>
          </a:p>
          <a:p>
            <a:pPr>
              <a:lnSpc>
                <a:spcPct val="120000"/>
              </a:lnSpc>
            </a:pPr>
            <a:endParaRPr lang="zh-TW" altLang="en-US" b="1" dirty="0">
              <a:solidFill>
                <a:schemeClr val="tx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840984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循序搜尋法</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8" name="圖片 7">
            <a:extLst>
              <a:ext uri="{FF2B5EF4-FFF2-40B4-BE49-F238E27FC236}">
                <a16:creationId xmlns="" xmlns:a16="http://schemas.microsoft.com/office/drawing/2014/main" id="{8022D7E3-5876-81F6-D4CD-DEEC9B289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 y="1904880"/>
            <a:ext cx="9620250" cy="4548135"/>
          </a:xfrm>
          <a:prstGeom prst="rect">
            <a:avLst/>
          </a:prstGeom>
        </p:spPr>
      </p:pic>
    </p:spTree>
    <p:extLst>
      <p:ext uri="{BB962C8B-B14F-4D97-AF65-F5344CB8AC3E}">
        <p14:creationId xmlns:p14="http://schemas.microsoft.com/office/powerpoint/2010/main" val="1340173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231</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循序搜尋法</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141241C8-1A9F-571E-2B4B-1EB89B8FA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1673311"/>
            <a:ext cx="10185400" cy="4917492"/>
          </a:xfrm>
          <a:prstGeom prst="rect">
            <a:avLst/>
          </a:prstGeom>
        </p:spPr>
      </p:pic>
    </p:spTree>
    <p:extLst>
      <p:ext uri="{BB962C8B-B14F-4D97-AF65-F5344CB8AC3E}">
        <p14:creationId xmlns:p14="http://schemas.microsoft.com/office/powerpoint/2010/main" val="4242683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231</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循序搜尋法</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8" name="圖片 7">
            <a:extLst>
              <a:ext uri="{FF2B5EF4-FFF2-40B4-BE49-F238E27FC236}">
                <a16:creationId xmlns="" xmlns:a16="http://schemas.microsoft.com/office/drawing/2014/main" id="{E8A35D6B-2F8E-D620-2B04-8570CC91A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27" y="1794510"/>
            <a:ext cx="9831769" cy="4793100"/>
          </a:xfrm>
          <a:prstGeom prst="rect">
            <a:avLst/>
          </a:prstGeom>
        </p:spPr>
      </p:pic>
    </p:spTree>
    <p:extLst>
      <p:ext uri="{BB962C8B-B14F-4D97-AF65-F5344CB8AC3E}">
        <p14:creationId xmlns:p14="http://schemas.microsoft.com/office/powerpoint/2010/main" val="2592905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232</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版面解析與設計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8030BFA2-CA29-18D2-03EA-AA082D5C0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66" y="2123125"/>
            <a:ext cx="11107821" cy="3735936"/>
          </a:xfrm>
          <a:prstGeom prst="rect">
            <a:avLst/>
          </a:prstGeom>
        </p:spPr>
      </p:pic>
    </p:spTree>
    <p:extLst>
      <p:ext uri="{BB962C8B-B14F-4D97-AF65-F5344CB8AC3E}">
        <p14:creationId xmlns:p14="http://schemas.microsoft.com/office/powerpoint/2010/main" val="1084833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232</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版面解析與設計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8" name="圖片 7">
            <a:extLst>
              <a:ext uri="{FF2B5EF4-FFF2-40B4-BE49-F238E27FC236}">
                <a16:creationId xmlns="" xmlns:a16="http://schemas.microsoft.com/office/drawing/2014/main" id="{BD943786-54E3-E1E0-9160-1C11B253E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478" y="1794510"/>
            <a:ext cx="8583044" cy="4920944"/>
          </a:xfrm>
          <a:prstGeom prst="rect">
            <a:avLst/>
          </a:prstGeom>
        </p:spPr>
      </p:pic>
    </p:spTree>
    <p:extLst>
      <p:ext uri="{BB962C8B-B14F-4D97-AF65-F5344CB8AC3E}">
        <p14:creationId xmlns:p14="http://schemas.microsoft.com/office/powerpoint/2010/main" val="747675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233</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0749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版面解析與設計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52DA8D6F-D281-AA38-0393-46A3C1173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850" y="1573587"/>
            <a:ext cx="9197816" cy="5082557"/>
          </a:xfrm>
          <a:prstGeom prst="rect">
            <a:avLst/>
          </a:prstGeom>
        </p:spPr>
      </p:pic>
    </p:spTree>
    <p:extLst>
      <p:ext uri="{BB962C8B-B14F-4D97-AF65-F5344CB8AC3E}">
        <p14:creationId xmlns:p14="http://schemas.microsoft.com/office/powerpoint/2010/main" val="3654564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233</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effectLst/>
                <a:latin typeface="Microsoft JhengHei" panose="020B0604030504040204" pitchFamily="34" charset="-120"/>
                <a:ea typeface="Microsoft JhengHei" panose="020B0604030504040204" pitchFamily="34" charset="-120"/>
              </a:rPr>
              <a:t>版面解析與設計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8" name="圖片 7">
            <a:extLst>
              <a:ext uri="{FF2B5EF4-FFF2-40B4-BE49-F238E27FC236}">
                <a16:creationId xmlns="" xmlns:a16="http://schemas.microsoft.com/office/drawing/2014/main" id="{95C6345C-2D27-CD00-D8C4-DA3796F7C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01" y="1939170"/>
            <a:ext cx="10710176" cy="4232013"/>
          </a:xfrm>
          <a:prstGeom prst="rect">
            <a:avLst/>
          </a:prstGeom>
        </p:spPr>
      </p:pic>
    </p:spTree>
    <p:extLst>
      <p:ext uri="{BB962C8B-B14F-4D97-AF65-F5344CB8AC3E}">
        <p14:creationId xmlns:p14="http://schemas.microsoft.com/office/powerpoint/2010/main" val="599720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234</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A6B47B00-36D8-1089-D3A5-3921DBD10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698" y="1667287"/>
            <a:ext cx="8813780" cy="1346662"/>
          </a:xfrm>
          <a:prstGeom prst="rect">
            <a:avLst/>
          </a:prstGeom>
        </p:spPr>
      </p:pic>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97290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1.</a:t>
            </a:r>
            <a:r>
              <a:rPr lang="zh-TW" altLang="en-US" sz="4000" b="1" dirty="0">
                <a:effectLst/>
                <a:latin typeface="Microsoft JhengHei" panose="020B0604030504040204" pitchFamily="34" charset="-120"/>
                <a:ea typeface="Microsoft JhengHei" panose="020B0604030504040204" pitchFamily="34" charset="-120"/>
              </a:rPr>
              <a:t> 宣告變數：</a:t>
            </a:r>
          </a:p>
        </p:txBody>
      </p:sp>
      <p:sp>
        <p:nvSpPr>
          <p:cNvPr id="12" name="文字方塊 3">
            <a:extLst>
              <a:ext uri="{FF2B5EF4-FFF2-40B4-BE49-F238E27FC236}">
                <a16:creationId xmlns="" xmlns:a16="http://schemas.microsoft.com/office/drawing/2014/main" id="{DE3CB5B3-9820-7DF0-746C-9A824F6EDE24}"/>
              </a:ext>
            </a:extLst>
          </p:cNvPr>
          <p:cNvSpPr txBox="1">
            <a:spLocks noChangeArrowheads="1"/>
          </p:cNvSpPr>
          <p:nvPr/>
        </p:nvSpPr>
        <p:spPr bwMode="auto">
          <a:xfrm>
            <a:off x="381086" y="3073008"/>
            <a:ext cx="11141870" cy="2060555"/>
          </a:xfrm>
          <a:prstGeom prst="rect">
            <a:avLst/>
          </a:prstGeom>
          <a:noFill/>
          <a:ln w="50800">
            <a:noFill/>
            <a:miter lim="800000"/>
            <a:headEnd/>
            <a:tailEnd/>
          </a:ln>
        </p:spPr>
        <p:txBody>
          <a:bodyPr lIns="36000" tIns="36000" rIns="36000" bIns="36000"/>
          <a:lstStyle/>
          <a:p>
            <a:pPr marL="492125">
              <a:lnSpc>
                <a:spcPts val="55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(1)</a:t>
            </a:r>
            <a:r>
              <a:rPr lang="zh-TW" altLang="en-US" sz="4000" dirty="0">
                <a:solidFill>
                  <a:srgbClr val="141413"/>
                </a:solidFill>
                <a:effectLst/>
                <a:latin typeface="Microsoft JhengHei" panose="020B0604030504040204" pitchFamily="34" charset="-120"/>
                <a:ea typeface="Microsoft JhengHei" panose="020B0604030504040204" pitchFamily="34" charset="-120"/>
              </a:rPr>
              <a:t>宣告全域變數 </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b="1" dirty="0">
                <a:solidFill>
                  <a:srgbClr val="141413"/>
                </a:solidFill>
                <a:effectLst/>
                <a:latin typeface="Microsoft JhengHei" panose="020B0604030504040204" pitchFamily="34" charset="-120"/>
                <a:ea typeface="Microsoft JhengHei" panose="020B0604030504040204" pitchFamily="34" charset="-120"/>
              </a:rPr>
              <a:t>資料數列清單</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5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儲存要搜尋的數列</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5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(2)</a:t>
            </a:r>
            <a:r>
              <a:rPr lang="zh-TW" altLang="en-US" sz="4000" dirty="0">
                <a:solidFill>
                  <a:srgbClr val="141413"/>
                </a:solidFill>
                <a:effectLst/>
                <a:latin typeface="Microsoft JhengHei" panose="020B0604030504040204" pitchFamily="34" charset="-120"/>
                <a:ea typeface="Microsoft JhengHei" panose="020B0604030504040204" pitchFamily="34" charset="-120"/>
              </a:rPr>
              <a:t>宣告全域變數 </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b="1" dirty="0">
                <a:solidFill>
                  <a:srgbClr val="141413"/>
                </a:solidFill>
                <a:effectLst/>
                <a:latin typeface="Microsoft JhengHei" panose="020B0604030504040204" pitchFamily="34" charset="-120"/>
                <a:ea typeface="Microsoft JhengHei" panose="020B0604030504040204" pitchFamily="34" charset="-120"/>
              </a:rPr>
              <a:t>已找到的資料與索引值</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580"/>
              </a:lnSpc>
            </a:pPr>
            <a:r>
              <a:rPr lang="zh-TW" altLang="en-US" sz="4000" kern="0" baseline="0" dirty="0">
                <a:latin typeface="Microsoft JhengHei" panose="020B0604030504040204" pitchFamily="34" charset="-120"/>
                <a:ea typeface="Microsoft JhengHei" panose="020B0604030504040204" pitchFamily="34" charset="-120"/>
                <a:cs typeface="Arial Unicode MS"/>
              </a:rPr>
              <a:t>     儲存找到後的資料與索引值，用來判斷是否</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a:p>
            <a:pPr marL="492125">
              <a:lnSpc>
                <a:spcPts val="5580"/>
              </a:lnSpc>
            </a:pPr>
            <a:r>
              <a:rPr lang="zh-TW" altLang="en-US" sz="4000" kern="0" dirty="0">
                <a:latin typeface="Microsoft JhengHei" panose="020B0604030504040204" pitchFamily="34" charset="-120"/>
                <a:ea typeface="Microsoft JhengHei" panose="020B0604030504040204" pitchFamily="34" charset="-120"/>
                <a:cs typeface="Arial Unicode MS"/>
              </a:rPr>
              <a:t>     有找到資料。</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840400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234</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pic>
        <p:nvPicPr>
          <p:cNvPr id="9" name="圖片 8">
            <a:extLst>
              <a:ext uri="{FF2B5EF4-FFF2-40B4-BE49-F238E27FC236}">
                <a16:creationId xmlns="" xmlns:a16="http://schemas.microsoft.com/office/drawing/2014/main" id="{A6B47B00-36D8-1089-D3A5-3921DBD10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698" y="1667287"/>
            <a:ext cx="8813780" cy="1346662"/>
          </a:xfrm>
          <a:prstGeom prst="rect">
            <a:avLst/>
          </a:prstGeom>
        </p:spPr>
      </p:pic>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97290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1.</a:t>
            </a:r>
            <a:r>
              <a:rPr lang="zh-TW" altLang="en-US" sz="4000" b="1" dirty="0">
                <a:effectLst/>
                <a:latin typeface="Microsoft JhengHei" panose="020B0604030504040204" pitchFamily="34" charset="-120"/>
                <a:ea typeface="Microsoft JhengHei" panose="020B0604030504040204" pitchFamily="34" charset="-120"/>
              </a:rPr>
              <a:t> 宣告變數：</a:t>
            </a:r>
          </a:p>
        </p:txBody>
      </p:sp>
      <p:sp>
        <p:nvSpPr>
          <p:cNvPr id="12" name="文字方塊 3">
            <a:extLst>
              <a:ext uri="{FF2B5EF4-FFF2-40B4-BE49-F238E27FC236}">
                <a16:creationId xmlns="" xmlns:a16="http://schemas.microsoft.com/office/drawing/2014/main" id="{DE3CB5B3-9820-7DF0-746C-9A824F6EDE24}"/>
              </a:ext>
            </a:extLst>
          </p:cNvPr>
          <p:cNvSpPr txBox="1">
            <a:spLocks noChangeArrowheads="1"/>
          </p:cNvSpPr>
          <p:nvPr/>
        </p:nvSpPr>
        <p:spPr bwMode="auto">
          <a:xfrm>
            <a:off x="381086" y="3073008"/>
            <a:ext cx="11323234" cy="2060555"/>
          </a:xfrm>
          <a:prstGeom prst="rect">
            <a:avLst/>
          </a:prstGeom>
          <a:noFill/>
          <a:ln w="50800">
            <a:noFill/>
            <a:miter lim="800000"/>
            <a:headEnd/>
            <a:tailEnd/>
          </a:ln>
        </p:spPr>
        <p:txBody>
          <a:bodyPr lIns="36000" tIns="36000" rIns="36000" bIns="36000"/>
          <a:lstStyle/>
          <a:p>
            <a:pPr marL="492125">
              <a:lnSpc>
                <a:spcPts val="46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(3)</a:t>
            </a:r>
            <a:r>
              <a:rPr lang="zh-TW" altLang="en-US" sz="4000" dirty="0">
                <a:solidFill>
                  <a:srgbClr val="141413"/>
                </a:solidFill>
                <a:effectLst/>
                <a:latin typeface="Microsoft JhengHei" panose="020B0604030504040204" pitchFamily="34" charset="-120"/>
                <a:ea typeface="Microsoft JhengHei" panose="020B0604030504040204" pitchFamily="34" charset="-120"/>
              </a:rPr>
              <a:t>宣告全域變數</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b="1" dirty="0">
                <a:solidFill>
                  <a:srgbClr val="141413"/>
                </a:solidFill>
                <a:effectLst/>
                <a:latin typeface="Microsoft JhengHei" panose="020B0604030504040204" pitchFamily="34" charset="-120"/>
                <a:ea typeface="Microsoft JhengHei" panose="020B0604030504040204" pitchFamily="34" charset="-120"/>
              </a:rPr>
              <a:t>搜尋的索引值</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：給單步執 </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6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行功能使用，由於搜尋過程索引值從第 </a:t>
            </a:r>
            <a:r>
              <a:rPr lang="en-US" altLang="zh-TW" sz="4000" dirty="0">
                <a:solidFill>
                  <a:srgbClr val="141413"/>
                </a:solidFill>
                <a:effectLst/>
                <a:latin typeface="Microsoft JhengHei" panose="020B0604030504040204" pitchFamily="34" charset="-120"/>
                <a:ea typeface="Microsoft JhengHei" panose="020B0604030504040204" pitchFamily="34" charset="-120"/>
              </a:rPr>
              <a:t>1 </a:t>
            </a:r>
            <a:r>
              <a:rPr lang="zh-TW" altLang="en-US" sz="4000" dirty="0">
                <a:solidFill>
                  <a:srgbClr val="141413"/>
                </a:solidFill>
                <a:effectLst/>
                <a:latin typeface="Microsoft JhengHei" panose="020B0604030504040204" pitchFamily="34" charset="-120"/>
                <a:ea typeface="Microsoft JhengHei" panose="020B0604030504040204" pitchFamily="34" charset="-120"/>
              </a:rPr>
              <a:t>個</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6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到最後一個，用來儲存當次索引值</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6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(4)</a:t>
            </a:r>
            <a:r>
              <a:rPr lang="zh-TW" altLang="en-US" sz="4000" dirty="0">
                <a:solidFill>
                  <a:srgbClr val="141413"/>
                </a:solidFill>
                <a:effectLst/>
                <a:latin typeface="Microsoft JhengHei" panose="020B0604030504040204" pitchFamily="34" charset="-120"/>
                <a:ea typeface="Microsoft JhengHei" panose="020B0604030504040204" pitchFamily="34" charset="-120"/>
              </a:rPr>
              <a:t>宣告全域變數</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b="1" dirty="0">
                <a:solidFill>
                  <a:srgbClr val="141413"/>
                </a:solidFill>
                <a:effectLst/>
                <a:latin typeface="Microsoft JhengHei" panose="020B0604030504040204" pitchFamily="34" charset="-120"/>
                <a:ea typeface="Microsoft JhengHei" panose="020B0604030504040204" pitchFamily="34" charset="-120"/>
              </a:rPr>
              <a:t>暫存數</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：儲存從 </a:t>
            </a:r>
            <a:r>
              <a:rPr lang="en-US" altLang="zh-TW" sz="4000" dirty="0">
                <a:solidFill>
                  <a:srgbClr val="141413"/>
                </a:solidFill>
                <a:effectLst/>
                <a:latin typeface="Microsoft JhengHei" panose="020B0604030504040204" pitchFamily="34" charset="-120"/>
                <a:ea typeface="Microsoft JhengHei" panose="020B0604030504040204" pitchFamily="34" charset="-120"/>
              </a:rPr>
              <a:t>1∼100 </a:t>
            </a:r>
            <a:r>
              <a:rPr lang="zh-TW" altLang="en-US" sz="4000" dirty="0">
                <a:solidFill>
                  <a:srgbClr val="141413"/>
                </a:solidFill>
                <a:effectLst/>
                <a:latin typeface="Microsoft JhengHei" panose="020B0604030504040204" pitchFamily="34" charset="-120"/>
                <a:ea typeface="Microsoft JhengHei" panose="020B0604030504040204" pitchFamily="34" charset="-120"/>
              </a:rPr>
              <a:t>隨</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6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機被抽出來的數字，用於檢查產生的數列是</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680"/>
              </a:lnSpc>
            </a:pPr>
            <a:r>
              <a:rPr lang="zh-TW" altLang="en-US" sz="4000" kern="0" dirty="0">
                <a:solidFill>
                  <a:srgbClr val="141413"/>
                </a:solidFill>
                <a:latin typeface="Microsoft JhengHei" panose="020B0604030504040204" pitchFamily="34" charset="-120"/>
                <a:ea typeface="Microsoft JhengHei" panose="020B0604030504040204" pitchFamily="34" charset="-120"/>
                <a:cs typeface="Arial Unicode MS"/>
              </a:rPr>
              <a:t>     </a:t>
            </a:r>
            <a:r>
              <a:rPr lang="zh-TW" altLang="en-US" sz="4000" kern="0" dirty="0">
                <a:latin typeface="Microsoft JhengHei" panose="020B0604030504040204" pitchFamily="34" charset="-120"/>
                <a:ea typeface="Microsoft JhengHei" panose="020B0604030504040204" pitchFamily="34" charset="-120"/>
                <a:cs typeface="Arial Unicode MS"/>
              </a:rPr>
              <a:t>否重複。</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314672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234</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97290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2.</a:t>
            </a:r>
            <a:r>
              <a:rPr lang="zh-TW" altLang="en-US" sz="4000" b="1" dirty="0">
                <a:effectLst/>
                <a:latin typeface="Microsoft JhengHei" panose="020B0604030504040204" pitchFamily="34" charset="-120"/>
                <a:ea typeface="Microsoft JhengHei" panose="020B0604030504040204" pitchFamily="34" charset="-120"/>
              </a:rPr>
              <a:t> 產生數列：</a:t>
            </a:r>
          </a:p>
        </p:txBody>
      </p:sp>
      <p:pic>
        <p:nvPicPr>
          <p:cNvPr id="14" name="圖片 13">
            <a:extLst>
              <a:ext uri="{FF2B5EF4-FFF2-40B4-BE49-F238E27FC236}">
                <a16:creationId xmlns="" xmlns:a16="http://schemas.microsoft.com/office/drawing/2014/main" id="{E0CFBF3A-5FAF-AC40-0190-E560EBA6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860" y="1461577"/>
            <a:ext cx="8458268" cy="5099243"/>
          </a:xfrm>
          <a:prstGeom prst="rect">
            <a:avLst/>
          </a:prstGeom>
        </p:spPr>
      </p:pic>
    </p:spTree>
    <p:extLst>
      <p:ext uri="{BB962C8B-B14F-4D97-AF65-F5344CB8AC3E}">
        <p14:creationId xmlns:p14="http://schemas.microsoft.com/office/powerpoint/2010/main" val="319592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204</a:t>
            </a:r>
          </a:p>
        </p:txBody>
      </p:sp>
      <p:sp>
        <p:nvSpPr>
          <p:cNvPr id="8" name="文字方塊 3">
            <a:extLst>
              <a:ext uri="{FF2B5EF4-FFF2-40B4-BE49-F238E27FC236}">
                <a16:creationId xmlns="" xmlns:a16="http://schemas.microsoft.com/office/drawing/2014/main" id="{DF1BC9D6-6254-DC01-20A1-5B8DD7D4321B}"/>
              </a:ext>
            </a:extLst>
          </p:cNvPr>
          <p:cNvSpPr txBox="1">
            <a:spLocks noChangeArrowheads="1"/>
          </p:cNvSpPr>
          <p:nvPr/>
        </p:nvSpPr>
        <p:spPr bwMode="auto">
          <a:xfrm>
            <a:off x="8032903" y="1762021"/>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a:t>
            </a:r>
            <a:endPar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endParaRPr>
          </a:p>
          <a:p>
            <a:pPr>
              <a:lnSpc>
                <a:spcPct val="120000"/>
              </a:lnSpc>
            </a:pP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8</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a:t>
            </a:r>
            <a:endPar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endParaRPr>
          </a:p>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料</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10</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a:p>
            <a:pPr>
              <a:lnSpc>
                <a:spcPct val="120000"/>
              </a:lnSpc>
            </a:pPr>
            <a:endParaRPr lang="zh-TW" altLang="en-US" b="1" dirty="0">
              <a:solidFill>
                <a:schemeClr val="bg1">
                  <a:lumMod val="65000"/>
                </a:schemeClr>
              </a:solidFill>
              <a:latin typeface="Microsoft JhengHei" panose="020B0604030504040204" pitchFamily="34" charset="-120"/>
              <a:ea typeface="Microsoft JhengHei" panose="020B0604030504040204" pitchFamily="34" charset="-120"/>
            </a:endParaRPr>
          </a:p>
        </p:txBody>
      </p:sp>
      <p:pic>
        <p:nvPicPr>
          <p:cNvPr id="3" name="圖片 2">
            <a:extLst>
              <a:ext uri="{FF2B5EF4-FFF2-40B4-BE49-F238E27FC236}">
                <a16:creationId xmlns="" xmlns:a16="http://schemas.microsoft.com/office/drawing/2014/main" id="{A628A20B-21F1-F81F-6CCE-05BA9CE3D9C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32163" y="1092120"/>
            <a:ext cx="10455198" cy="2747841"/>
          </a:xfrm>
          <a:prstGeom prst="rect">
            <a:avLst/>
          </a:prstGeom>
        </p:spPr>
      </p:pic>
      <p:pic>
        <p:nvPicPr>
          <p:cNvPr id="4" name="圖片 3">
            <a:extLst>
              <a:ext uri="{FF2B5EF4-FFF2-40B4-BE49-F238E27FC236}">
                <a16:creationId xmlns="" xmlns:a16="http://schemas.microsoft.com/office/drawing/2014/main" id="{45BB49D8-6330-1B56-4AAD-484F36CFD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56" y="3998763"/>
            <a:ext cx="10432003" cy="2751837"/>
          </a:xfrm>
          <a:prstGeom prst="rect">
            <a:avLst/>
          </a:prstGeom>
        </p:spPr>
      </p:pic>
      <p:sp>
        <p:nvSpPr>
          <p:cNvPr id="11" name="文字方塊 3">
            <a:extLst>
              <a:ext uri="{FF2B5EF4-FFF2-40B4-BE49-F238E27FC236}">
                <a16:creationId xmlns="" xmlns:a16="http://schemas.microsoft.com/office/drawing/2014/main" id="{B9A1DE37-5361-A1B9-1AF3-170CC22C4CB7}"/>
              </a:ext>
            </a:extLst>
          </p:cNvPr>
          <p:cNvSpPr txBox="1">
            <a:spLocks noChangeArrowheads="1"/>
          </p:cNvSpPr>
          <p:nvPr/>
        </p:nvSpPr>
        <p:spPr bwMode="auto">
          <a:xfrm>
            <a:off x="8061479" y="4537417"/>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a:t>
            </a:r>
            <a:r>
              <a:rPr lang="en-US" altLang="zh-TW" sz="2800" b="1" dirty="0">
                <a:solidFill>
                  <a:schemeClr val="tx1"/>
                </a:solidFill>
                <a:latin typeface="Microsoft JhengHei" panose="020B0604030504040204" pitchFamily="34" charset="-120"/>
                <a:ea typeface="Microsoft JhengHei" panose="020B0604030504040204" pitchFamily="34" charset="-120"/>
              </a:rPr>
              <a:t>2</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5</a:t>
            </a:r>
            <a:r>
              <a:rPr lang="zh-TW" altLang="en-US" sz="2800" b="1" dirty="0">
                <a:solidFill>
                  <a:schemeClr val="tx1"/>
                </a:solidFill>
                <a:latin typeface="Microsoft JhengHei" panose="020B0604030504040204" pitchFamily="34" charset="-120"/>
                <a:ea typeface="Microsoft JhengHei" panose="020B0604030504040204" pitchFamily="34" charset="-120"/>
              </a:rPr>
              <a:t>，不是目標資料</a:t>
            </a:r>
            <a:r>
              <a:rPr lang="en-US" altLang="zh-TW" sz="2800" b="1" dirty="0">
                <a:solidFill>
                  <a:schemeClr val="tx1"/>
                </a:solidFill>
                <a:latin typeface="Microsoft JhengHei" panose="020B0604030504040204" pitchFamily="34" charset="-120"/>
                <a:ea typeface="Microsoft JhengHei" panose="020B0604030504040204" pitchFamily="34" charset="-120"/>
              </a:rPr>
              <a:t>10</a:t>
            </a:r>
            <a:r>
              <a:rPr lang="zh-TW" altLang="en-US" sz="2800" b="1" dirty="0">
                <a:solidFill>
                  <a:schemeClr val="tx1"/>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3363458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234</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75573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2.</a:t>
            </a:r>
            <a:r>
              <a:rPr lang="zh-TW" altLang="en-US" sz="4000" b="1" dirty="0">
                <a:effectLst/>
                <a:latin typeface="Microsoft JhengHei" panose="020B0604030504040204" pitchFamily="34" charset="-120"/>
                <a:ea typeface="Microsoft JhengHei" panose="020B0604030504040204" pitchFamily="34" charset="-120"/>
              </a:rPr>
              <a:t> 產生數列：</a:t>
            </a:r>
          </a:p>
        </p:txBody>
      </p:sp>
      <p:pic>
        <p:nvPicPr>
          <p:cNvPr id="14" name="圖片 13">
            <a:extLst>
              <a:ext uri="{FF2B5EF4-FFF2-40B4-BE49-F238E27FC236}">
                <a16:creationId xmlns="" xmlns:a16="http://schemas.microsoft.com/office/drawing/2014/main" id="{E0CFBF3A-5FAF-AC40-0190-E560EBA69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3062" y="-24138"/>
            <a:ext cx="2400368" cy="1447112"/>
          </a:xfrm>
          <a:prstGeom prst="rect">
            <a:avLst/>
          </a:prstGeom>
        </p:spPr>
      </p:pic>
      <p:sp>
        <p:nvSpPr>
          <p:cNvPr id="3" name="文字方塊 3">
            <a:extLst>
              <a:ext uri="{FF2B5EF4-FFF2-40B4-BE49-F238E27FC236}">
                <a16:creationId xmlns="" xmlns:a16="http://schemas.microsoft.com/office/drawing/2014/main" id="{E1911BFB-3DCE-8750-D4EA-E02BED4FE9D3}"/>
              </a:ext>
            </a:extLst>
          </p:cNvPr>
          <p:cNvSpPr txBox="1">
            <a:spLocks noChangeArrowheads="1"/>
          </p:cNvSpPr>
          <p:nvPr/>
        </p:nvSpPr>
        <p:spPr bwMode="auto">
          <a:xfrm>
            <a:off x="381086" y="2453591"/>
            <a:ext cx="11141870" cy="2060555"/>
          </a:xfrm>
          <a:prstGeom prst="rect">
            <a:avLst/>
          </a:prstGeom>
          <a:noFill/>
          <a:ln w="50800">
            <a:noFill/>
            <a:miter lim="800000"/>
            <a:headEnd/>
            <a:tailEnd/>
          </a:ln>
        </p:spPr>
        <p:txBody>
          <a:bodyPr lIns="36000" tIns="36000" rIns="36000" bIns="36000"/>
          <a:lstStyle/>
          <a:p>
            <a:pPr marL="1235075" indent="-742950">
              <a:lnSpc>
                <a:spcPts val="4780"/>
              </a:lnSpc>
              <a:buAutoNum type="arabicParenBoth"/>
            </a:pPr>
            <a:r>
              <a:rPr lang="zh-TW" altLang="en-US" sz="4000" dirty="0">
                <a:solidFill>
                  <a:srgbClr val="141413"/>
                </a:solidFill>
                <a:effectLst/>
                <a:latin typeface="Microsoft JhengHei" panose="020B0604030504040204" pitchFamily="34" charset="-120"/>
                <a:ea typeface="Microsoft JhengHei" panose="020B0604030504040204" pitchFamily="34" charset="-120"/>
              </a:rPr>
              <a:t>當</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b="1" dirty="0">
                <a:solidFill>
                  <a:srgbClr val="141413"/>
                </a:solidFill>
                <a:effectLst/>
                <a:latin typeface="Microsoft JhengHei" panose="020B0604030504040204" pitchFamily="34" charset="-120"/>
                <a:ea typeface="Microsoft JhengHei" panose="020B0604030504040204" pitchFamily="34" charset="-120"/>
              </a:rPr>
              <a:t>產生數列</a:t>
            </a:r>
            <a:r>
              <a:rPr lang="en-US" altLang="zh-TW" sz="4000" b="1"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按鈕被按下，產生一組個不</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zh-TW" altLang="en-US" sz="4000" dirty="0">
                <a:solidFill>
                  <a:srgbClr val="141413"/>
                </a:solidFill>
                <a:effectLst/>
                <a:latin typeface="Microsoft JhengHei" panose="020B0604030504040204" pitchFamily="34" charset="-120"/>
                <a:ea typeface="Microsoft JhengHei" panose="020B0604030504040204" pitchFamily="34" charset="-120"/>
              </a:rPr>
              <a:t>      重複數字的數列，存入資料數列清單中並顯</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示於畫面，才可進行搜尋 </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(2)</a:t>
            </a:r>
            <a:r>
              <a:rPr lang="zh-TW" altLang="en-US" sz="4000" dirty="0">
                <a:solidFill>
                  <a:srgbClr val="141413"/>
                </a:solidFill>
                <a:effectLst/>
                <a:latin typeface="Microsoft JhengHei" panose="020B0604030504040204" pitchFamily="34" charset="-120"/>
                <a:ea typeface="Microsoft JhengHei" panose="020B0604030504040204" pitchFamily="34" charset="-120"/>
              </a:rPr>
              <a:t> 將數列清單重置為空清單，避免重新產生資</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料數列受到前次執行結果影響。 </a:t>
            </a:r>
            <a:r>
              <a:rPr lang="en-US" altLang="zh-TW" sz="4000" dirty="0">
                <a:solidFill>
                  <a:srgbClr val="141413"/>
                </a:solidFill>
                <a:effectLst/>
                <a:latin typeface="Microsoft JhengHei" panose="020B0604030504040204" pitchFamily="34" charset="-120"/>
                <a:ea typeface="Microsoft JhengHei" panose="020B0604030504040204" pitchFamily="34" charset="-120"/>
              </a:rPr>
              <a:t> </a:t>
            </a:r>
          </a:p>
          <a:p>
            <a:pPr marL="492125">
              <a:lnSpc>
                <a:spcPts val="47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(3) </a:t>
            </a:r>
            <a:r>
              <a:rPr lang="zh-TW" altLang="en-US" sz="4000" dirty="0">
                <a:solidFill>
                  <a:srgbClr val="141413"/>
                </a:solidFill>
                <a:effectLst/>
                <a:latin typeface="Microsoft JhengHei" panose="020B0604030504040204" pitchFamily="34" charset="-120"/>
                <a:ea typeface="Microsoft JhengHei" panose="020B0604030504040204" pitchFamily="34" charset="-120"/>
              </a:rPr>
              <a:t>先從 </a:t>
            </a:r>
            <a:r>
              <a:rPr lang="en-US" altLang="zh-TW" sz="4000" dirty="0">
                <a:solidFill>
                  <a:srgbClr val="141413"/>
                </a:solidFill>
                <a:effectLst/>
                <a:latin typeface="Microsoft JhengHei" panose="020B0604030504040204" pitchFamily="34" charset="-120"/>
                <a:ea typeface="Microsoft JhengHei" panose="020B0604030504040204" pitchFamily="34" charset="-120"/>
              </a:rPr>
              <a:t>1</a:t>
            </a:r>
            <a:r>
              <a:rPr lang="zh-TW" altLang="en-US" sz="4000" dirty="0">
                <a:solidFill>
                  <a:srgbClr val="141413"/>
                </a:solidFill>
                <a:effectLst/>
                <a:latin typeface="Microsoft JhengHei" panose="020B0604030504040204" pitchFamily="34" charset="-120"/>
                <a:ea typeface="Microsoft JhengHei" panose="020B0604030504040204" pitchFamily="34" charset="-120"/>
              </a:rPr>
              <a:t>∼</a:t>
            </a:r>
            <a:r>
              <a:rPr lang="en-US" altLang="zh-TW" sz="4000" dirty="0">
                <a:solidFill>
                  <a:srgbClr val="141413"/>
                </a:solidFill>
                <a:effectLst/>
                <a:latin typeface="Microsoft JhengHei" panose="020B0604030504040204" pitchFamily="34" charset="-120"/>
                <a:ea typeface="Microsoft JhengHei" panose="020B0604030504040204" pitchFamily="34" charset="-120"/>
              </a:rPr>
              <a:t>100</a:t>
            </a:r>
            <a:r>
              <a:rPr lang="zh-TW" altLang="en-US" sz="4000" dirty="0">
                <a:solidFill>
                  <a:srgbClr val="141413"/>
                </a:solidFill>
                <a:effectLst/>
                <a:latin typeface="Microsoft JhengHei" panose="020B0604030504040204" pitchFamily="34" charset="-120"/>
                <a:ea typeface="Microsoft JhengHei" panose="020B0604030504040204" pitchFamily="34" charset="-120"/>
              </a:rPr>
              <a:t> 中抽出一個數，存於暫存數中</a:t>
            </a:r>
            <a:r>
              <a:rPr lang="zh-TW" altLang="en-US" sz="4000" kern="0" dirty="0">
                <a:latin typeface="Microsoft JhengHei" panose="020B0604030504040204" pitchFamily="34" charset="-120"/>
                <a:ea typeface="Microsoft JhengHei" panose="020B0604030504040204" pitchFamily="34" charset="-120"/>
                <a:cs typeface="Arial Unicode MS"/>
              </a:rPr>
              <a:t>。</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981915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234</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75573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2.</a:t>
            </a:r>
            <a:r>
              <a:rPr lang="zh-TW" altLang="en-US" sz="4000" b="1" dirty="0">
                <a:effectLst/>
                <a:latin typeface="Microsoft JhengHei" panose="020B0604030504040204" pitchFamily="34" charset="-120"/>
                <a:ea typeface="Microsoft JhengHei" panose="020B0604030504040204" pitchFamily="34" charset="-120"/>
              </a:rPr>
              <a:t> 產生數列：</a:t>
            </a:r>
          </a:p>
        </p:txBody>
      </p:sp>
      <p:pic>
        <p:nvPicPr>
          <p:cNvPr id="14" name="圖片 13">
            <a:extLst>
              <a:ext uri="{FF2B5EF4-FFF2-40B4-BE49-F238E27FC236}">
                <a16:creationId xmlns="" xmlns:a16="http://schemas.microsoft.com/office/drawing/2014/main" id="{E0CFBF3A-5FAF-AC40-0190-E560EBA69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3062" y="-24138"/>
            <a:ext cx="2400368" cy="1447112"/>
          </a:xfrm>
          <a:prstGeom prst="rect">
            <a:avLst/>
          </a:prstGeom>
        </p:spPr>
      </p:pic>
      <p:sp>
        <p:nvSpPr>
          <p:cNvPr id="3" name="文字方塊 3">
            <a:extLst>
              <a:ext uri="{FF2B5EF4-FFF2-40B4-BE49-F238E27FC236}">
                <a16:creationId xmlns="" xmlns:a16="http://schemas.microsoft.com/office/drawing/2014/main" id="{E1911BFB-3DCE-8750-D4EA-E02BED4FE9D3}"/>
              </a:ext>
            </a:extLst>
          </p:cNvPr>
          <p:cNvSpPr txBox="1">
            <a:spLocks noChangeArrowheads="1"/>
          </p:cNvSpPr>
          <p:nvPr/>
        </p:nvSpPr>
        <p:spPr bwMode="auto">
          <a:xfrm>
            <a:off x="381086" y="2453591"/>
            <a:ext cx="11141870" cy="2060555"/>
          </a:xfrm>
          <a:prstGeom prst="rect">
            <a:avLst/>
          </a:prstGeom>
          <a:noFill/>
          <a:ln w="50800">
            <a:noFill/>
            <a:miter lim="800000"/>
            <a:headEnd/>
            <a:tailEnd/>
          </a:ln>
        </p:spPr>
        <p:txBody>
          <a:bodyPr lIns="36000" tIns="36000" rIns="36000" bIns="36000"/>
          <a:lstStyle/>
          <a:p>
            <a:pPr marL="492125">
              <a:lnSpc>
                <a:spcPts val="5380"/>
              </a:lnSpc>
            </a:pPr>
            <a:r>
              <a:rPr lang="en-US" altLang="zh-TW" sz="4000" dirty="0">
                <a:solidFill>
                  <a:srgbClr val="141413"/>
                </a:solidFill>
                <a:latin typeface="Microsoft JhengHei" panose="020B0604030504040204" pitchFamily="34" charset="-120"/>
                <a:ea typeface="Microsoft JhengHei" panose="020B0604030504040204" pitchFamily="34" charset="-120"/>
              </a:rPr>
              <a:t>(</a:t>
            </a:r>
            <a:r>
              <a:rPr lang="en-US" altLang="zh-TW" sz="4000" dirty="0">
                <a:solidFill>
                  <a:srgbClr val="141413"/>
                </a:solidFill>
                <a:effectLst/>
                <a:latin typeface="Microsoft JhengHei" panose="020B0604030504040204" pitchFamily="34" charset="-120"/>
                <a:ea typeface="Microsoft JhengHei" panose="020B0604030504040204" pitchFamily="34" charset="-120"/>
              </a:rPr>
              <a:t>4)</a:t>
            </a:r>
            <a:r>
              <a:rPr lang="zh-TW" altLang="en-US" sz="4000" dirty="0">
                <a:solidFill>
                  <a:srgbClr val="141413"/>
                </a:solidFill>
                <a:effectLst/>
                <a:latin typeface="Microsoft JhengHei" panose="020B0604030504040204" pitchFamily="34" charset="-120"/>
                <a:ea typeface="Microsoft JhengHei" panose="020B0604030504040204" pitchFamily="34" charset="-120"/>
              </a:rPr>
              <a:t> 重複</a:t>
            </a:r>
            <a:r>
              <a:rPr lang="en-US" altLang="zh-TW" sz="4000" dirty="0">
                <a:solidFill>
                  <a:srgbClr val="141413"/>
                </a:solidFill>
                <a:effectLst/>
                <a:latin typeface="Microsoft JhengHei" panose="020B0604030504040204" pitchFamily="34" charset="-120"/>
                <a:ea typeface="Microsoft JhengHei" panose="020B0604030504040204" pitchFamily="34" charset="-120"/>
              </a:rPr>
              <a:t>10</a:t>
            </a:r>
            <a:r>
              <a:rPr lang="zh-TW" altLang="en-US" sz="4000" dirty="0">
                <a:solidFill>
                  <a:srgbClr val="141413"/>
                </a:solidFill>
                <a:effectLst/>
                <a:latin typeface="Microsoft JhengHei" panose="020B0604030504040204" pitchFamily="34" charset="-120"/>
                <a:ea typeface="Microsoft JhengHei" panose="020B0604030504040204" pitchFamily="34" charset="-120"/>
              </a:rPr>
              <a:t>次隨機取數，並將取完的不重複數字</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儲存於資料數列清單中 </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380"/>
              </a:lnSpc>
            </a:pPr>
            <a:r>
              <a:rPr lang="en-US" altLang="zh-TW" sz="4000" dirty="0">
                <a:solidFill>
                  <a:srgbClr val="141413"/>
                </a:solidFill>
                <a:latin typeface="Microsoft JhengHei" panose="020B0604030504040204" pitchFamily="34" charset="-120"/>
                <a:ea typeface="Microsoft JhengHei" panose="020B0604030504040204" pitchFamily="34" charset="-120"/>
              </a:rPr>
              <a:t>(5)</a:t>
            </a:r>
            <a:r>
              <a:rPr lang="zh-TW" altLang="en-US" sz="4000" dirty="0">
                <a:solidFill>
                  <a:srgbClr val="141413"/>
                </a:solidFill>
                <a:latin typeface="Microsoft JhengHei" panose="020B0604030504040204" pitchFamily="34" charset="-120"/>
                <a:ea typeface="Microsoft JhengHei" panose="020B0604030504040204" pitchFamily="34" charset="-120"/>
              </a:rPr>
              <a:t> 檢查本次抽到的暫存數是否存在資料數列清</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單中， 若存在表示與資料數列中數字重複，  </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進行重抽數字。反之，則表示抽到不重複的</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數字，離開此迴圈</a:t>
            </a:r>
            <a:r>
              <a:rPr lang="zh-TW" altLang="en-US" sz="4000" kern="0" dirty="0">
                <a:latin typeface="Microsoft JhengHei" panose="020B0604030504040204" pitchFamily="34" charset="-120"/>
                <a:ea typeface="Microsoft JhengHei" panose="020B0604030504040204" pitchFamily="34" charset="-120"/>
                <a:cs typeface="Arial Unicode MS"/>
              </a:rPr>
              <a:t>。</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255734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235</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75573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2.</a:t>
            </a:r>
            <a:r>
              <a:rPr lang="zh-TW" altLang="en-US" sz="4000" b="1" dirty="0">
                <a:effectLst/>
                <a:latin typeface="Microsoft JhengHei" panose="020B0604030504040204" pitchFamily="34" charset="-120"/>
                <a:ea typeface="Microsoft JhengHei" panose="020B0604030504040204" pitchFamily="34" charset="-120"/>
              </a:rPr>
              <a:t> 產生數列：</a:t>
            </a:r>
          </a:p>
        </p:txBody>
      </p:sp>
      <p:pic>
        <p:nvPicPr>
          <p:cNvPr id="14" name="圖片 13">
            <a:extLst>
              <a:ext uri="{FF2B5EF4-FFF2-40B4-BE49-F238E27FC236}">
                <a16:creationId xmlns="" xmlns:a16="http://schemas.microsoft.com/office/drawing/2014/main" id="{E0CFBF3A-5FAF-AC40-0190-E560EBA69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902" y="2188246"/>
            <a:ext cx="5131777" cy="3093799"/>
          </a:xfrm>
          <a:prstGeom prst="rect">
            <a:avLst/>
          </a:prstGeom>
        </p:spPr>
      </p:pic>
      <p:sp>
        <p:nvSpPr>
          <p:cNvPr id="3" name="文字方塊 3">
            <a:extLst>
              <a:ext uri="{FF2B5EF4-FFF2-40B4-BE49-F238E27FC236}">
                <a16:creationId xmlns="" xmlns:a16="http://schemas.microsoft.com/office/drawing/2014/main" id="{E1911BFB-3DCE-8750-D4EA-E02BED4FE9D3}"/>
              </a:ext>
            </a:extLst>
          </p:cNvPr>
          <p:cNvSpPr txBox="1">
            <a:spLocks noChangeArrowheads="1"/>
          </p:cNvSpPr>
          <p:nvPr/>
        </p:nvSpPr>
        <p:spPr bwMode="auto">
          <a:xfrm>
            <a:off x="-173621" y="2572821"/>
            <a:ext cx="11141870" cy="2060555"/>
          </a:xfrm>
          <a:prstGeom prst="rect">
            <a:avLst/>
          </a:prstGeom>
          <a:noFill/>
          <a:ln w="50800">
            <a:noFill/>
            <a:miter lim="800000"/>
            <a:headEnd/>
            <a:tailEnd/>
          </a:ln>
        </p:spPr>
        <p:txBody>
          <a:bodyPr lIns="36000" tIns="36000" rIns="36000" bIns="36000"/>
          <a:lstStyle/>
          <a:p>
            <a:pPr marL="492125">
              <a:lnSpc>
                <a:spcPts val="5380"/>
              </a:lnSpc>
            </a:pPr>
            <a:r>
              <a:rPr lang="en-US" altLang="zh-TW" sz="4000" dirty="0">
                <a:solidFill>
                  <a:srgbClr val="141413"/>
                </a:solidFill>
                <a:latin typeface="Microsoft JhengHei" panose="020B0604030504040204" pitchFamily="34" charset="-120"/>
                <a:ea typeface="Microsoft JhengHei" panose="020B0604030504040204" pitchFamily="34" charset="-120"/>
              </a:rPr>
              <a:t>(</a:t>
            </a:r>
            <a:r>
              <a:rPr lang="en-US" altLang="zh-TW" sz="4000" dirty="0">
                <a:solidFill>
                  <a:srgbClr val="141413"/>
                </a:solidFill>
                <a:effectLst/>
                <a:latin typeface="Microsoft JhengHei" panose="020B0604030504040204" pitchFamily="34" charset="-120"/>
                <a:ea typeface="Microsoft JhengHei" panose="020B0604030504040204" pitchFamily="34" charset="-120"/>
              </a:rPr>
              <a:t>6)</a:t>
            </a:r>
            <a:r>
              <a:rPr lang="zh-TW" altLang="en-US" sz="4000" dirty="0">
                <a:solidFill>
                  <a:srgbClr val="141413"/>
                </a:solidFill>
                <a:effectLst/>
                <a:latin typeface="Microsoft JhengHei" panose="020B0604030504040204" pitchFamily="34" charset="-120"/>
                <a:ea typeface="Microsoft JhengHei" panose="020B0604030504040204" pitchFamily="34" charset="-120"/>
              </a:rPr>
              <a:t> 將不重複的暫存數，</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增加到資料數列清單</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5380"/>
              </a:lnSpc>
            </a:pPr>
            <a:r>
              <a:rPr lang="en-US" altLang="zh-TW" sz="4000" dirty="0">
                <a:solidFill>
                  <a:srgbClr val="141413"/>
                </a:solidFill>
                <a:latin typeface="Microsoft JhengHei" panose="020B0604030504040204" pitchFamily="34" charset="-120"/>
                <a:ea typeface="Microsoft JhengHei" panose="020B0604030504040204" pitchFamily="34" charset="-120"/>
              </a:rPr>
              <a:t>(7)</a:t>
            </a: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zh-TW" sz="4000" dirty="0">
                <a:solidFill>
                  <a:srgbClr val="141413"/>
                </a:solidFill>
                <a:latin typeface="Microsoft JhengHei" panose="020B0604030504040204" pitchFamily="34" charset="-120"/>
                <a:ea typeface="Microsoft JhengHei" panose="020B0604030504040204" pitchFamily="34" charset="-120"/>
              </a:rPr>
              <a:t>將資料數列清單顯示在</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53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zh-TW" sz="4000" dirty="0">
                <a:solidFill>
                  <a:srgbClr val="141413"/>
                </a:solidFill>
                <a:latin typeface="Microsoft JhengHei" panose="020B0604030504040204" pitchFamily="34" charset="-120"/>
                <a:ea typeface="Microsoft JhengHei" panose="020B0604030504040204" pitchFamily="34" charset="-120"/>
              </a:rPr>
              <a:t>【標籤</a:t>
            </a:r>
            <a:r>
              <a:rPr lang="en-US" altLang="zh-TW" sz="4000" dirty="0">
                <a:solidFill>
                  <a:srgbClr val="141413"/>
                </a:solidFill>
                <a:latin typeface="Microsoft JhengHei" panose="020B0604030504040204" pitchFamily="34" charset="-120"/>
                <a:ea typeface="Microsoft JhengHei" panose="020B0604030504040204" pitchFamily="34" charset="-120"/>
              </a:rPr>
              <a:t>_</a:t>
            </a:r>
            <a:r>
              <a:rPr lang="zh-TW" altLang="zh-TW" sz="4000" dirty="0">
                <a:solidFill>
                  <a:srgbClr val="141413"/>
                </a:solidFill>
                <a:latin typeface="Microsoft JhengHei" panose="020B0604030504040204" pitchFamily="34" charset="-120"/>
                <a:ea typeface="Microsoft JhengHei" panose="020B0604030504040204" pitchFamily="34" charset="-120"/>
              </a:rPr>
              <a:t>資料數列</a:t>
            </a:r>
            <a:r>
              <a:rPr lang="en-US" altLang="zh-TW" sz="4000" dirty="0">
                <a:solidFill>
                  <a:srgbClr val="141413"/>
                </a:solidFill>
                <a:latin typeface="Microsoft JhengHei" panose="020B0604030504040204" pitchFamily="34" charset="-120"/>
                <a:ea typeface="Microsoft JhengHei" panose="020B0604030504040204" pitchFamily="34" charset="-120"/>
              </a:rPr>
              <a:t>.</a:t>
            </a:r>
            <a:r>
              <a:rPr lang="zh-TW" altLang="zh-TW" sz="4000" dirty="0">
                <a:solidFill>
                  <a:srgbClr val="141413"/>
                </a:solidFill>
                <a:latin typeface="Microsoft JhengHei" panose="020B0604030504040204" pitchFamily="34" charset="-120"/>
                <a:ea typeface="Microsoft JhengHei" panose="020B0604030504040204" pitchFamily="34" charset="-120"/>
              </a:rPr>
              <a:t>文字】</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616042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235</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52020" y="1755736"/>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latin typeface="Microsoft JhengHei" panose="020B0604030504040204" pitchFamily="34" charset="-120"/>
                <a:ea typeface="Microsoft JhengHei" panose="020B0604030504040204" pitchFamily="34" charset="-120"/>
              </a:rPr>
              <a:t>3</a:t>
            </a:r>
            <a:r>
              <a:rPr lang="en-US" altLang="zh-TW" sz="4000" b="1" dirty="0">
                <a:effectLst/>
                <a:latin typeface="Microsoft JhengHei" panose="020B0604030504040204" pitchFamily="34" charset="-120"/>
                <a:ea typeface="Microsoft JhengHei" panose="020B0604030504040204" pitchFamily="34" charset="-120"/>
              </a:rPr>
              <a:t>.</a:t>
            </a:r>
            <a:r>
              <a:rPr lang="zh-TW" altLang="en-US" sz="4000" b="1" dirty="0">
                <a:effectLst/>
                <a:latin typeface="Microsoft JhengHei" panose="020B0604030504040204" pitchFamily="34" charset="-120"/>
                <a:ea typeface="Microsoft JhengHei" panose="020B0604030504040204" pitchFamily="34" charset="-120"/>
              </a:rPr>
              <a:t> 單步執行：</a:t>
            </a:r>
          </a:p>
        </p:txBody>
      </p:sp>
      <p:pic>
        <p:nvPicPr>
          <p:cNvPr id="9" name="圖片 8">
            <a:extLst>
              <a:ext uri="{FF2B5EF4-FFF2-40B4-BE49-F238E27FC236}">
                <a16:creationId xmlns="" xmlns:a16="http://schemas.microsoft.com/office/drawing/2014/main" id="{3F2F354C-3098-A31D-1B13-110ED05AF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84" y="1064080"/>
            <a:ext cx="6712159" cy="5733463"/>
          </a:xfrm>
          <a:prstGeom prst="rect">
            <a:avLst/>
          </a:prstGeom>
        </p:spPr>
      </p:pic>
    </p:spTree>
    <p:extLst>
      <p:ext uri="{BB962C8B-B14F-4D97-AF65-F5344CB8AC3E}">
        <p14:creationId xmlns:p14="http://schemas.microsoft.com/office/powerpoint/2010/main" val="365344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235</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40445" y="1098053"/>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latin typeface="Microsoft JhengHei" panose="020B0604030504040204" pitchFamily="34" charset="-120"/>
                <a:ea typeface="Microsoft JhengHei" panose="020B0604030504040204" pitchFamily="34" charset="-120"/>
              </a:rPr>
              <a:t>3</a:t>
            </a:r>
            <a:r>
              <a:rPr lang="en-US" altLang="zh-TW" sz="4000" b="1" dirty="0">
                <a:effectLst/>
                <a:latin typeface="Microsoft JhengHei" panose="020B0604030504040204" pitchFamily="34" charset="-120"/>
                <a:ea typeface="Microsoft JhengHei" panose="020B0604030504040204" pitchFamily="34" charset="-120"/>
              </a:rPr>
              <a:t>.</a:t>
            </a:r>
            <a:r>
              <a:rPr lang="zh-TW" altLang="en-US" sz="4000" b="1" dirty="0">
                <a:effectLst/>
                <a:latin typeface="Microsoft JhengHei" panose="020B0604030504040204" pitchFamily="34" charset="-120"/>
                <a:ea typeface="Microsoft JhengHei" panose="020B0604030504040204" pitchFamily="34" charset="-120"/>
              </a:rPr>
              <a:t> 單步執行：</a:t>
            </a:r>
          </a:p>
        </p:txBody>
      </p:sp>
      <p:pic>
        <p:nvPicPr>
          <p:cNvPr id="9" name="圖片 8">
            <a:extLst>
              <a:ext uri="{FF2B5EF4-FFF2-40B4-BE49-F238E27FC236}">
                <a16:creationId xmlns="" xmlns:a16="http://schemas.microsoft.com/office/drawing/2014/main" id="{3F2F354C-3098-A31D-1B13-110ED05AF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452" y="3158609"/>
            <a:ext cx="4222462" cy="3606787"/>
          </a:xfrm>
          <a:prstGeom prst="rect">
            <a:avLst/>
          </a:prstGeom>
        </p:spPr>
      </p:pic>
      <p:sp>
        <p:nvSpPr>
          <p:cNvPr id="3" name="文字方塊 3">
            <a:extLst>
              <a:ext uri="{FF2B5EF4-FFF2-40B4-BE49-F238E27FC236}">
                <a16:creationId xmlns="" xmlns:a16="http://schemas.microsoft.com/office/drawing/2014/main" id="{B53E205E-FBB4-2AFA-E8BB-3B17479553C6}"/>
              </a:ext>
            </a:extLst>
          </p:cNvPr>
          <p:cNvSpPr txBox="1">
            <a:spLocks noChangeArrowheads="1"/>
          </p:cNvSpPr>
          <p:nvPr/>
        </p:nvSpPr>
        <p:spPr bwMode="auto">
          <a:xfrm>
            <a:off x="240445" y="1840241"/>
            <a:ext cx="11469905" cy="2060555"/>
          </a:xfrm>
          <a:prstGeom prst="rect">
            <a:avLst/>
          </a:prstGeom>
          <a:noFill/>
          <a:ln w="50800">
            <a:noFill/>
            <a:miter lim="800000"/>
            <a:headEnd/>
            <a:tailEnd/>
          </a:ln>
        </p:spPr>
        <p:txBody>
          <a:bodyPr lIns="36000" tIns="36000" rIns="36000" bIns="36000"/>
          <a:lstStyle/>
          <a:p>
            <a:pPr marL="1235075" indent="-742950">
              <a:lnSpc>
                <a:spcPts val="4780"/>
              </a:lnSpc>
              <a:buFontTx/>
              <a:buAutoNum type="arabicParenBoth"/>
            </a:pPr>
            <a:r>
              <a:rPr lang="zh-TW" altLang="en-US" sz="3600" dirty="0">
                <a:solidFill>
                  <a:srgbClr val="141413"/>
                </a:solidFill>
                <a:effectLst/>
                <a:latin typeface="Microsoft JhengHei" panose="020B0604030504040204" pitchFamily="34" charset="-120"/>
                <a:ea typeface="Microsoft JhengHei" panose="020B0604030504040204" pitchFamily="34" charset="-120"/>
              </a:rPr>
              <a:t>當</a:t>
            </a:r>
            <a:r>
              <a:rPr lang="en-US" altLang="zh-TW" sz="3600" dirty="0">
                <a:solidFill>
                  <a:srgbClr val="141413"/>
                </a:solidFill>
                <a:effectLst/>
                <a:latin typeface="Microsoft JhengHei" panose="020B0604030504040204" pitchFamily="34" charset="-120"/>
                <a:ea typeface="Microsoft JhengHei" panose="020B0604030504040204" pitchFamily="34" charset="-120"/>
              </a:rPr>
              <a:t>【</a:t>
            </a:r>
            <a:r>
              <a:rPr lang="zh-TW" altLang="en-US" sz="3600" b="1" dirty="0">
                <a:solidFill>
                  <a:srgbClr val="141413"/>
                </a:solidFill>
                <a:effectLst/>
                <a:latin typeface="Microsoft JhengHei" panose="020B0604030504040204" pitchFamily="34" charset="-120"/>
                <a:ea typeface="Microsoft JhengHei" panose="020B0604030504040204" pitchFamily="34" charset="-120"/>
              </a:rPr>
              <a:t>單步執行</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r>
              <a:rPr lang="zh-TW" altLang="en-US" sz="3600" dirty="0">
                <a:solidFill>
                  <a:srgbClr val="141413"/>
                </a:solidFill>
                <a:effectLst/>
                <a:latin typeface="Microsoft JhengHei" panose="020B0604030504040204" pitchFamily="34" charset="-120"/>
                <a:ea typeface="Microsoft JhengHei" panose="020B0604030504040204" pitchFamily="34" charset="-120"/>
              </a:rPr>
              <a:t>按鈕被按下，使用者可一步步執行功能，看出循序搜尋的單次比對</a:t>
            </a:r>
            <a:r>
              <a:rPr lang="zh-TW" altLang="en-US" sz="3600" dirty="0">
                <a:solidFill>
                  <a:srgbClr val="141413"/>
                </a:solidFill>
                <a:latin typeface="Microsoft JhengHei" panose="020B0604030504040204" pitchFamily="34" charset="-120"/>
                <a:ea typeface="Microsoft JhengHei" panose="020B0604030504040204" pitchFamily="34" charset="-120"/>
              </a:rPr>
              <a:t>。</a:t>
            </a:r>
            <a:endParaRPr lang="en-US" altLang="zh-TW" sz="36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en-US" altLang="zh-TW" sz="3600" dirty="0">
                <a:solidFill>
                  <a:srgbClr val="141413"/>
                </a:solidFill>
                <a:effectLst/>
                <a:latin typeface="Microsoft JhengHei" panose="020B0604030504040204" pitchFamily="34" charset="-120"/>
                <a:ea typeface="Microsoft JhengHei" panose="020B0604030504040204" pitchFamily="34" charset="-120"/>
              </a:rPr>
              <a:t>(2) </a:t>
            </a:r>
            <a:r>
              <a:rPr lang="en-US" altLang="zh-TW" sz="3600" b="1" dirty="0">
                <a:solidFill>
                  <a:srgbClr val="141413"/>
                </a:solidFill>
                <a:effectLst/>
                <a:latin typeface="Microsoft JhengHei" panose="020B0604030504040204" pitchFamily="34" charset="-120"/>
                <a:ea typeface="Microsoft JhengHei" panose="020B0604030504040204" pitchFamily="34" charset="-120"/>
              </a:rPr>
              <a:t>【</a:t>
            </a:r>
            <a:r>
              <a:rPr lang="zh-TW" altLang="en-US" sz="3600" b="1" dirty="0">
                <a:latin typeface="Microsoft JhengHei" panose="020B0604030504040204" pitchFamily="34" charset="-120"/>
                <a:ea typeface="Microsoft JhengHei" panose="020B0604030504040204" pitchFamily="34" charset="-120"/>
              </a:rPr>
              <a:t>單步執行</a:t>
            </a:r>
            <a:r>
              <a:rPr lang="en-US" altLang="zh-TW" sz="3600" b="1" dirty="0">
                <a:latin typeface="Microsoft JhengHei" panose="020B0604030504040204" pitchFamily="34" charset="-120"/>
                <a:ea typeface="Microsoft JhengHei" panose="020B0604030504040204" pitchFamily="34" charset="-120"/>
              </a:rPr>
              <a:t>】</a:t>
            </a:r>
            <a:r>
              <a:rPr lang="zh-TW" altLang="en-US" sz="3600" dirty="0">
                <a:latin typeface="Microsoft JhengHei" panose="020B0604030504040204" pitchFamily="34" charset="-120"/>
                <a:ea typeface="Microsoft JhengHei" panose="020B0604030504040204" pitchFamily="34" charset="-120"/>
              </a:rPr>
              <a:t>每按一次，即</a:t>
            </a:r>
            <a:endParaRPr lang="en-US" altLang="zh-TW" sz="3600" dirty="0">
              <a:latin typeface="Microsoft JhengHei" panose="020B0604030504040204" pitchFamily="34" charset="-120"/>
              <a:ea typeface="Microsoft JhengHei" panose="020B0604030504040204" pitchFamily="34" charset="-120"/>
            </a:endParaRPr>
          </a:p>
          <a:p>
            <a:pPr marL="492125">
              <a:lnSpc>
                <a:spcPts val="4780"/>
              </a:lnSpc>
            </a:pPr>
            <a:r>
              <a:rPr lang="zh-TW" altLang="en-US" sz="3600" dirty="0">
                <a:latin typeface="Microsoft JhengHei" panose="020B0604030504040204" pitchFamily="34" charset="-120"/>
                <a:ea typeface="Microsoft JhengHei" panose="020B0604030504040204" pitchFamily="34" charset="-120"/>
              </a:rPr>
              <a:t>       進行一次循序搜尋比對，</a:t>
            </a:r>
            <a:endParaRPr lang="en-US" altLang="zh-TW" sz="3600" dirty="0">
              <a:latin typeface="Microsoft JhengHei" panose="020B0604030504040204" pitchFamily="34" charset="-120"/>
              <a:ea typeface="Microsoft JhengHei" panose="020B0604030504040204" pitchFamily="34" charset="-120"/>
            </a:endParaRPr>
          </a:p>
          <a:p>
            <a:pPr marL="492125">
              <a:lnSpc>
                <a:spcPts val="4780"/>
              </a:lnSpc>
            </a:pPr>
            <a:r>
              <a:rPr lang="zh-TW" altLang="en-US" sz="3600" dirty="0">
                <a:latin typeface="Microsoft JhengHei" panose="020B0604030504040204" pitchFamily="34" charset="-120"/>
                <a:ea typeface="Microsoft JhengHei" panose="020B0604030504040204" pitchFamily="34" charset="-120"/>
              </a:rPr>
              <a:t>       搜尋索引值依序加 </a:t>
            </a:r>
            <a:r>
              <a:rPr lang="en-US" altLang="zh-TW" sz="3600" dirty="0">
                <a:latin typeface="Microsoft JhengHei" panose="020B0604030504040204" pitchFamily="34" charset="-120"/>
                <a:ea typeface="Microsoft JhengHei" panose="020B0604030504040204" pitchFamily="34" charset="-120"/>
              </a:rPr>
              <a:t>1</a:t>
            </a:r>
            <a:r>
              <a:rPr lang="zh-TW" altLang="en-US" sz="3600" dirty="0">
                <a:latin typeface="Microsoft JhengHei" panose="020B0604030504040204" pitchFamily="34" charset="-120"/>
                <a:ea typeface="Microsoft JhengHei" panose="020B0604030504040204" pitchFamily="34" charset="-120"/>
              </a:rPr>
              <a:t>。當索</a:t>
            </a:r>
            <a:endParaRPr lang="en-US" altLang="zh-TW" sz="3600" dirty="0">
              <a:latin typeface="Microsoft JhengHei" panose="020B0604030504040204" pitchFamily="34" charset="-120"/>
              <a:ea typeface="Microsoft JhengHei" panose="020B0604030504040204" pitchFamily="34" charset="-120"/>
            </a:endParaRPr>
          </a:p>
          <a:p>
            <a:pPr marL="492125">
              <a:lnSpc>
                <a:spcPts val="4780"/>
              </a:lnSpc>
            </a:pPr>
            <a:r>
              <a:rPr lang="zh-TW" altLang="en-US" sz="3600" dirty="0">
                <a:latin typeface="Microsoft JhengHei" panose="020B0604030504040204" pitchFamily="34" charset="-120"/>
                <a:ea typeface="Microsoft JhengHei" panose="020B0604030504040204" pitchFamily="34" charset="-120"/>
              </a:rPr>
              <a:t>       引值超過資料數列長度時，</a:t>
            </a:r>
            <a:endParaRPr lang="en-US" altLang="zh-TW" sz="3600" dirty="0">
              <a:latin typeface="Microsoft JhengHei" panose="020B0604030504040204" pitchFamily="34" charset="-120"/>
              <a:ea typeface="Microsoft JhengHei" panose="020B0604030504040204" pitchFamily="34" charset="-120"/>
            </a:endParaRPr>
          </a:p>
          <a:p>
            <a:pPr marL="492125">
              <a:lnSpc>
                <a:spcPts val="4780"/>
              </a:lnSpc>
            </a:pPr>
            <a:r>
              <a:rPr lang="zh-TW" altLang="en-US" sz="3600" dirty="0">
                <a:latin typeface="Microsoft JhengHei" panose="020B0604030504040204" pitchFamily="34" charset="-120"/>
                <a:ea typeface="Microsoft JhengHei" panose="020B0604030504040204" pitchFamily="34" charset="-120"/>
              </a:rPr>
              <a:t>       表示搜尋完成，停止執行</a:t>
            </a:r>
            <a:r>
              <a:rPr lang="zh-TW" altLang="en-US" sz="3600" kern="0" dirty="0">
                <a:latin typeface="Microsoft JhengHei" panose="020B0604030504040204" pitchFamily="34" charset="-120"/>
                <a:ea typeface="Microsoft JhengHei" panose="020B0604030504040204" pitchFamily="34" charset="-120"/>
                <a:cs typeface="Arial Unicode MS"/>
              </a:rPr>
              <a:t>。</a:t>
            </a:r>
            <a:endParaRPr lang="en-US" altLang="zh-TW" sz="36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4158563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236</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240445" y="1715001"/>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4.</a:t>
            </a:r>
            <a:r>
              <a:rPr lang="zh-TW" altLang="en-US" sz="4000" b="1" dirty="0">
                <a:effectLst/>
                <a:latin typeface="Microsoft JhengHei" panose="020B0604030504040204" pitchFamily="34" charset="-120"/>
                <a:ea typeface="Microsoft JhengHei" panose="020B0604030504040204" pitchFamily="34" charset="-120"/>
              </a:rPr>
              <a:t> 循序搜尋：</a:t>
            </a:r>
          </a:p>
        </p:txBody>
      </p:sp>
      <p:sp>
        <p:nvSpPr>
          <p:cNvPr id="2" name="◎ 電腦輔助學習趨勢…">
            <a:extLst>
              <a:ext uri="{FF2B5EF4-FFF2-40B4-BE49-F238E27FC236}">
                <a16:creationId xmlns="" xmlns:a16="http://schemas.microsoft.com/office/drawing/2014/main" id="{686F2E1D-19CE-0337-6981-54FB8990CBAD}"/>
              </a:ext>
            </a:extLst>
          </p:cNvPr>
          <p:cNvSpPr txBox="1">
            <a:spLocks/>
          </p:cNvSpPr>
          <p:nvPr/>
        </p:nvSpPr>
        <p:spPr>
          <a:xfrm>
            <a:off x="240445" y="1066965"/>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pic>
        <p:nvPicPr>
          <p:cNvPr id="12" name="圖片 11">
            <a:extLst>
              <a:ext uri="{FF2B5EF4-FFF2-40B4-BE49-F238E27FC236}">
                <a16:creationId xmlns="" xmlns:a16="http://schemas.microsoft.com/office/drawing/2014/main" id="{26B44E67-A8E9-1CEB-9C24-5470D5A00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002" y="777240"/>
            <a:ext cx="7069528" cy="6011118"/>
          </a:xfrm>
          <a:prstGeom prst="rect">
            <a:avLst/>
          </a:prstGeom>
        </p:spPr>
      </p:pic>
    </p:spTree>
    <p:extLst>
      <p:ext uri="{BB962C8B-B14F-4D97-AF65-F5344CB8AC3E}">
        <p14:creationId xmlns:p14="http://schemas.microsoft.com/office/powerpoint/2010/main" val="427578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236</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309025" y="2012181"/>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4.</a:t>
            </a:r>
            <a:r>
              <a:rPr lang="zh-TW" altLang="en-US" sz="4000" b="1" dirty="0">
                <a:effectLst/>
                <a:latin typeface="Microsoft JhengHei" panose="020B0604030504040204" pitchFamily="34" charset="-120"/>
                <a:ea typeface="Microsoft JhengHei" panose="020B0604030504040204" pitchFamily="34" charset="-120"/>
              </a:rPr>
              <a:t> 循序搜尋：</a:t>
            </a:r>
          </a:p>
        </p:txBody>
      </p:sp>
      <p:sp>
        <p:nvSpPr>
          <p:cNvPr id="2" name="◎ 電腦輔助學習趨勢…">
            <a:extLst>
              <a:ext uri="{FF2B5EF4-FFF2-40B4-BE49-F238E27FC236}">
                <a16:creationId xmlns="" xmlns:a16="http://schemas.microsoft.com/office/drawing/2014/main" id="{686F2E1D-19CE-0337-6981-54FB8990CBAD}"/>
              </a:ext>
            </a:extLst>
          </p:cNvPr>
          <p:cNvSpPr txBox="1">
            <a:spLocks/>
          </p:cNvSpPr>
          <p:nvPr/>
        </p:nvSpPr>
        <p:spPr>
          <a:xfrm>
            <a:off x="240445" y="1066965"/>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pic>
        <p:nvPicPr>
          <p:cNvPr id="12" name="圖片 11">
            <a:extLst>
              <a:ext uri="{FF2B5EF4-FFF2-40B4-BE49-F238E27FC236}">
                <a16:creationId xmlns="" xmlns:a16="http://schemas.microsoft.com/office/drawing/2014/main" id="{26B44E67-A8E9-1CEB-9C24-5470D5A00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539" y="0"/>
            <a:ext cx="2654461" cy="2257050"/>
          </a:xfrm>
          <a:prstGeom prst="rect">
            <a:avLst/>
          </a:prstGeom>
        </p:spPr>
      </p:pic>
      <p:sp>
        <p:nvSpPr>
          <p:cNvPr id="3" name="文字方塊 3">
            <a:extLst>
              <a:ext uri="{FF2B5EF4-FFF2-40B4-BE49-F238E27FC236}">
                <a16:creationId xmlns="" xmlns:a16="http://schemas.microsoft.com/office/drawing/2014/main" id="{01103C86-E180-FA26-4284-110224848A46}"/>
              </a:ext>
            </a:extLst>
          </p:cNvPr>
          <p:cNvSpPr txBox="1">
            <a:spLocks noChangeArrowheads="1"/>
          </p:cNvSpPr>
          <p:nvPr/>
        </p:nvSpPr>
        <p:spPr bwMode="auto">
          <a:xfrm>
            <a:off x="381086" y="2922221"/>
            <a:ext cx="11141870" cy="2060555"/>
          </a:xfrm>
          <a:prstGeom prst="rect">
            <a:avLst/>
          </a:prstGeom>
          <a:noFill/>
          <a:ln w="50800">
            <a:noFill/>
            <a:miter lim="800000"/>
            <a:headEnd/>
            <a:tailEnd/>
          </a:ln>
        </p:spPr>
        <p:txBody>
          <a:bodyPr lIns="36000" tIns="36000" rIns="36000" bIns="36000"/>
          <a:lstStyle/>
          <a:p>
            <a:pPr marL="1235075" indent="-742950">
              <a:lnSpc>
                <a:spcPts val="4780"/>
              </a:lnSpc>
              <a:buAutoNum type="arabicParenBoth"/>
            </a:pPr>
            <a:r>
              <a:rPr lang="zh-TW" altLang="en-US" sz="4000" dirty="0">
                <a:solidFill>
                  <a:srgbClr val="141413"/>
                </a:solidFill>
                <a:effectLst/>
                <a:latin typeface="Microsoft JhengHei" panose="020B0604030504040204" pitchFamily="34" charset="-120"/>
                <a:ea typeface="Microsoft JhengHei" panose="020B0604030504040204" pitchFamily="34" charset="-120"/>
              </a:rPr>
              <a:t>當</a:t>
            </a:r>
            <a:r>
              <a:rPr lang="en-US" altLang="zh-TW" sz="4000"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循序搜尋</a:t>
            </a:r>
            <a:r>
              <a:rPr lang="en-US" altLang="zh-TW" sz="4000" dirty="0">
                <a:solidFill>
                  <a:srgbClr val="141413"/>
                </a:solidFill>
                <a:effectLst/>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按鈕被按下，以循序搜尋演算法，搜尋使用者輸入的數</a:t>
            </a:r>
            <a:r>
              <a:rPr lang="zh-TW" altLang="en-US" sz="4000" dirty="0">
                <a:solidFill>
                  <a:srgbClr val="141413"/>
                </a:solidFill>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(2)</a:t>
            </a:r>
            <a:r>
              <a:rPr lang="zh-TW" altLang="en-US" sz="4000" dirty="0">
                <a:solidFill>
                  <a:srgbClr val="141413"/>
                </a:solidFill>
                <a:effectLst/>
                <a:latin typeface="Microsoft JhengHei" panose="020B0604030504040204" pitchFamily="34" charset="-120"/>
                <a:ea typeface="Microsoft JhengHei" panose="020B0604030504040204" pitchFamily="34" charset="-120"/>
              </a:rPr>
              <a:t> 判斷資料數列是否為 </a:t>
            </a:r>
            <a:r>
              <a:rPr lang="en-US" altLang="zh-TW" sz="4000" dirty="0">
                <a:solidFill>
                  <a:srgbClr val="141413"/>
                </a:solidFill>
                <a:effectLst/>
                <a:latin typeface="Microsoft JhengHei" panose="020B0604030504040204" pitchFamily="34" charset="-120"/>
                <a:ea typeface="Microsoft JhengHei" panose="020B0604030504040204" pitchFamily="34" charset="-120"/>
              </a:rPr>
              <a:t>0</a:t>
            </a:r>
            <a:r>
              <a:rPr lang="zh-TW" altLang="en-US" sz="4000" dirty="0">
                <a:solidFill>
                  <a:srgbClr val="141413"/>
                </a:solidFill>
                <a:effectLst/>
                <a:latin typeface="Microsoft JhengHei" panose="020B0604030504040204" pitchFamily="34" charset="-120"/>
                <a:ea typeface="Microsoft JhengHei" panose="020B0604030504040204" pitchFamily="34" charset="-120"/>
              </a:rPr>
              <a:t>，若有資料數列則開</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zh-TW" altLang="en-US"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effectLst/>
                <a:latin typeface="Microsoft JhengHei" panose="020B0604030504040204" pitchFamily="34" charset="-120"/>
                <a:ea typeface="Microsoft JhengHei" panose="020B0604030504040204" pitchFamily="34" charset="-120"/>
              </a:rPr>
              <a:t>始執行。 </a:t>
            </a:r>
            <a:r>
              <a:rPr lang="en-US" altLang="zh-TW" sz="4000" dirty="0">
                <a:solidFill>
                  <a:srgbClr val="141413"/>
                </a:solidFill>
                <a:effectLst/>
                <a:latin typeface="Microsoft JhengHei" panose="020B0604030504040204" pitchFamily="34" charset="-120"/>
                <a:ea typeface="Microsoft JhengHei" panose="020B0604030504040204" pitchFamily="34" charset="-120"/>
              </a:rPr>
              <a:t> </a:t>
            </a:r>
          </a:p>
          <a:p>
            <a:pPr marL="492125">
              <a:lnSpc>
                <a:spcPts val="47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(3)</a:t>
            </a:r>
            <a:r>
              <a:rPr lang="zh-TW" altLang="en-US" sz="4000" dirty="0">
                <a:solidFill>
                  <a:srgbClr val="141413"/>
                </a:solidFill>
                <a:effectLst/>
                <a:latin typeface="Microsoft JhengHei" panose="020B0604030504040204" pitchFamily="34" charset="-120"/>
                <a:ea typeface="Microsoft JhengHei" panose="020B0604030504040204" pitchFamily="34" charset="-120"/>
              </a:rPr>
              <a:t> </a:t>
            </a:r>
            <a:r>
              <a:rPr lang="zh-TW" altLang="en-US" sz="4000" dirty="0">
                <a:latin typeface="Microsoft JhengHei" panose="020B0604030504040204" pitchFamily="34" charset="-120"/>
                <a:ea typeface="Microsoft JhengHei" panose="020B0604030504040204" pitchFamily="34" charset="-120"/>
              </a:rPr>
              <a:t>如沒有資料數列，顯示</a:t>
            </a:r>
            <a:r>
              <a:rPr lang="en-US" altLang="zh-TW" sz="4000" b="1" dirty="0">
                <a:latin typeface="Microsoft JhengHei" panose="020B0604030504040204" pitchFamily="34" charset="-120"/>
                <a:ea typeface="Microsoft JhengHei" panose="020B0604030504040204" pitchFamily="34" charset="-120"/>
              </a:rPr>
              <a:t>【</a:t>
            </a:r>
            <a:r>
              <a:rPr lang="zh-TW" altLang="en-US" sz="4000" b="1" dirty="0">
                <a:latin typeface="Microsoft JhengHei" panose="020B0604030504040204" pitchFamily="34" charset="-120"/>
                <a:ea typeface="Microsoft JhengHei" panose="020B0604030504040204" pitchFamily="34" charset="-120"/>
              </a:rPr>
              <a:t>請先輸入資料列</a:t>
            </a:r>
            <a:r>
              <a:rPr lang="en-US" altLang="zh-TW" sz="4000" b="1" dirty="0">
                <a:latin typeface="Microsoft JhengHei" panose="020B0604030504040204" pitchFamily="34" charset="-120"/>
                <a:ea typeface="Microsoft JhengHei" panose="020B0604030504040204" pitchFamily="34" charset="-120"/>
              </a:rPr>
              <a:t>】</a:t>
            </a:r>
            <a:r>
              <a:rPr lang="zh-TW" altLang="en-US" sz="4000" kern="0" dirty="0">
                <a:latin typeface="Microsoft JhengHei" panose="020B0604030504040204" pitchFamily="34" charset="-120"/>
                <a:ea typeface="Microsoft JhengHei" panose="020B0604030504040204" pitchFamily="34" charset="-120"/>
                <a:cs typeface="Arial Unicode MS"/>
              </a:rPr>
              <a:t>。</a:t>
            </a:r>
            <a:endParaRPr lang="en-US" altLang="zh-TW" sz="4000"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275857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236</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327698" y="1152568"/>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4.</a:t>
            </a:r>
            <a:r>
              <a:rPr lang="zh-TW" altLang="en-US" sz="4000" b="1" dirty="0">
                <a:effectLst/>
                <a:latin typeface="Microsoft JhengHei" panose="020B0604030504040204" pitchFamily="34" charset="-120"/>
                <a:ea typeface="Microsoft JhengHei" panose="020B0604030504040204" pitchFamily="34" charset="-120"/>
              </a:rPr>
              <a:t> 循序搜尋：</a:t>
            </a:r>
          </a:p>
        </p:txBody>
      </p:sp>
      <p:pic>
        <p:nvPicPr>
          <p:cNvPr id="12" name="圖片 11">
            <a:extLst>
              <a:ext uri="{FF2B5EF4-FFF2-40B4-BE49-F238E27FC236}">
                <a16:creationId xmlns="" xmlns:a16="http://schemas.microsoft.com/office/drawing/2014/main" id="{26B44E67-A8E9-1CEB-9C24-5470D5A00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7296" y="0"/>
            <a:ext cx="1994704" cy="1696068"/>
          </a:xfrm>
          <a:prstGeom prst="rect">
            <a:avLst/>
          </a:prstGeom>
        </p:spPr>
      </p:pic>
      <p:sp>
        <p:nvSpPr>
          <p:cNvPr id="3" name="文字方塊 3">
            <a:extLst>
              <a:ext uri="{FF2B5EF4-FFF2-40B4-BE49-F238E27FC236}">
                <a16:creationId xmlns="" xmlns:a16="http://schemas.microsoft.com/office/drawing/2014/main" id="{01103C86-E180-FA26-4284-110224848A46}"/>
              </a:ext>
            </a:extLst>
          </p:cNvPr>
          <p:cNvSpPr txBox="1">
            <a:spLocks noChangeArrowheads="1"/>
          </p:cNvSpPr>
          <p:nvPr/>
        </p:nvSpPr>
        <p:spPr bwMode="auto">
          <a:xfrm>
            <a:off x="347899" y="1835775"/>
            <a:ext cx="11429828" cy="2060555"/>
          </a:xfrm>
          <a:prstGeom prst="rect">
            <a:avLst/>
          </a:prstGeom>
          <a:noFill/>
          <a:ln w="50800">
            <a:noFill/>
            <a:miter lim="800000"/>
            <a:headEnd/>
            <a:tailEnd/>
          </a:ln>
        </p:spPr>
        <p:txBody>
          <a:bodyPr lIns="36000" tIns="36000" rIns="36000" bIns="36000"/>
          <a:lstStyle/>
          <a:p>
            <a:pPr marL="492125">
              <a:lnSpc>
                <a:spcPts val="4780"/>
              </a:lnSpc>
            </a:pPr>
            <a:r>
              <a:rPr lang="en-US" altLang="zh-TW" sz="4000" dirty="0">
                <a:solidFill>
                  <a:srgbClr val="141413"/>
                </a:solidFill>
                <a:latin typeface="Microsoft JhengHei" panose="020B0604030504040204" pitchFamily="34" charset="-120"/>
                <a:ea typeface="Microsoft JhengHei" panose="020B0604030504040204" pitchFamily="34" charset="-120"/>
              </a:rPr>
              <a:t>(6) </a:t>
            </a:r>
            <a:r>
              <a:rPr lang="zh-TW" altLang="en-US" sz="4000" dirty="0">
                <a:solidFill>
                  <a:srgbClr val="141413"/>
                </a:solidFill>
                <a:latin typeface="Microsoft JhengHei" panose="020B0604030504040204" pitchFamily="34" charset="-120"/>
                <a:ea typeface="Microsoft JhengHei" panose="020B0604030504040204" pitchFamily="34" charset="-120"/>
              </a:rPr>
              <a:t>如果這次比對跟使用者輸入的數相同，將</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latin typeface="Microsoft JhengHei" panose="020B0604030504040204" pitchFamily="34" charset="-120"/>
                <a:ea typeface="Microsoft JhengHei" panose="020B0604030504040204" pitchFamily="34" charset="-120"/>
              </a:rPr>
              <a:t>此次的結果儲存到</a:t>
            </a:r>
            <a:r>
              <a:rPr lang="en-US" altLang="zh-TW" sz="4000" dirty="0">
                <a:solidFill>
                  <a:srgbClr val="141413"/>
                </a:solidFill>
                <a:latin typeface="Microsoft JhengHei" panose="020B0604030504040204" pitchFamily="34" charset="-120"/>
                <a:ea typeface="Microsoft JhengHei" panose="020B0604030504040204" pitchFamily="34" charset="-120"/>
              </a:rPr>
              <a:t>【</a:t>
            </a:r>
            <a:r>
              <a:rPr lang="zh-TW" altLang="en-US" sz="4000" dirty="0">
                <a:solidFill>
                  <a:srgbClr val="141413"/>
                </a:solidFill>
                <a:latin typeface="Microsoft JhengHei" panose="020B0604030504040204" pitchFamily="34" charset="-120"/>
                <a:ea typeface="Microsoft JhengHei" panose="020B0604030504040204" pitchFamily="34" charset="-120"/>
              </a:rPr>
              <a:t>已找到的資料與索引</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latin typeface="Microsoft JhengHei" panose="020B0604030504040204" pitchFamily="34" charset="-120"/>
                <a:ea typeface="Microsoft JhengHei" panose="020B0604030504040204" pitchFamily="34" charset="-120"/>
              </a:rPr>
              <a:t>      </a:t>
            </a:r>
            <a:r>
              <a:rPr lang="zh-TW" altLang="en-US" sz="4000" dirty="0">
                <a:solidFill>
                  <a:srgbClr val="141413"/>
                </a:solidFill>
                <a:latin typeface="Microsoft JhengHei" panose="020B0604030504040204" pitchFamily="34" charset="-120"/>
                <a:ea typeface="Microsoft JhengHei" panose="020B0604030504040204" pitchFamily="34" charset="-120"/>
              </a:rPr>
              <a:t>值</a:t>
            </a:r>
            <a:r>
              <a:rPr lang="en-US" altLang="zh-TW" sz="4000" dirty="0">
                <a:solidFill>
                  <a:srgbClr val="141413"/>
                </a:solidFill>
                <a:latin typeface="Microsoft JhengHei" panose="020B0604030504040204" pitchFamily="34" charset="-120"/>
                <a:ea typeface="Microsoft JhengHei" panose="020B0604030504040204" pitchFamily="34" charset="-120"/>
              </a:rPr>
              <a:t>】</a:t>
            </a:r>
            <a:r>
              <a:rPr lang="zh-TW" altLang="en-US" sz="4000" dirty="0">
                <a:solidFill>
                  <a:srgbClr val="141413"/>
                </a:solidFill>
                <a:latin typeface="Microsoft JhengHei" panose="020B0604030504040204" pitchFamily="34" charset="-120"/>
                <a:ea typeface="Microsoft JhengHei" panose="020B0604030504040204" pitchFamily="34" charset="-120"/>
              </a:rPr>
              <a:t>變數中。</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effectLst/>
                <a:latin typeface="Microsoft JhengHei" panose="020B0604030504040204" pitchFamily="34" charset="-120"/>
                <a:ea typeface="Microsoft JhengHei" panose="020B0604030504040204" pitchFamily="34" charset="-120"/>
              </a:rPr>
              <a:t>(7) </a:t>
            </a:r>
            <a:r>
              <a:rPr lang="zh-TW" altLang="en-US" sz="4000" dirty="0">
                <a:latin typeface="Microsoft JhengHei" panose="020B0604030504040204" pitchFamily="34" charset="-120"/>
                <a:ea typeface="Microsoft JhengHei" panose="020B0604030504040204" pitchFamily="34" charset="-120"/>
              </a:rPr>
              <a:t>使用文字合併功能，前面加上</a:t>
            </a:r>
            <a:r>
              <a:rPr lang="en-US" altLang="zh-TW" sz="4000" b="1" dirty="0">
                <a:latin typeface="Microsoft JhengHei" panose="020B0604030504040204" pitchFamily="34" charset="-120"/>
                <a:ea typeface="Microsoft JhengHei" panose="020B0604030504040204" pitchFamily="34" charset="-120"/>
              </a:rPr>
              <a:t>【[</a:t>
            </a:r>
            <a:r>
              <a:rPr lang="zh-TW" altLang="en-US" sz="4000" b="1" dirty="0">
                <a:latin typeface="Microsoft JhengHei" panose="020B0604030504040204" pitchFamily="34" charset="-120"/>
                <a:ea typeface="Microsoft JhengHei" panose="020B0604030504040204" pitchFamily="34" charset="-120"/>
              </a:rPr>
              <a:t>找到了</a:t>
            </a:r>
            <a:r>
              <a:rPr lang="en-US" altLang="zh-TW" sz="4000" b="1" dirty="0">
                <a:latin typeface="Microsoft JhengHei" panose="020B0604030504040204" pitchFamily="34" charset="-120"/>
                <a:ea typeface="Microsoft JhengHei" panose="020B0604030504040204" pitchFamily="34" charset="-120"/>
              </a:rPr>
              <a:t>]</a:t>
            </a:r>
          </a:p>
          <a:p>
            <a:pPr marL="492125">
              <a:lnSpc>
                <a:spcPts val="4780"/>
              </a:lnSpc>
            </a:pPr>
            <a:r>
              <a:rPr lang="en-US" altLang="zh-TW" sz="4000" b="1" dirty="0">
                <a:latin typeface="Microsoft JhengHei" panose="020B0604030504040204" pitchFamily="34" charset="-120"/>
                <a:ea typeface="Microsoft JhengHei" panose="020B0604030504040204" pitchFamily="34" charset="-120"/>
              </a:rPr>
              <a:t>       -</a:t>
            </a:r>
            <a:r>
              <a:rPr lang="zh-TW" altLang="en-US" sz="4000" b="1" dirty="0">
                <a:latin typeface="Microsoft JhengHei" panose="020B0604030504040204" pitchFamily="34" charset="-120"/>
                <a:ea typeface="Microsoft JhengHei" panose="020B0604030504040204" pitchFamily="34" charset="-120"/>
              </a:rPr>
              <a:t>索引值為：</a:t>
            </a:r>
            <a:r>
              <a:rPr lang="en-US" altLang="zh-TW" sz="4000" b="1" dirty="0">
                <a:latin typeface="Microsoft JhengHei" panose="020B0604030504040204" pitchFamily="34" charset="-120"/>
                <a:ea typeface="Microsoft JhengHei" panose="020B0604030504040204" pitchFamily="34" charset="-120"/>
              </a:rPr>
              <a:t>】</a:t>
            </a:r>
            <a:r>
              <a:rPr lang="zh-TW" altLang="en-US" sz="4000" dirty="0">
                <a:latin typeface="Microsoft JhengHei" panose="020B0604030504040204" pitchFamily="34" charset="-120"/>
                <a:ea typeface="Microsoft JhengHei" panose="020B0604030504040204" pitchFamily="34" charset="-120"/>
              </a:rPr>
              <a:t>，否則往下一個搜尋的位</a:t>
            </a:r>
            <a:endParaRPr lang="en-US" altLang="zh-TW" sz="4000" dirty="0">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latin typeface="Microsoft JhengHei" panose="020B0604030504040204" pitchFamily="34" charset="-120"/>
                <a:ea typeface="Microsoft JhengHei" panose="020B0604030504040204" pitchFamily="34" charset="-120"/>
              </a:rPr>
              <a:t>       </a:t>
            </a:r>
            <a:r>
              <a:rPr lang="zh-TW" altLang="en-US" sz="4000" dirty="0">
                <a:latin typeface="Microsoft JhengHei" panose="020B0604030504040204" pitchFamily="34" charset="-120"/>
                <a:ea typeface="Microsoft JhengHei" panose="020B0604030504040204" pitchFamily="34" charset="-120"/>
              </a:rPr>
              <a:t>置比對</a:t>
            </a:r>
            <a:r>
              <a:rPr lang="zh-TW" altLang="en-US" sz="4000" dirty="0">
                <a:solidFill>
                  <a:srgbClr val="141413"/>
                </a:solidFill>
                <a:effectLst/>
                <a:latin typeface="Microsoft JhengHei" panose="020B0604030504040204" pitchFamily="34" charset="-120"/>
                <a:ea typeface="Microsoft JhengHei" panose="020B0604030504040204" pitchFamily="34" charset="-120"/>
              </a:rPr>
              <a:t>。</a:t>
            </a:r>
            <a:endParaRPr lang="en-US" altLang="zh-TW" sz="4000" dirty="0">
              <a:solidFill>
                <a:srgbClr val="141413"/>
              </a:solidFill>
              <a:effectLst/>
              <a:latin typeface="Microsoft JhengHei" panose="020B0604030504040204" pitchFamily="34" charset="-120"/>
              <a:ea typeface="Microsoft JhengHei" panose="020B0604030504040204" pitchFamily="34" charset="-120"/>
            </a:endParaRPr>
          </a:p>
          <a:p>
            <a:pPr marL="492125">
              <a:lnSpc>
                <a:spcPts val="4780"/>
              </a:lnSpc>
            </a:pPr>
            <a:r>
              <a:rPr lang="en-US" altLang="zh-TW" sz="4000" dirty="0">
                <a:solidFill>
                  <a:srgbClr val="141413"/>
                </a:solidFill>
                <a:latin typeface="Microsoft JhengHei" panose="020B0604030504040204" pitchFamily="34" charset="-120"/>
                <a:ea typeface="Microsoft JhengHei" panose="020B0604030504040204" pitchFamily="34" charset="-120"/>
              </a:rPr>
              <a:t>(8) </a:t>
            </a:r>
            <a:r>
              <a:rPr lang="zh-TW" altLang="en-US" sz="4000" dirty="0">
                <a:latin typeface="Microsoft JhengHei" panose="020B0604030504040204" pitchFamily="34" charset="-120"/>
                <a:ea typeface="Microsoft JhengHei" panose="020B0604030504040204" pitchFamily="34" charset="-120"/>
              </a:rPr>
              <a:t>當所有位置都比對完成，將結果顯示在</a:t>
            </a:r>
            <a:endParaRPr lang="en-US" altLang="zh-TW" sz="4000" dirty="0">
              <a:latin typeface="Microsoft JhengHei" panose="020B0604030504040204" pitchFamily="34" charset="-120"/>
              <a:ea typeface="Microsoft JhengHei" panose="020B0604030504040204" pitchFamily="34" charset="-120"/>
            </a:endParaRPr>
          </a:p>
          <a:p>
            <a:pPr marL="492125">
              <a:lnSpc>
                <a:spcPts val="4780"/>
              </a:lnSpc>
            </a:pPr>
            <a:r>
              <a:rPr lang="en-US" altLang="zh-TW" sz="4000" b="1" dirty="0">
                <a:latin typeface="Microsoft JhengHei" panose="020B0604030504040204" pitchFamily="34" charset="-120"/>
                <a:ea typeface="Microsoft JhengHei" panose="020B0604030504040204" pitchFamily="34" charset="-120"/>
              </a:rPr>
              <a:t>     【</a:t>
            </a:r>
            <a:r>
              <a:rPr lang="zh-TW" altLang="en-US" sz="4000" b="1" dirty="0">
                <a:latin typeface="Microsoft JhengHei" panose="020B0604030504040204" pitchFamily="34" charset="-120"/>
                <a:ea typeface="Microsoft JhengHei" panose="020B0604030504040204" pitchFamily="34" charset="-120"/>
              </a:rPr>
              <a:t>標籤</a:t>
            </a:r>
            <a:r>
              <a:rPr lang="en-US" altLang="zh-TW" sz="4000" b="1" dirty="0">
                <a:latin typeface="Microsoft JhengHei" panose="020B0604030504040204" pitchFamily="34" charset="-120"/>
                <a:ea typeface="Microsoft JhengHei" panose="020B0604030504040204" pitchFamily="34" charset="-120"/>
              </a:rPr>
              <a:t>_</a:t>
            </a:r>
            <a:r>
              <a:rPr lang="zh-TW" altLang="en-US" sz="4000" b="1" dirty="0">
                <a:latin typeface="Microsoft JhengHei" panose="020B0604030504040204" pitchFamily="34" charset="-120"/>
                <a:ea typeface="Microsoft JhengHei" panose="020B0604030504040204" pitchFamily="34" charset="-120"/>
              </a:rPr>
              <a:t>搜尋結果顯示</a:t>
            </a:r>
            <a:r>
              <a:rPr lang="en-US" altLang="zh-TW" sz="4000" b="1" dirty="0">
                <a:latin typeface="Microsoft JhengHei" panose="020B0604030504040204" pitchFamily="34" charset="-120"/>
                <a:ea typeface="Microsoft JhengHei" panose="020B0604030504040204" pitchFamily="34" charset="-120"/>
              </a:rPr>
              <a:t>.</a:t>
            </a:r>
            <a:r>
              <a:rPr lang="zh-TW" altLang="en-US" sz="4000" b="1" dirty="0">
                <a:latin typeface="Microsoft JhengHei" panose="020B0604030504040204" pitchFamily="34" charset="-120"/>
                <a:ea typeface="Microsoft JhengHei" panose="020B0604030504040204" pitchFamily="34" charset="-120"/>
              </a:rPr>
              <a:t>文字</a:t>
            </a:r>
            <a:r>
              <a:rPr lang="en-US" altLang="zh-TW" sz="4000" b="1" dirty="0">
                <a:latin typeface="Microsoft JhengHei" panose="020B0604030504040204" pitchFamily="34" charset="-120"/>
                <a:ea typeface="Microsoft JhengHei" panose="020B0604030504040204" pitchFamily="34" charset="-120"/>
              </a:rPr>
              <a:t>】</a:t>
            </a:r>
            <a:r>
              <a:rPr lang="zh-TW" altLang="en-US" sz="4000" dirty="0">
                <a:solidFill>
                  <a:srgbClr val="141413"/>
                </a:solidFill>
                <a:effectLst/>
                <a:latin typeface="Microsoft JhengHei" panose="020B0604030504040204" pitchFamily="34" charset="-120"/>
                <a:ea typeface="Microsoft JhengHei" panose="020B0604030504040204" pitchFamily="34" charset="-120"/>
              </a:rPr>
              <a:t>。</a:t>
            </a:r>
            <a:endParaRPr lang="en-US" altLang="zh-TW" sz="4000" b="1" dirty="0">
              <a:solidFill>
                <a:srgbClr val="141413"/>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991971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1474470" y="-95104"/>
            <a:ext cx="6012180" cy="9836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en" altLang="zh-TW" sz="4400" b="1" dirty="0">
                <a:solidFill>
                  <a:schemeClr val="bg1"/>
                </a:solidFill>
                <a:effectLst/>
                <a:latin typeface="Microsoft JhengHei" panose="020B0604030504040204" pitchFamily="34" charset="-120"/>
                <a:ea typeface="Microsoft JhengHei" panose="020B0604030504040204" pitchFamily="34" charset="-120"/>
              </a:rPr>
              <a:t>App Inventor </a:t>
            </a:r>
            <a:r>
              <a:rPr lang="zh-TW" altLang="en-US" sz="4400" b="1" dirty="0">
                <a:solidFill>
                  <a:schemeClr val="bg1"/>
                </a:solidFill>
                <a:effectLst/>
                <a:latin typeface="Microsoft JhengHei" panose="020B0604030504040204" pitchFamily="34" charset="-120"/>
                <a:ea typeface="Microsoft JhengHei" panose="020B0604030504040204" pitchFamily="34" charset="-120"/>
              </a:rPr>
              <a:t>補充範例</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237</a:t>
            </a:r>
          </a:p>
        </p:txBody>
      </p:sp>
      <p:sp>
        <p:nvSpPr>
          <p:cNvPr id="4" name="文字方塊 3">
            <a:extLst>
              <a:ext uri="{FF2B5EF4-FFF2-40B4-BE49-F238E27FC236}">
                <a16:creationId xmlns="" xmlns:a16="http://schemas.microsoft.com/office/drawing/2014/main" id="{3E05705D-4CDE-4077-E24F-7D9FEE024C22}"/>
              </a:ext>
            </a:extLst>
          </p:cNvPr>
          <p:cNvSpPr txBox="1"/>
          <p:nvPr/>
        </p:nvSpPr>
        <p:spPr>
          <a:xfrm>
            <a:off x="2964656" y="3158609"/>
            <a:ext cx="6157912" cy="369332"/>
          </a:xfrm>
          <a:prstGeom prst="rect">
            <a:avLst/>
          </a:prstGeom>
          <a:noFill/>
        </p:spPr>
        <p:txBody>
          <a:bodyPr wrap="square">
            <a:spAutoFit/>
          </a:bodyPr>
          <a:lstStyle/>
          <a:p>
            <a:r>
              <a:rPr lang="zh-TW" altLang="en-US" sz="1800" b="1" dirty="0">
                <a:solidFill>
                  <a:schemeClr val="bg1"/>
                </a:solidFill>
                <a:effectLst/>
                <a:latin typeface="Microsoft JhengHei" panose="020B0604030504040204" pitchFamily="34" charset="-120"/>
                <a:ea typeface="Microsoft JhengHei" panose="020B0604030504040204" pitchFamily="34" charset="-120"/>
              </a:rPr>
              <a:t>搜尋</a:t>
            </a:r>
            <a:endParaRPr lang="zh-TW" altLang="en-US" dirty="0"/>
          </a:p>
        </p:txBody>
      </p:sp>
      <p:sp>
        <p:nvSpPr>
          <p:cNvPr id="11" name="◎ 電腦輔助學習趨勢…">
            <a:extLst>
              <a:ext uri="{FF2B5EF4-FFF2-40B4-BE49-F238E27FC236}">
                <a16:creationId xmlns="" xmlns:a16="http://schemas.microsoft.com/office/drawing/2014/main" id="{02603EAF-A242-39C4-B073-E64158C6BF03}"/>
              </a:ext>
            </a:extLst>
          </p:cNvPr>
          <p:cNvSpPr txBox="1">
            <a:spLocks/>
          </p:cNvSpPr>
          <p:nvPr/>
        </p:nvSpPr>
        <p:spPr>
          <a:xfrm>
            <a:off x="309025" y="2012181"/>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en-US" altLang="zh-TW" sz="4000" b="1" dirty="0">
                <a:effectLst/>
                <a:latin typeface="Microsoft JhengHei" panose="020B0604030504040204" pitchFamily="34" charset="-120"/>
                <a:ea typeface="Microsoft JhengHei" panose="020B0604030504040204" pitchFamily="34" charset="-120"/>
              </a:rPr>
              <a:t>5.</a:t>
            </a:r>
            <a:r>
              <a:rPr lang="zh-TW" altLang="en-US" sz="4000" b="1" dirty="0">
                <a:effectLst/>
                <a:latin typeface="Microsoft JhengHei" panose="020B0604030504040204" pitchFamily="34" charset="-120"/>
                <a:ea typeface="Microsoft JhengHei" panose="020B0604030504040204" pitchFamily="34" charset="-120"/>
              </a:rPr>
              <a:t> 重置：</a:t>
            </a:r>
          </a:p>
        </p:txBody>
      </p:sp>
      <p:sp>
        <p:nvSpPr>
          <p:cNvPr id="2" name="◎ 電腦輔助學習趨勢…">
            <a:extLst>
              <a:ext uri="{FF2B5EF4-FFF2-40B4-BE49-F238E27FC236}">
                <a16:creationId xmlns="" xmlns:a16="http://schemas.microsoft.com/office/drawing/2014/main" id="{686F2E1D-19CE-0337-6981-54FB8990CBAD}"/>
              </a:ext>
            </a:extLst>
          </p:cNvPr>
          <p:cNvSpPr txBox="1">
            <a:spLocks/>
          </p:cNvSpPr>
          <p:nvPr/>
        </p:nvSpPr>
        <p:spPr>
          <a:xfrm>
            <a:off x="240445" y="1066965"/>
            <a:ext cx="4587472" cy="79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820"/>
              </a:lnSpc>
              <a:buNone/>
            </a:pPr>
            <a:r>
              <a:rPr lang="zh-TW" altLang="en-US" sz="4400" b="1" dirty="0">
                <a:solidFill>
                  <a:srgbClr val="C00000"/>
                </a:solidFill>
                <a:latin typeface="Microsoft JhengHei" panose="020B0604030504040204" pitchFamily="34" charset="-120"/>
                <a:ea typeface="Microsoft JhengHei" panose="020B0604030504040204" pitchFamily="34" charset="-120"/>
              </a:rPr>
              <a:t>程式</a:t>
            </a:r>
            <a:r>
              <a:rPr lang="zh-TW" altLang="en-US" sz="4400" b="1" dirty="0">
                <a:solidFill>
                  <a:srgbClr val="C00000"/>
                </a:solidFill>
                <a:effectLst/>
                <a:latin typeface="Microsoft JhengHei" panose="020B0604030504040204" pitchFamily="34" charset="-120"/>
                <a:ea typeface="Microsoft JhengHei" panose="020B0604030504040204" pitchFamily="34" charset="-120"/>
              </a:rPr>
              <a:t>設計</a:t>
            </a:r>
          </a:p>
        </p:txBody>
      </p:sp>
      <p:sp>
        <p:nvSpPr>
          <p:cNvPr id="3" name="文字方塊 3">
            <a:extLst>
              <a:ext uri="{FF2B5EF4-FFF2-40B4-BE49-F238E27FC236}">
                <a16:creationId xmlns="" xmlns:a16="http://schemas.microsoft.com/office/drawing/2014/main" id="{01103C86-E180-FA26-4284-110224848A46}"/>
              </a:ext>
            </a:extLst>
          </p:cNvPr>
          <p:cNvSpPr txBox="1">
            <a:spLocks noChangeArrowheads="1"/>
          </p:cNvSpPr>
          <p:nvPr/>
        </p:nvSpPr>
        <p:spPr bwMode="auto">
          <a:xfrm>
            <a:off x="577856" y="4610286"/>
            <a:ext cx="11141870" cy="2060555"/>
          </a:xfrm>
          <a:prstGeom prst="rect">
            <a:avLst/>
          </a:prstGeom>
          <a:noFill/>
          <a:ln w="50800">
            <a:noFill/>
            <a:miter lim="800000"/>
            <a:headEnd/>
            <a:tailEnd/>
          </a:ln>
        </p:spPr>
        <p:txBody>
          <a:bodyPr lIns="36000" tIns="36000" rIns="36000" bIns="36000"/>
          <a:lstStyle/>
          <a:p>
            <a:pPr marL="492125" algn="just">
              <a:lnSpc>
                <a:spcPts val="4780"/>
              </a:lnSpc>
            </a:pPr>
            <a:r>
              <a:rPr lang="zh-TW" altLang="zh-TW" sz="4000" dirty="0">
                <a:solidFill>
                  <a:srgbClr val="141413"/>
                </a:solidFill>
                <a:latin typeface="Microsoft JhengHei" panose="020B0604030504040204" pitchFamily="34" charset="-120"/>
                <a:ea typeface="Microsoft JhengHei" panose="020B0604030504040204" pitchFamily="34" charset="-120"/>
              </a:rPr>
              <a:t>當</a:t>
            </a:r>
            <a:r>
              <a:rPr lang="zh-TW" altLang="zh-TW" sz="4000" b="1" dirty="0">
                <a:solidFill>
                  <a:srgbClr val="141413"/>
                </a:solidFill>
                <a:latin typeface="Microsoft JhengHei" panose="020B0604030504040204" pitchFamily="34" charset="-120"/>
                <a:ea typeface="Microsoft JhengHei" panose="020B0604030504040204" pitchFamily="34" charset="-120"/>
              </a:rPr>
              <a:t>【重置】</a:t>
            </a:r>
            <a:r>
              <a:rPr lang="zh-TW" altLang="zh-TW" sz="4000" dirty="0">
                <a:solidFill>
                  <a:srgbClr val="141413"/>
                </a:solidFill>
                <a:latin typeface="Microsoft JhengHei" panose="020B0604030504040204" pitchFamily="34" charset="-120"/>
                <a:ea typeface="Microsoft JhengHei" panose="020B0604030504040204" pitchFamily="34" charset="-120"/>
              </a:rPr>
              <a:t>按鈕被按下，使用者可重新使用搜</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gn="just">
              <a:lnSpc>
                <a:spcPts val="4780"/>
              </a:lnSpc>
            </a:pPr>
            <a:r>
              <a:rPr lang="zh-TW" altLang="zh-TW" sz="4000" dirty="0">
                <a:solidFill>
                  <a:srgbClr val="141413"/>
                </a:solidFill>
                <a:latin typeface="Microsoft JhengHei" panose="020B0604030504040204" pitchFamily="34" charset="-120"/>
                <a:ea typeface="Microsoft JhengHei" panose="020B0604030504040204" pitchFamily="34" charset="-120"/>
              </a:rPr>
              <a:t>尋功能，將各種變數重置，並將畫面上</a:t>
            </a:r>
            <a:r>
              <a:rPr lang="zh-TW" altLang="en-US" sz="4000" dirty="0">
                <a:solidFill>
                  <a:srgbClr val="141413"/>
                </a:solidFill>
                <a:latin typeface="Microsoft JhengHei" panose="020B0604030504040204" pitchFamily="34" charset="-120"/>
                <a:ea typeface="Microsoft JhengHei" panose="020B0604030504040204" pitchFamily="34" charset="-120"/>
              </a:rPr>
              <a:t>所有的</a:t>
            </a:r>
            <a:endParaRPr lang="en-US" altLang="zh-TW" sz="4000" dirty="0">
              <a:solidFill>
                <a:srgbClr val="141413"/>
              </a:solidFill>
              <a:latin typeface="Microsoft JhengHei" panose="020B0604030504040204" pitchFamily="34" charset="-120"/>
              <a:ea typeface="Microsoft JhengHei" panose="020B0604030504040204" pitchFamily="34" charset="-120"/>
            </a:endParaRPr>
          </a:p>
          <a:p>
            <a:pPr marL="492125" algn="just">
              <a:lnSpc>
                <a:spcPts val="4780"/>
              </a:lnSpc>
            </a:pPr>
            <a:r>
              <a:rPr lang="zh-TW" altLang="en-US" sz="4000" dirty="0">
                <a:solidFill>
                  <a:srgbClr val="141413"/>
                </a:solidFill>
                <a:latin typeface="Microsoft JhengHei" panose="020B0604030504040204" pitchFamily="34" charset="-120"/>
                <a:ea typeface="Microsoft JhengHei" panose="020B0604030504040204" pitchFamily="34" charset="-120"/>
              </a:rPr>
              <a:t>資料清空 。</a:t>
            </a:r>
            <a:endParaRPr lang="en-US" altLang="zh-TW" sz="4000" dirty="0">
              <a:solidFill>
                <a:srgbClr val="141413"/>
              </a:solidFill>
              <a:latin typeface="Microsoft JhengHei" panose="020B0604030504040204" pitchFamily="34" charset="-120"/>
              <a:ea typeface="Microsoft JhengHei" panose="020B0604030504040204" pitchFamily="34" charset="-120"/>
            </a:endParaRPr>
          </a:p>
        </p:txBody>
      </p:sp>
      <p:pic>
        <p:nvPicPr>
          <p:cNvPr id="9" name="圖片 8">
            <a:extLst>
              <a:ext uri="{FF2B5EF4-FFF2-40B4-BE49-F238E27FC236}">
                <a16:creationId xmlns="" xmlns:a16="http://schemas.microsoft.com/office/drawing/2014/main" id="{5B58DEEF-CB2B-87F5-4462-F07F5AAAC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885" y="1181509"/>
            <a:ext cx="7772400" cy="3396678"/>
          </a:xfrm>
          <a:prstGeom prst="rect">
            <a:avLst/>
          </a:prstGeom>
        </p:spPr>
      </p:pic>
    </p:spTree>
    <p:extLst>
      <p:ext uri="{BB962C8B-B14F-4D97-AF65-F5344CB8AC3E}">
        <p14:creationId xmlns:p14="http://schemas.microsoft.com/office/powerpoint/2010/main" val="2080291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zh-TW" altLang="en-US" sz="3200" b="1" dirty="0">
                <a:latin typeface="Microsoft JhengHei" panose="020B0604030504040204" pitchFamily="34" charset="-120"/>
                <a:ea typeface="Microsoft JhengHei" panose="020B0604030504040204" pitchFamily="34" charset="-120"/>
              </a:rPr>
              <a:t>循序搜尋法進階版</a:t>
            </a:r>
            <a:r>
              <a:rPr lang="en-US" altLang="zh-TW" sz="3200" b="1" dirty="0">
                <a:latin typeface="Microsoft JhengHei" panose="020B0604030504040204" pitchFamily="34" charset="-120"/>
                <a:ea typeface="Microsoft JhengHei" panose="020B0604030504040204" pitchFamily="34" charset="-120"/>
              </a:rPr>
              <a:t>-</a:t>
            </a:r>
            <a:r>
              <a:rPr lang="zh-TW" altLang="en-US" sz="3200" b="1" dirty="0">
                <a:solidFill>
                  <a:srgbClr val="C00000"/>
                </a:solidFill>
                <a:latin typeface="Microsoft JhengHei" panose="020B0604030504040204" pitchFamily="34" charset="-120"/>
                <a:ea typeface="Microsoft JhengHei" panose="020B0604030504040204" pitchFamily="34" charset="-120"/>
              </a:rPr>
              <a:t>隨機取數不重複</a:t>
            </a:r>
            <a:r>
              <a:rPr lang="zh-TW" altLang="en-US" sz="3200" b="1" dirty="0">
                <a:latin typeface="Microsoft JhengHei" panose="020B0604030504040204" pitchFamily="34" charset="-120"/>
                <a:ea typeface="Microsoft JhengHei" panose="020B0604030504040204" pitchFamily="34" charset="-120"/>
              </a:rPr>
              <a:t>：</a:t>
            </a:r>
            <a:r>
              <a:rPr lang="en-US" altLang="zh-TW" sz="3200" b="1" dirty="0">
                <a:latin typeface="Microsoft JhengHei" panose="020B0604030504040204" pitchFamily="34" charset="-120"/>
                <a:ea typeface="Microsoft JhengHei" panose="020B0604030504040204" pitchFamily="34" charset="-120"/>
              </a:rPr>
              <a:t>  </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將範例循序搜尋法的原始資料清單，改為不重複從</a:t>
            </a:r>
            <a:r>
              <a:rPr lang="en-US" altLang="zh-TW" sz="3200" b="1" dirty="0">
                <a:latin typeface="Microsoft JhengHei" panose="020B0604030504040204" pitchFamily="34" charset="-120"/>
                <a:ea typeface="Microsoft JhengHei" panose="020B0604030504040204" pitchFamily="34" charset="-120"/>
              </a:rPr>
              <a:t>1∼100 </a:t>
            </a:r>
            <a:r>
              <a:rPr lang="zh-TW" altLang="en-US" sz="3200" b="1" dirty="0">
                <a:latin typeface="Microsoft JhengHei" panose="020B0604030504040204" pitchFamily="34" charset="-120"/>
                <a:ea typeface="Microsoft JhengHei" panose="020B0604030504040204" pitchFamily="34" charset="-120"/>
              </a:rPr>
              <a:t>中</a:t>
            </a:r>
            <a:endParaRPr lang="en-US" altLang="zh-TW" sz="3200" b="1" dirty="0">
              <a:latin typeface="Microsoft JhengHei" panose="020B0604030504040204" pitchFamily="34" charset="-120"/>
              <a:ea typeface="Microsoft JhengHei" panose="020B0604030504040204" pitchFamily="34" charset="-120"/>
            </a:endParaRP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隨機抽出 </a:t>
            </a:r>
            <a:r>
              <a:rPr lang="en-US" altLang="zh-TW" sz="3200" b="1" dirty="0">
                <a:latin typeface="Microsoft JhengHei" panose="020B0604030504040204" pitchFamily="34" charset="-120"/>
                <a:ea typeface="Microsoft JhengHei" panose="020B0604030504040204" pitchFamily="34" charset="-120"/>
              </a:rPr>
              <a:t>50 </a:t>
            </a:r>
            <a:r>
              <a:rPr lang="zh-TW" altLang="en-US" sz="3200" b="1" dirty="0">
                <a:latin typeface="Microsoft JhengHei" panose="020B0604030504040204" pitchFamily="34" charset="-120"/>
                <a:ea typeface="Microsoft JhengHei" panose="020B0604030504040204" pitchFamily="34" charset="-120"/>
              </a:rPr>
              <a:t>個數字，後面流程則不變。</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完成條件 </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a:t>
            </a:r>
            <a:r>
              <a:rPr lang="en-US" altLang="zh-TW" sz="3200" b="1" dirty="0">
                <a:latin typeface="Microsoft JhengHei" panose="020B0604030504040204" pitchFamily="34" charset="-120"/>
                <a:ea typeface="Microsoft JhengHei" panose="020B0604030504040204" pitchFamily="34" charset="-120"/>
              </a:rPr>
              <a:t>1. </a:t>
            </a:r>
            <a:r>
              <a:rPr lang="zh-TW" altLang="en-US" sz="3200" b="1" dirty="0">
                <a:latin typeface="Microsoft JhengHei" panose="020B0604030504040204" pitchFamily="34" charset="-120"/>
                <a:ea typeface="Microsoft JhengHei" panose="020B0604030504040204" pitchFamily="34" charset="-120"/>
              </a:rPr>
              <a:t>程式執行後，原始資料呈隨機添加且不重複</a:t>
            </a:r>
            <a:r>
              <a:rPr lang="en-US" altLang="zh-TW" sz="3200" b="1" dirty="0">
                <a:latin typeface="Microsoft JhengHei" panose="020B0604030504040204" pitchFamily="34" charset="-120"/>
                <a:ea typeface="Microsoft JhengHei" panose="020B0604030504040204" pitchFamily="34" charset="-120"/>
              </a:rPr>
              <a:t>50</a:t>
            </a:r>
            <a:r>
              <a:rPr lang="zh-TW" altLang="en-US" sz="3200" b="1" dirty="0">
                <a:latin typeface="Microsoft JhengHei" panose="020B0604030504040204" pitchFamily="34" charset="-120"/>
                <a:ea typeface="Microsoft JhengHei" panose="020B0604030504040204" pitchFamily="34" charset="-120"/>
              </a:rPr>
              <a:t> 個數字。</a:t>
            </a:r>
            <a:endParaRPr lang="en-US" altLang="zh-TW" sz="3200" b="1" dirty="0">
              <a:latin typeface="Microsoft JhengHei" panose="020B0604030504040204" pitchFamily="34" charset="-120"/>
              <a:ea typeface="Microsoft JhengHei" panose="020B0604030504040204" pitchFamily="34" charset="-120"/>
            </a:endParaRPr>
          </a:p>
          <a:p>
            <a:pPr marL="0" indent="0">
              <a:lnSpc>
                <a:spcPts val="3000"/>
              </a:lnSpc>
              <a:buNone/>
            </a:pPr>
            <a:r>
              <a:rPr lang="en-US" altLang="zh-TW" sz="3200" b="1" dirty="0">
                <a:latin typeface="Microsoft JhengHei" panose="020B0604030504040204" pitchFamily="34" charset="-120"/>
                <a:ea typeface="Microsoft JhengHei" panose="020B0604030504040204" pitchFamily="34" charset="-120"/>
              </a:rPr>
              <a:t>        </a:t>
            </a:r>
            <a:r>
              <a:rPr lang="zh-TW" altLang="en-US" sz="3200" b="1" dirty="0">
                <a:latin typeface="Microsoft JhengHei" panose="020B0604030504040204" pitchFamily="34" charset="-120"/>
                <a:ea typeface="Microsoft JhengHei" panose="020B0604030504040204" pitchFamily="34" charset="-120"/>
              </a:rPr>
              <a:t>並讓小貓詢問後，輸入欲搜尋的數字。</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a:t>
            </a:r>
            <a:r>
              <a:rPr lang="en-US" altLang="zh-TW" sz="3200" b="1" dirty="0">
                <a:latin typeface="Microsoft JhengHei" panose="020B0604030504040204" pitchFamily="34" charset="-120"/>
                <a:ea typeface="Microsoft JhengHei" panose="020B0604030504040204" pitchFamily="34" charset="-120"/>
              </a:rPr>
              <a:t>2. </a:t>
            </a:r>
            <a:r>
              <a:rPr lang="zh-TW" altLang="en-US" sz="3200" b="1" dirty="0">
                <a:latin typeface="Microsoft JhengHei" panose="020B0604030504040204" pitchFamily="34" charset="-120"/>
                <a:ea typeface="Microsoft JhengHei" panose="020B0604030504040204" pitchFamily="34" charset="-120"/>
              </a:rPr>
              <a:t>點選小貓後，每回合依序從原始資料取出一個數字與目</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標資料進行比對，並說出：「目前比對的數字是</a:t>
            </a:r>
            <a:r>
              <a:rPr lang="en-US" altLang="zh-TW" sz="3200" b="1" dirty="0">
                <a:latin typeface="Microsoft JhengHei" panose="020B0604030504040204" pitchFamily="34" charset="-120"/>
                <a:ea typeface="Microsoft JhengHei" panose="020B0604030504040204" pitchFamily="34" charset="-120"/>
              </a:rPr>
              <a:t>…</a:t>
            </a:r>
            <a:r>
              <a:rPr lang="zh-TW" altLang="en-US" sz="3200" b="1" dirty="0">
                <a:latin typeface="Microsoft JhengHei" panose="020B0604030504040204" pitchFamily="34" charset="-120"/>
                <a:ea typeface="Microsoft JhengHei" panose="020B0604030504040204" pitchFamily="34" charset="-120"/>
              </a:rPr>
              <a:t>」。</a:t>
            </a:r>
          </a:p>
          <a:p>
            <a:pPr marL="0" indent="0">
              <a:lnSpc>
                <a:spcPts val="3000"/>
              </a:lnSpc>
              <a:buNone/>
            </a:pPr>
            <a:r>
              <a:rPr lang="en-US" altLang="zh-TW" sz="3200" b="1" dirty="0">
                <a:latin typeface="Microsoft JhengHei" panose="020B0604030504040204" pitchFamily="34" charset="-120"/>
                <a:ea typeface="Microsoft JhengHei" panose="020B0604030504040204" pitchFamily="34" charset="-120"/>
              </a:rPr>
              <a:t>3. </a:t>
            </a:r>
            <a:r>
              <a:rPr lang="zh-TW" altLang="en-US" sz="3200" b="1" dirty="0">
                <a:latin typeface="Microsoft JhengHei" panose="020B0604030504040204" pitchFamily="34" charset="-120"/>
                <a:ea typeface="Microsoft JhengHei" panose="020B0604030504040204" pitchFamily="34" charset="-120"/>
              </a:rPr>
              <a:t>若在原始資料裡找到搜尋的數字，小貓說出：</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「找到了，位於第幾個數字」；反之，則小貓</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說出：「沒有符合的數字」。</a:t>
            </a:r>
            <a:r>
              <a:rPr lang="zh-TW" altLang="en-US" sz="3000" b="1" dirty="0">
                <a:latin typeface="Microsoft JhengHei" panose="020B0604030504040204" pitchFamily="34" charset="-120"/>
                <a:ea typeface="Microsoft JhengHei" panose="020B0604030504040204" pitchFamily="34" charset="-120"/>
              </a:rPr>
              <a:t> </a:t>
            </a: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srgbClr val="FF0000"/>
              </a:solidFill>
              <a:latin typeface="Microsoft JhengHei" panose="020B0604030504040204" pitchFamily="34" charset="-120"/>
              <a:ea typeface="Microsoft JhengHei" panose="020B0604030504040204" pitchFamily="34" charset="-120"/>
              <a:cs typeface="Calibri"/>
              <a:sym typeface="Calibri"/>
            </a:endParaRPr>
          </a:p>
        </p:txBody>
      </p:sp>
    </p:spTree>
    <p:extLst>
      <p:ext uri="{BB962C8B-B14F-4D97-AF65-F5344CB8AC3E}">
        <p14:creationId xmlns:p14="http://schemas.microsoft.com/office/powerpoint/2010/main" val="53849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DEDF9397-97BC-220D-2F24-3F133DA727BB}"/>
              </a:ext>
            </a:extLst>
          </p:cNvPr>
          <p:cNvSpPr/>
          <p:nvPr/>
        </p:nvSpPr>
        <p:spPr>
          <a:xfrm>
            <a:off x="10143067" y="5981461"/>
            <a:ext cx="2048933" cy="9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375750" y="-112724"/>
            <a:ext cx="3567850"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latin typeface="Microsoft JhengHei" panose="020B0604030504040204" pitchFamily="34" charset="-120"/>
                <a:ea typeface="Microsoft JhengHei" panose="020B0604030504040204" pitchFamily="34" charset="-120"/>
              </a:rPr>
              <a:t>循序搜尋法</a:t>
            </a: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78230" y="66903"/>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204</a:t>
            </a:r>
          </a:p>
        </p:txBody>
      </p:sp>
      <p:pic>
        <p:nvPicPr>
          <p:cNvPr id="2" name="圖片 1">
            <a:extLst>
              <a:ext uri="{FF2B5EF4-FFF2-40B4-BE49-F238E27FC236}">
                <a16:creationId xmlns="" xmlns:a16="http://schemas.microsoft.com/office/drawing/2014/main" id="{07DBCFC3-4060-27FD-0A00-A2CACBDFBC9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76356" y="766732"/>
            <a:ext cx="10432002" cy="2751837"/>
          </a:xfrm>
          <a:prstGeom prst="rect">
            <a:avLst/>
          </a:prstGeom>
        </p:spPr>
      </p:pic>
      <p:sp>
        <p:nvSpPr>
          <p:cNvPr id="6" name="文字方塊 3">
            <a:extLst>
              <a:ext uri="{FF2B5EF4-FFF2-40B4-BE49-F238E27FC236}">
                <a16:creationId xmlns="" xmlns:a16="http://schemas.microsoft.com/office/drawing/2014/main" id="{5ACC1920-5950-81E1-971F-B016120F6852}"/>
              </a:ext>
            </a:extLst>
          </p:cNvPr>
          <p:cNvSpPr txBox="1">
            <a:spLocks noChangeArrowheads="1"/>
          </p:cNvSpPr>
          <p:nvPr/>
        </p:nvSpPr>
        <p:spPr bwMode="auto">
          <a:xfrm>
            <a:off x="8129976" y="1236290"/>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取出第</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2</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個元素 </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5</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，不是目標資料</a:t>
            </a:r>
            <a:r>
              <a:rPr lang="en-US" altLang="zh-TW" sz="2800" b="1" dirty="0">
                <a:solidFill>
                  <a:schemeClr val="bg1">
                    <a:lumMod val="65000"/>
                  </a:schemeClr>
                </a:solidFill>
                <a:latin typeface="Microsoft JhengHei" panose="020B0604030504040204" pitchFamily="34" charset="-120"/>
                <a:ea typeface="Microsoft JhengHei" panose="020B0604030504040204" pitchFamily="34" charset="-120"/>
              </a:rPr>
              <a:t>10</a:t>
            </a:r>
            <a:r>
              <a:rPr lang="zh-TW" altLang="en-US" sz="2800" b="1" dirty="0">
                <a:solidFill>
                  <a:schemeClr val="bg1">
                    <a:lumMod val="65000"/>
                  </a:schemeClr>
                </a:solidFill>
                <a:latin typeface="Microsoft JhengHei" panose="020B0604030504040204" pitchFamily="34" charset="-120"/>
                <a:ea typeface="Microsoft JhengHei" panose="020B0604030504040204" pitchFamily="34" charset="-120"/>
              </a:rPr>
              <a:t>。</a:t>
            </a:r>
          </a:p>
        </p:txBody>
      </p:sp>
      <p:pic>
        <p:nvPicPr>
          <p:cNvPr id="12" name="圖片 11">
            <a:extLst>
              <a:ext uri="{FF2B5EF4-FFF2-40B4-BE49-F238E27FC236}">
                <a16:creationId xmlns="" xmlns:a16="http://schemas.microsoft.com/office/drawing/2014/main" id="{CEEC40BB-36BE-9123-A4F5-68E73D64C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56" y="3717998"/>
            <a:ext cx="10432002" cy="2751837"/>
          </a:xfrm>
          <a:prstGeom prst="rect">
            <a:avLst/>
          </a:prstGeom>
        </p:spPr>
      </p:pic>
      <p:sp>
        <p:nvSpPr>
          <p:cNvPr id="14" name="文字方塊 3">
            <a:extLst>
              <a:ext uri="{FF2B5EF4-FFF2-40B4-BE49-F238E27FC236}">
                <a16:creationId xmlns="" xmlns:a16="http://schemas.microsoft.com/office/drawing/2014/main" id="{72C2A09D-CAFF-A4D9-124D-EB0F9CB9AF98}"/>
              </a:ext>
            </a:extLst>
          </p:cNvPr>
          <p:cNvSpPr txBox="1">
            <a:spLocks noChangeArrowheads="1"/>
          </p:cNvSpPr>
          <p:nvPr/>
        </p:nvSpPr>
        <p:spPr bwMode="auto">
          <a:xfrm>
            <a:off x="8087112" y="4208854"/>
            <a:ext cx="2689712" cy="1681584"/>
          </a:xfrm>
          <a:prstGeom prst="rect">
            <a:avLst/>
          </a:prstGeom>
          <a:noFill/>
          <a:ln w="9525">
            <a:noFill/>
            <a:miter lim="800000"/>
            <a:headEnd/>
            <a:tailEnd/>
          </a:ln>
        </p:spPr>
        <p:txBody>
          <a:bodyPr lIns="36000" tIns="36000" rIns="36000" bIns="36000" anchor="ctr" anchorCtr="0"/>
          <a:lstStyle/>
          <a:p>
            <a:pPr>
              <a:lnSpc>
                <a:spcPct val="120000"/>
              </a:lnSpc>
            </a:pPr>
            <a:r>
              <a:rPr lang="zh-TW" altLang="en-US" sz="2800" b="1" dirty="0">
                <a:solidFill>
                  <a:schemeClr val="tx1"/>
                </a:solidFill>
                <a:latin typeface="Microsoft JhengHei" panose="020B0604030504040204" pitchFamily="34" charset="-120"/>
                <a:ea typeface="Microsoft JhengHei" panose="020B0604030504040204" pitchFamily="34" charset="-120"/>
              </a:rPr>
              <a:t>取出第 </a:t>
            </a:r>
            <a:r>
              <a:rPr lang="en-US" altLang="zh-TW" sz="2800" b="1" dirty="0">
                <a:solidFill>
                  <a:schemeClr val="tx1"/>
                </a:solidFill>
                <a:latin typeface="Microsoft JhengHei" panose="020B0604030504040204" pitchFamily="34" charset="-120"/>
                <a:ea typeface="Microsoft JhengHei" panose="020B0604030504040204" pitchFamily="34" charset="-120"/>
              </a:rPr>
              <a:t>3 </a:t>
            </a:r>
            <a:r>
              <a:rPr lang="zh-TW" altLang="en-US" sz="2800" b="1" dirty="0">
                <a:solidFill>
                  <a:schemeClr val="tx1"/>
                </a:solidFill>
                <a:latin typeface="Microsoft JhengHei" panose="020B0604030504040204" pitchFamily="34" charset="-120"/>
                <a:ea typeface="Microsoft JhengHei" panose="020B0604030504040204" pitchFamily="34" charset="-120"/>
              </a:rPr>
              <a:t>個元素 </a:t>
            </a:r>
            <a:r>
              <a:rPr lang="en-US" altLang="zh-TW" sz="2800" b="1" dirty="0">
                <a:solidFill>
                  <a:schemeClr val="tx1"/>
                </a:solidFill>
                <a:latin typeface="Microsoft JhengHei" panose="020B0604030504040204" pitchFamily="34" charset="-120"/>
                <a:ea typeface="Microsoft JhengHei" panose="020B0604030504040204" pitchFamily="34" charset="-120"/>
              </a:rPr>
              <a:t>10</a:t>
            </a:r>
            <a:r>
              <a:rPr lang="zh-TW" altLang="en-US" sz="2800" b="1" dirty="0">
                <a:solidFill>
                  <a:schemeClr val="tx1"/>
                </a:solidFill>
                <a:latin typeface="Microsoft JhengHei" panose="020B0604030504040204" pitchFamily="34" charset="-120"/>
                <a:ea typeface="Microsoft JhengHei" panose="020B0604030504040204" pitchFamily="34" charset="-120"/>
              </a:rPr>
              <a:t>，找到目標資料。</a:t>
            </a:r>
          </a:p>
        </p:txBody>
      </p:sp>
    </p:spTree>
    <p:extLst>
      <p:ext uri="{BB962C8B-B14F-4D97-AF65-F5344CB8AC3E}">
        <p14:creationId xmlns:p14="http://schemas.microsoft.com/office/powerpoint/2010/main" val="790990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en-US" altLang="zh-TW" sz="2800" b="1" dirty="0">
                <a:latin typeface="Microsoft JhengHei" panose="020B0604030504040204" pitchFamily="34" charset="-120"/>
                <a:ea typeface="Microsoft JhengHei" panose="020B0604030504040204" pitchFamily="34" charset="-120"/>
              </a:rPr>
              <a:t>【</a:t>
            </a:r>
            <a:r>
              <a:rPr lang="zh-TW" altLang="en-US" sz="2800" b="1" dirty="0">
                <a:latin typeface="Microsoft JhengHei" panose="020B0604030504040204" pitchFamily="34" charset="-120"/>
                <a:ea typeface="Microsoft JhengHei" panose="020B0604030504040204" pitchFamily="34" charset="-120"/>
              </a:rPr>
              <a:t>舞臺與角色安排</a:t>
            </a:r>
            <a:r>
              <a:rPr lang="en-US" altLang="zh-TW" sz="2800" b="1" dirty="0">
                <a:latin typeface="Microsoft JhengHei" panose="020B0604030504040204" pitchFamily="34" charset="-120"/>
                <a:ea typeface="Microsoft JhengHei" panose="020B0604030504040204" pitchFamily="34" charset="-120"/>
              </a:rPr>
              <a:t>】</a:t>
            </a:r>
            <a:endParaRPr lang="en-US" altLang="zh-TW" sz="2800" b="1" dirty="0">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buNone/>
            </a:pPr>
            <a:r>
              <a:rPr lang="zh-TW" altLang="en-US" sz="2800" b="1" dirty="0">
                <a:latin typeface="Microsoft JhengHei" panose="020B0604030504040204" pitchFamily="34" charset="-120"/>
                <a:ea typeface="Microsoft JhengHei" panose="020B0604030504040204" pitchFamily="34" charset="-120"/>
                <a:cs typeface="Arial Unicode MS"/>
                <a:sym typeface="Arial Unicode MS"/>
              </a:rPr>
              <a:t>   背    景</a:t>
            </a:r>
            <a:r>
              <a:rPr lang="en-US" altLang="zh-TW" sz="2800" b="1"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2800" b="1" dirty="0">
                <a:latin typeface="Microsoft JhengHei" panose="020B0604030504040204" pitchFamily="34" charset="-120"/>
                <a:ea typeface="Microsoft JhengHei" panose="020B0604030504040204" pitchFamily="34" charset="-120"/>
                <a:cs typeface="Arial Unicode MS"/>
                <a:sym typeface="Arial Unicode MS"/>
              </a:rPr>
              <a:t> </a:t>
            </a:r>
            <a:r>
              <a:rPr lang="en" altLang="zh-TW" sz="2800" b="1" dirty="0">
                <a:latin typeface="Microsoft JhengHei" panose="020B0604030504040204" pitchFamily="34" charset="-120"/>
                <a:ea typeface="Microsoft JhengHei" panose="020B0604030504040204" pitchFamily="34" charset="-120"/>
                <a:cs typeface="Arial Unicode MS"/>
                <a:sym typeface="Arial Unicode MS"/>
              </a:rPr>
              <a:t>backdrop 1</a:t>
            </a:r>
            <a:r>
              <a:rPr lang="zh-TW" altLang="en-US" sz="2800" b="1" dirty="0">
                <a:latin typeface="Microsoft JhengHei" panose="020B0604030504040204" pitchFamily="34" charset="-120"/>
                <a:ea typeface="Microsoft JhengHei" panose="020B0604030504040204" pitchFamily="34" charset="-120"/>
                <a:cs typeface="Arial Unicode MS"/>
                <a:sym typeface="Arial Unicode MS"/>
              </a:rPr>
              <a:t> </a:t>
            </a:r>
            <a:r>
              <a:rPr lang="zh-TW" altLang="en-US" b="1"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2800" b="1" dirty="0">
                <a:latin typeface="Microsoft JhengHei" panose="020B0604030504040204" pitchFamily="34" charset="-120"/>
                <a:ea typeface="Microsoft JhengHei" panose="020B0604030504040204" pitchFamily="34" charset="-120"/>
                <a:cs typeface="Arial Unicode MS"/>
                <a:sym typeface="Arial Unicode MS"/>
              </a:rPr>
              <a:t>角    色</a:t>
            </a:r>
            <a:r>
              <a:rPr lang="en-US" altLang="zh-TW" sz="2800" b="1"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2800" b="1" dirty="0">
                <a:latin typeface="Microsoft JhengHei" panose="020B0604030504040204" pitchFamily="34" charset="-120"/>
                <a:ea typeface="Microsoft JhengHei" panose="020B0604030504040204" pitchFamily="34" charset="-120"/>
                <a:cs typeface="Arial Unicode MS"/>
                <a:sym typeface="Arial Unicode MS"/>
              </a:rPr>
              <a:t> </a:t>
            </a:r>
            <a:r>
              <a:rPr lang="en" altLang="zh-TW" sz="2800" b="1" dirty="0">
                <a:latin typeface="Microsoft JhengHei" panose="020B0604030504040204" pitchFamily="34" charset="-120"/>
                <a:ea typeface="Microsoft JhengHei" panose="020B0604030504040204" pitchFamily="34" charset="-120"/>
                <a:cs typeface="Arial Unicode MS"/>
                <a:sym typeface="Arial Unicode MS"/>
              </a:rPr>
              <a:t>Sprite 1</a:t>
            </a:r>
          </a:p>
        </p:txBody>
      </p:sp>
      <p:pic>
        <p:nvPicPr>
          <p:cNvPr id="4" name="圖片 3">
            <a:extLst>
              <a:ext uri="{FF2B5EF4-FFF2-40B4-BE49-F238E27FC236}">
                <a16:creationId xmlns="" xmlns:a16="http://schemas.microsoft.com/office/drawing/2014/main" id="{207F9B80-DFF8-094C-38CE-762D01A49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222" y="2066722"/>
            <a:ext cx="5232709" cy="4629562"/>
          </a:xfrm>
          <a:prstGeom prst="rect">
            <a:avLst/>
          </a:prstGeom>
        </p:spPr>
      </p:pic>
      <p:pic>
        <p:nvPicPr>
          <p:cNvPr id="9" name="圖片 8">
            <a:extLst>
              <a:ext uri="{FF2B5EF4-FFF2-40B4-BE49-F238E27FC236}">
                <a16:creationId xmlns="" xmlns:a16="http://schemas.microsoft.com/office/drawing/2014/main" id="{2B133D13-01E7-E890-1F71-08D5030C1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91" y="2117572"/>
            <a:ext cx="5098698" cy="4468342"/>
          </a:xfrm>
          <a:prstGeom prst="rect">
            <a:avLst/>
          </a:prstGeom>
        </p:spPr>
      </p:pic>
    </p:spTree>
    <p:extLst>
      <p:ext uri="{BB962C8B-B14F-4D97-AF65-F5344CB8AC3E}">
        <p14:creationId xmlns:p14="http://schemas.microsoft.com/office/powerpoint/2010/main" val="1882753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pic>
        <p:nvPicPr>
          <p:cNvPr id="8" name="圖片 7">
            <a:extLst>
              <a:ext uri="{FF2B5EF4-FFF2-40B4-BE49-F238E27FC236}">
                <a16:creationId xmlns="" xmlns:a16="http://schemas.microsoft.com/office/drawing/2014/main" id="{FC26D3F0-6C02-B4CA-CAE2-B87A7DBF8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86" y="1601890"/>
            <a:ext cx="11204986" cy="4596031"/>
          </a:xfrm>
          <a:prstGeom prst="rect">
            <a:avLst/>
          </a:prstGeom>
        </p:spPr>
      </p:pic>
    </p:spTree>
    <p:extLst>
      <p:ext uri="{BB962C8B-B14F-4D97-AF65-F5344CB8AC3E}">
        <p14:creationId xmlns:p14="http://schemas.microsoft.com/office/powerpoint/2010/main" val="3669433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BABB285A-EB9E-FF84-8228-0AC20F562C65}"/>
              </a:ext>
            </a:extLst>
          </p:cNvPr>
          <p:cNvSpPr txBox="1">
            <a:spLocks/>
          </p:cNvSpPr>
          <p:nvPr/>
        </p:nvSpPr>
        <p:spPr>
          <a:xfrm>
            <a:off x="167206" y="1038161"/>
            <a:ext cx="2908503" cy="785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en-US" altLang="zh-TW" sz="3200" b="1" dirty="0">
                <a:solidFill>
                  <a:srgbClr val="C00000"/>
                </a:solidFill>
                <a:latin typeface="Microsoft JhengHei" panose="020B0604030504040204" pitchFamily="34" charset="-120"/>
                <a:ea typeface="Microsoft JhengHei" panose="020B0604030504040204" pitchFamily="34" charset="-120"/>
              </a:rPr>
              <a:t>【</a:t>
            </a:r>
            <a:r>
              <a:rPr lang="zh-TW" altLang="en-US" sz="3200" b="1" dirty="0">
                <a:solidFill>
                  <a:srgbClr val="C00000"/>
                </a:solidFill>
                <a:latin typeface="Microsoft JhengHei" panose="020B0604030504040204" pitchFamily="34" charset="-120"/>
                <a:ea typeface="Microsoft JhengHei" panose="020B0604030504040204" pitchFamily="34" charset="-120"/>
              </a:rPr>
              <a:t>撰寫程式</a:t>
            </a:r>
            <a:r>
              <a:rPr lang="en-US" altLang="zh-TW" sz="3200" b="1" dirty="0">
                <a:solidFill>
                  <a:srgbClr val="C00000"/>
                </a:solidFill>
                <a:latin typeface="Microsoft JhengHei" panose="020B0604030504040204" pitchFamily="34" charset="-120"/>
                <a:ea typeface="Microsoft JhengHei" panose="020B0604030504040204" pitchFamily="34" charset="-120"/>
              </a:rPr>
              <a:t>】</a:t>
            </a:r>
            <a:endParaRPr lang="zh-TW" altLang="en-US" sz="32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srgbClr val="FF0000"/>
              </a:solidFill>
              <a:latin typeface="Microsoft JhengHei" panose="020B0604030504040204" pitchFamily="34" charset="-120"/>
              <a:ea typeface="Microsoft JhengHei" panose="020B0604030504040204" pitchFamily="34" charset="-120"/>
              <a:cs typeface="Calibri"/>
              <a:sym typeface="Calibri"/>
            </a:endParaRPr>
          </a:p>
        </p:txBody>
      </p:sp>
      <p:pic>
        <p:nvPicPr>
          <p:cNvPr id="3" name="圖片 2">
            <a:extLst>
              <a:ext uri="{FF2B5EF4-FFF2-40B4-BE49-F238E27FC236}">
                <a16:creationId xmlns="" xmlns:a16="http://schemas.microsoft.com/office/drawing/2014/main" id="{559F376D-1074-06A7-239E-0EC659AAE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165" y="888569"/>
            <a:ext cx="4771471" cy="5890580"/>
          </a:xfrm>
          <a:prstGeom prst="rect">
            <a:avLst/>
          </a:prstGeom>
        </p:spPr>
      </p:pic>
      <p:pic>
        <p:nvPicPr>
          <p:cNvPr id="4" name="圖片 3">
            <a:extLst>
              <a:ext uri="{FF2B5EF4-FFF2-40B4-BE49-F238E27FC236}">
                <a16:creationId xmlns="" xmlns:a16="http://schemas.microsoft.com/office/drawing/2014/main" id="{62B9613F-DD3B-C96A-0618-C471BEFB0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442" y="2581890"/>
            <a:ext cx="2211979" cy="2020124"/>
          </a:xfrm>
          <a:prstGeom prst="rect">
            <a:avLst/>
          </a:prstGeom>
        </p:spPr>
      </p:pic>
    </p:spTree>
    <p:extLst>
      <p:ext uri="{BB962C8B-B14F-4D97-AF65-F5344CB8AC3E}">
        <p14:creationId xmlns:p14="http://schemas.microsoft.com/office/powerpoint/2010/main" val="1046283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zh-TW" altLang="en-US" sz="3200" b="1" dirty="0">
                <a:solidFill>
                  <a:srgbClr val="C00000"/>
                </a:solidFill>
                <a:latin typeface="Microsoft JhengHei" panose="020B0604030504040204" pitchFamily="34" charset="-120"/>
                <a:ea typeface="Microsoft JhengHei" panose="020B0604030504040204" pitchFamily="34" charset="-120"/>
              </a:rPr>
              <a:t>幸運指數小測驗</a:t>
            </a:r>
            <a:endParaRPr lang="zh-TW" altLang="en-US" sz="3200" b="1" dirty="0">
              <a:latin typeface="Microsoft JhengHei" panose="020B0604030504040204" pitchFamily="34" charset="-120"/>
              <a:ea typeface="Microsoft JhengHei" panose="020B0604030504040204" pitchFamily="34" charset="-120"/>
            </a:endParaRP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用循序搜尋法，使受測者從 </a:t>
            </a:r>
            <a:r>
              <a:rPr lang="en-US" altLang="zh-TW" sz="3200" b="1" dirty="0">
                <a:latin typeface="Microsoft JhengHei" panose="020B0604030504040204" pitchFamily="34" charset="-120"/>
                <a:ea typeface="Microsoft JhengHei" panose="020B0604030504040204" pitchFamily="34" charset="-120"/>
              </a:rPr>
              <a:t>1∼10 </a:t>
            </a:r>
            <a:r>
              <a:rPr lang="zh-TW" altLang="en-US" sz="3200" b="1" dirty="0">
                <a:latin typeface="Microsoft JhengHei" panose="020B0604030504040204" pitchFamily="34" charset="-120"/>
                <a:ea typeface="Microsoft JhengHei" panose="020B0604030504040204" pitchFamily="34" charset="-120"/>
              </a:rPr>
              <a:t>中輸入一個數字做為幸運</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數字，接著與隨機數字清單做配對，幸運數字配對成功所使</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用的回合數越少，代表幸運指數越高；若在清單中找不到幸</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運數字，則配對失敗。  </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完成條件 </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a:t>
            </a:r>
            <a:r>
              <a:rPr lang="en-US" altLang="zh-TW" sz="3200" b="1" dirty="0">
                <a:latin typeface="Microsoft JhengHei" panose="020B0604030504040204" pitchFamily="34" charset="-120"/>
                <a:ea typeface="Microsoft JhengHei" panose="020B0604030504040204" pitchFamily="34" charset="-120"/>
              </a:rPr>
              <a:t>1. </a:t>
            </a:r>
            <a:r>
              <a:rPr lang="zh-TW" altLang="en-US" sz="3200" b="1" dirty="0">
                <a:latin typeface="Microsoft JhengHei" panose="020B0604030504040204" pitchFamily="34" charset="-120"/>
                <a:ea typeface="Microsoft JhengHei" panose="020B0604030504040204" pitchFamily="34" charset="-120"/>
              </a:rPr>
              <a:t>執行後，原始資料呈現隨機添加的 </a:t>
            </a:r>
            <a:r>
              <a:rPr lang="en-US" altLang="zh-TW" sz="3200" b="1" dirty="0">
                <a:latin typeface="Microsoft JhengHei" panose="020B0604030504040204" pitchFamily="34" charset="-120"/>
                <a:ea typeface="Microsoft JhengHei" panose="020B0604030504040204" pitchFamily="34" charset="-120"/>
              </a:rPr>
              <a:t>10 </a:t>
            </a:r>
            <a:r>
              <a:rPr lang="zh-TW" altLang="en-US" sz="3200" b="1" dirty="0">
                <a:latin typeface="Microsoft JhengHei" panose="020B0604030504040204" pitchFamily="34" charset="-120"/>
                <a:ea typeface="Microsoft JhengHei" panose="020B0604030504040204" pitchFamily="34" charset="-120"/>
              </a:rPr>
              <a:t>個數字，</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並詢問受測者：「今日的幸運數字是？」，受測者</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從 </a:t>
            </a:r>
            <a:r>
              <a:rPr lang="en-US" altLang="zh-TW" sz="3200" b="1" dirty="0">
                <a:latin typeface="Microsoft JhengHei" panose="020B0604030504040204" pitchFamily="34" charset="-120"/>
                <a:ea typeface="Microsoft JhengHei" panose="020B0604030504040204" pitchFamily="34" charset="-120"/>
              </a:rPr>
              <a:t>1∼10 </a:t>
            </a:r>
            <a:r>
              <a:rPr lang="zh-TW" altLang="en-US" sz="3200" b="1" dirty="0">
                <a:latin typeface="Microsoft JhengHei" panose="020B0604030504040204" pitchFamily="34" charset="-120"/>
                <a:ea typeface="Microsoft JhengHei" panose="020B0604030504040204" pitchFamily="34" charset="-120"/>
              </a:rPr>
              <a:t>中輸入一個數字。</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a:t>
            </a:r>
            <a:r>
              <a:rPr lang="en-US" altLang="zh-TW" sz="3200" b="1" dirty="0">
                <a:latin typeface="Microsoft JhengHei" panose="020B0604030504040204" pitchFamily="34" charset="-120"/>
                <a:ea typeface="Microsoft JhengHei" panose="020B0604030504040204" pitchFamily="34" charset="-120"/>
              </a:rPr>
              <a:t>2. </a:t>
            </a:r>
            <a:r>
              <a:rPr lang="zh-TW" altLang="en-US" sz="3200" b="1" dirty="0">
                <a:latin typeface="Microsoft JhengHei" panose="020B0604030504040204" pitchFamily="34" charset="-120"/>
                <a:ea typeface="Microsoft JhengHei" panose="020B0604030504040204" pitchFamily="34" charset="-120"/>
              </a:rPr>
              <a:t>用循序搜尋法進行搜尋幸運數字，每回合進行比對</a:t>
            </a:r>
          </a:p>
          <a:p>
            <a:pPr marL="0" indent="0">
              <a:lnSpc>
                <a:spcPts val="3000"/>
              </a:lnSpc>
              <a:buNone/>
            </a:pPr>
            <a:r>
              <a:rPr lang="zh-TW" altLang="en-US" sz="3200" b="1" dirty="0">
                <a:latin typeface="Microsoft JhengHei" panose="020B0604030504040204" pitchFamily="34" charset="-120"/>
                <a:ea typeface="Microsoft JhengHei" panose="020B0604030504040204" pitchFamily="34" charset="-120"/>
              </a:rPr>
              <a:t>         時說出：「幸運數字配對 </a:t>
            </a:r>
            <a:r>
              <a:rPr lang="en" altLang="zh-TW" sz="3200" b="1" dirty="0">
                <a:latin typeface="Microsoft JhengHei" panose="020B0604030504040204" pitchFamily="34" charset="-120"/>
                <a:ea typeface="Microsoft JhengHei" panose="020B0604030504040204" pitchFamily="34" charset="-120"/>
              </a:rPr>
              <a:t>x </a:t>
            </a:r>
            <a:r>
              <a:rPr lang="zh-TW" altLang="en" sz="3200" b="1" dirty="0">
                <a:latin typeface="Microsoft JhengHei" panose="020B0604030504040204" pitchFamily="34" charset="-120"/>
                <a:ea typeface="Microsoft JhengHei" panose="020B0604030504040204" pitchFamily="34" charset="-120"/>
              </a:rPr>
              <a:t>」。</a:t>
            </a:r>
          </a:p>
          <a:p>
            <a:pPr marL="0" indent="0">
              <a:lnSpc>
                <a:spcPts val="3000"/>
              </a:lnSpc>
              <a:buNone/>
            </a:pPr>
            <a:r>
              <a:rPr lang="zh-TW" altLang="en" sz="3200" b="1" dirty="0">
                <a:latin typeface="Microsoft JhengHei" panose="020B0604030504040204" pitchFamily="34" charset="-120"/>
                <a:ea typeface="Microsoft JhengHei" panose="020B0604030504040204" pitchFamily="34" charset="-120"/>
              </a:rPr>
              <a:t>    </a:t>
            </a:r>
          </a:p>
          <a:p>
            <a:pPr marL="0" indent="0">
              <a:lnSpc>
                <a:spcPts val="2700"/>
              </a:lnSpc>
              <a:buNone/>
            </a:pPr>
            <a:r>
              <a:rPr lang="zh-TW" altLang="en-US" sz="3000" b="1" dirty="0">
                <a:latin typeface="Microsoft JhengHei" panose="020B0604030504040204" pitchFamily="34" charset="-120"/>
                <a:ea typeface="Microsoft JhengHei" panose="020B0604030504040204" pitchFamily="34" charset="-120"/>
              </a:rPr>
              <a:t>。 </a:t>
            </a: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prstClr val="black"/>
              </a:solidFill>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srgbClr val="FF0000"/>
              </a:solidFill>
              <a:latin typeface="Microsoft JhengHei" panose="020B0604030504040204" pitchFamily="34" charset="-120"/>
              <a:ea typeface="Microsoft JhengHei" panose="020B0604030504040204" pitchFamily="34" charset="-120"/>
              <a:cs typeface="Calibri"/>
              <a:sym typeface="Calibri"/>
            </a:endParaRPr>
          </a:p>
        </p:txBody>
      </p:sp>
    </p:spTree>
    <p:extLst>
      <p:ext uri="{BB962C8B-B14F-4D97-AF65-F5344CB8AC3E}">
        <p14:creationId xmlns:p14="http://schemas.microsoft.com/office/powerpoint/2010/main" val="2006882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1327555"/>
            <a:ext cx="11057084" cy="4787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zh-TW" altLang="en-US" sz="3200" b="1" dirty="0">
                <a:latin typeface="Microsoft JhengHei" panose="020B0604030504040204" pitchFamily="34" charset="-120"/>
                <a:ea typeface="Microsoft JhengHei" panose="020B0604030504040204" pitchFamily="34" charset="-120"/>
              </a:rPr>
              <a:t> 完成條件 </a:t>
            </a:r>
            <a:endParaRPr lang="en-US" altLang="zh-TW" sz="3200" b="1" dirty="0">
              <a:latin typeface="Microsoft JhengHei" panose="020B0604030504040204" pitchFamily="34" charset="-120"/>
              <a:ea typeface="Microsoft JhengHei" panose="020B0604030504040204" pitchFamily="34" charset="-120"/>
            </a:endParaRPr>
          </a:p>
          <a:p>
            <a:pPr marL="0" indent="0">
              <a:lnSpc>
                <a:spcPts val="2700"/>
              </a:lnSpc>
              <a:buNone/>
            </a:pPr>
            <a:r>
              <a:rPr lang="zh-TW" altLang="en-US" sz="3200" b="1" dirty="0">
                <a:latin typeface="Microsoft JhengHei" panose="020B0604030504040204" pitchFamily="34" charset="-120"/>
                <a:ea typeface="Microsoft JhengHei" panose="020B0604030504040204" pitchFamily="34" charset="-120"/>
              </a:rPr>
              <a:t>     </a:t>
            </a:r>
            <a:r>
              <a:rPr lang="en-US" altLang="zh-TW" sz="3200" b="1" dirty="0">
                <a:latin typeface="Microsoft JhengHei" panose="020B0604030504040204" pitchFamily="34" charset="-120"/>
                <a:ea typeface="Microsoft JhengHei" panose="020B0604030504040204" pitchFamily="34" charset="-120"/>
              </a:rPr>
              <a:t>3.</a:t>
            </a:r>
            <a:r>
              <a:rPr lang="zh-TW" altLang="en-US" sz="3200" b="1" dirty="0">
                <a:latin typeface="Microsoft JhengHei" panose="020B0604030504040204" pitchFamily="34" charset="-120"/>
                <a:ea typeface="Microsoft JhengHei" panose="020B0604030504040204" pitchFamily="34" charset="-120"/>
              </a:rPr>
              <a:t> 程式執行完，由角色說明幸運數字配對結果，</a:t>
            </a:r>
            <a:endParaRPr lang="en-US" altLang="zh-TW" sz="3200" b="1" dirty="0">
              <a:latin typeface="Microsoft JhengHei" panose="020B0604030504040204" pitchFamily="34" charset="-120"/>
              <a:ea typeface="Microsoft JhengHei" panose="020B0604030504040204" pitchFamily="34" charset="-120"/>
            </a:endParaRPr>
          </a:p>
          <a:p>
            <a:pPr marL="0" indent="0">
              <a:lnSpc>
                <a:spcPts val="2700"/>
              </a:lnSpc>
              <a:buNone/>
            </a:pPr>
            <a:r>
              <a:rPr lang="zh-TW" altLang="en-US" sz="3200" b="1" dirty="0">
                <a:latin typeface="Microsoft JhengHei" panose="020B0604030504040204" pitchFamily="34" charset="-120"/>
                <a:ea typeface="Microsoft JhengHei" panose="020B0604030504040204" pitchFamily="34" charset="-120"/>
              </a:rPr>
              <a:t>          如下表：</a:t>
            </a:r>
            <a:endParaRPr lang="zh-TW" altLang="en-US" sz="3200" b="1" dirty="0">
              <a:solidFill>
                <a:srgbClr val="FF0000"/>
              </a:solidFill>
              <a:latin typeface="Microsoft JhengHei" panose="020B0604030504040204" pitchFamily="34" charset="-120"/>
              <a:ea typeface="Microsoft JhengHei" panose="020B0604030504040204" pitchFamily="34" charset="-120"/>
              <a:cs typeface="Calibri"/>
              <a:sym typeface="Calibri"/>
            </a:endParaRPr>
          </a:p>
        </p:txBody>
      </p:sp>
      <p:pic>
        <p:nvPicPr>
          <p:cNvPr id="3" name="圖片 2">
            <a:extLst>
              <a:ext uri="{FF2B5EF4-FFF2-40B4-BE49-F238E27FC236}">
                <a16:creationId xmlns="" xmlns:a16="http://schemas.microsoft.com/office/drawing/2014/main" id="{3FF92827-F0AC-26C0-2FCE-76D85C5C4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61" y="3167205"/>
            <a:ext cx="10793077" cy="2589212"/>
          </a:xfrm>
          <a:prstGeom prst="rect">
            <a:avLst/>
          </a:prstGeom>
        </p:spPr>
      </p:pic>
    </p:spTree>
    <p:extLst>
      <p:ext uri="{BB962C8B-B14F-4D97-AF65-F5344CB8AC3E}">
        <p14:creationId xmlns:p14="http://schemas.microsoft.com/office/powerpoint/2010/main" val="1108071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2CAC5588-2958-8375-F2C4-555558E12DE2}"/>
              </a:ext>
            </a:extLst>
          </p:cNvPr>
          <p:cNvSpPr txBox="1">
            <a:spLocks/>
          </p:cNvSpPr>
          <p:nvPr/>
        </p:nvSpPr>
        <p:spPr>
          <a:xfrm>
            <a:off x="567458" y="998939"/>
            <a:ext cx="11057084" cy="5586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en-US" altLang="zh-TW" sz="2800" b="1" dirty="0">
                <a:latin typeface="Microsoft JhengHei" panose="020B0604030504040204" pitchFamily="34" charset="-120"/>
                <a:ea typeface="Microsoft JhengHei" panose="020B0604030504040204" pitchFamily="34" charset="-120"/>
              </a:rPr>
              <a:t>【</a:t>
            </a:r>
            <a:r>
              <a:rPr lang="zh-TW" altLang="en-US" sz="2800" b="1" dirty="0">
                <a:latin typeface="Microsoft JhengHei" panose="020B0604030504040204" pitchFamily="34" charset="-120"/>
                <a:ea typeface="Microsoft JhengHei" panose="020B0604030504040204" pitchFamily="34" charset="-120"/>
              </a:rPr>
              <a:t>舞臺與角色安排</a:t>
            </a:r>
            <a:r>
              <a:rPr lang="en-US" altLang="zh-TW" sz="2800" b="1" dirty="0">
                <a:latin typeface="Microsoft JhengHei" panose="020B0604030504040204" pitchFamily="34" charset="-120"/>
                <a:ea typeface="Microsoft JhengHei" panose="020B0604030504040204" pitchFamily="34" charset="-120"/>
              </a:rPr>
              <a:t>】</a:t>
            </a:r>
            <a:endParaRPr lang="en-US" altLang="zh-TW" sz="2800" b="1" dirty="0">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buNone/>
            </a:pPr>
            <a:r>
              <a:rPr lang="zh-TW" altLang="en-US" b="1" dirty="0">
                <a:latin typeface="Microsoft JhengHei" panose="020B0604030504040204" pitchFamily="34" charset="-120"/>
                <a:ea typeface="Microsoft JhengHei" panose="020B0604030504040204" pitchFamily="34" charset="-120"/>
                <a:cs typeface="Arial Unicode MS"/>
                <a:sym typeface="Arial Unicode MS"/>
              </a:rPr>
              <a:t>    背    景</a:t>
            </a:r>
            <a:r>
              <a:rPr lang="en-US" altLang="zh-TW" b="1" dirty="0">
                <a:latin typeface="Microsoft JhengHei" panose="020B0604030504040204" pitchFamily="34" charset="-120"/>
                <a:ea typeface="Microsoft JhengHei" panose="020B0604030504040204" pitchFamily="34" charset="-120"/>
                <a:cs typeface="Arial Unicode MS"/>
                <a:sym typeface="Arial Unicode MS"/>
              </a:rPr>
              <a:t>:</a:t>
            </a:r>
            <a:r>
              <a:rPr lang="zh-TW" altLang="en-US" b="1" dirty="0">
                <a:latin typeface="Microsoft JhengHei" panose="020B0604030504040204" pitchFamily="34" charset="-120"/>
                <a:ea typeface="Microsoft JhengHei" panose="020B0604030504040204" pitchFamily="34" charset="-120"/>
                <a:cs typeface="Arial Unicode MS"/>
                <a:sym typeface="Arial Unicode MS"/>
              </a:rPr>
              <a:t> </a:t>
            </a:r>
            <a:r>
              <a:rPr lang="en" altLang="zh-TW" b="1" dirty="0">
                <a:latin typeface="Microsoft JhengHei" panose="020B0604030504040204" pitchFamily="34" charset="-120"/>
                <a:ea typeface="Microsoft JhengHei" panose="020B0604030504040204" pitchFamily="34" charset="-120"/>
                <a:cs typeface="Arial Unicode MS"/>
                <a:sym typeface="Arial Unicode MS"/>
              </a:rPr>
              <a:t>Heart</a:t>
            </a:r>
            <a:r>
              <a:rPr lang="zh-TW" altLang="en-US" b="1" dirty="0">
                <a:latin typeface="Microsoft JhengHei" panose="020B0604030504040204" pitchFamily="34" charset="-120"/>
                <a:ea typeface="Microsoft JhengHei" panose="020B0604030504040204" pitchFamily="34" charset="-120"/>
                <a:cs typeface="Arial Unicode MS"/>
                <a:sym typeface="Arial Unicode MS"/>
              </a:rPr>
              <a:t>           角    色</a:t>
            </a:r>
            <a:r>
              <a:rPr lang="en-US" altLang="zh-TW" b="1" dirty="0">
                <a:latin typeface="Microsoft JhengHei" panose="020B0604030504040204" pitchFamily="34" charset="-120"/>
                <a:ea typeface="Microsoft JhengHei" panose="020B0604030504040204" pitchFamily="34" charset="-120"/>
                <a:cs typeface="Arial Unicode MS"/>
                <a:sym typeface="Arial Unicode MS"/>
              </a:rPr>
              <a:t>:</a:t>
            </a:r>
            <a:r>
              <a:rPr lang="zh-TW" altLang="en-US" b="1" dirty="0">
                <a:latin typeface="Microsoft JhengHei" panose="020B0604030504040204" pitchFamily="34" charset="-120"/>
                <a:ea typeface="Microsoft JhengHei" panose="020B0604030504040204" pitchFamily="34" charset="-120"/>
                <a:cs typeface="Arial Unicode MS"/>
                <a:sym typeface="Arial Unicode MS"/>
              </a:rPr>
              <a:t> </a:t>
            </a:r>
            <a:r>
              <a:rPr lang="en" altLang="zh-TW" b="1" dirty="0">
                <a:latin typeface="Microsoft JhengHei" panose="020B0604030504040204" pitchFamily="34" charset="-120"/>
                <a:ea typeface="Microsoft JhengHei" panose="020B0604030504040204" pitchFamily="34" charset="-120"/>
                <a:cs typeface="Arial Unicode MS"/>
                <a:sym typeface="Arial Unicode MS"/>
              </a:rPr>
              <a:t>Wizard Girl </a:t>
            </a:r>
          </a:p>
          <a:p>
            <a:pPr marL="0" indent="0">
              <a:lnSpc>
                <a:spcPts val="2700"/>
              </a:lnSpc>
              <a:buNone/>
            </a:pPr>
            <a:endParaRPr lang="zh-TW" altLang="en-US"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p:txBody>
      </p:sp>
      <p:pic>
        <p:nvPicPr>
          <p:cNvPr id="8" name="圖片 7">
            <a:extLst>
              <a:ext uri="{FF2B5EF4-FFF2-40B4-BE49-F238E27FC236}">
                <a16:creationId xmlns="" xmlns:a16="http://schemas.microsoft.com/office/drawing/2014/main" id="{3728CB38-9B29-212D-DCB8-3D60B6E81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73" y="2143125"/>
            <a:ext cx="4810658" cy="4223620"/>
          </a:xfrm>
          <a:prstGeom prst="rect">
            <a:avLst/>
          </a:prstGeom>
        </p:spPr>
      </p:pic>
      <p:pic>
        <p:nvPicPr>
          <p:cNvPr id="12" name="圖片 11">
            <a:extLst>
              <a:ext uri="{FF2B5EF4-FFF2-40B4-BE49-F238E27FC236}">
                <a16:creationId xmlns="" xmlns:a16="http://schemas.microsoft.com/office/drawing/2014/main" id="{5F246860-FB06-6331-42C3-11A0C9930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054444"/>
            <a:ext cx="5166198" cy="4531470"/>
          </a:xfrm>
          <a:prstGeom prst="rect">
            <a:avLst/>
          </a:prstGeom>
        </p:spPr>
      </p:pic>
    </p:spTree>
    <p:extLst>
      <p:ext uri="{BB962C8B-B14F-4D97-AF65-F5344CB8AC3E}">
        <p14:creationId xmlns:p14="http://schemas.microsoft.com/office/powerpoint/2010/main" val="434863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pic>
        <p:nvPicPr>
          <p:cNvPr id="4" name="圖片 3">
            <a:extLst>
              <a:ext uri="{FF2B5EF4-FFF2-40B4-BE49-F238E27FC236}">
                <a16:creationId xmlns="" xmlns:a16="http://schemas.microsoft.com/office/drawing/2014/main" id="{FADEACE0-328E-946F-C0B5-D8FF331CB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45" y="1307232"/>
            <a:ext cx="11081435" cy="4890689"/>
          </a:xfrm>
          <a:prstGeom prst="rect">
            <a:avLst/>
          </a:prstGeom>
        </p:spPr>
      </p:pic>
    </p:spTree>
    <p:extLst>
      <p:ext uri="{BB962C8B-B14F-4D97-AF65-F5344CB8AC3E}">
        <p14:creationId xmlns:p14="http://schemas.microsoft.com/office/powerpoint/2010/main" val="3840308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8FE4667A-6568-5F85-1381-E2000AB9FDC0}"/>
              </a:ext>
            </a:extLst>
          </p:cNvPr>
          <p:cNvSpPr/>
          <p:nvPr/>
        </p:nvSpPr>
        <p:spPr>
          <a:xfrm>
            <a:off x="10103370" y="5524590"/>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報 告 大 綱">
            <a:extLst>
              <a:ext uri="{FF2B5EF4-FFF2-40B4-BE49-F238E27FC236}">
                <a16:creationId xmlns="" xmlns:a16="http://schemas.microsoft.com/office/drawing/2014/main" id="{E9BCA465-AA7B-4AF1-CDF4-40DC34C919BC}"/>
              </a:ext>
            </a:extLst>
          </p:cNvPr>
          <p:cNvSpPr txBox="1">
            <a:spLocks/>
          </p:cNvSpPr>
          <p:nvPr/>
        </p:nvSpPr>
        <p:spPr>
          <a:xfrm>
            <a:off x="2200052" y="-95104"/>
            <a:ext cx="3459131" cy="983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accent3">
                    <a:lumOff val="44000"/>
                  </a:schemeClr>
                </a:solidFill>
                <a:latin typeface="+mj-lt"/>
                <a:ea typeface="+mj-ea"/>
                <a:cs typeface="+mj-cs"/>
              </a:defRPr>
            </a:lvl1pPr>
          </a:lstStyle>
          <a:p>
            <a:r>
              <a:rPr lang="zh-TW" altLang="en-US" sz="4400" dirty="0">
                <a:effectLst/>
                <a:latin typeface="Microsoft JhengHei" panose="020B0604030504040204" pitchFamily="34" charset="-120"/>
                <a:ea typeface="Microsoft JhengHei" panose="020B0604030504040204" pitchFamily="34" charset="-120"/>
              </a:rPr>
              <a:t>課</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堂</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練</a:t>
            </a:r>
            <a:r>
              <a:rPr lang="en-US" altLang="zh-TW" sz="4400" dirty="0">
                <a:effectLst/>
                <a:latin typeface="Microsoft JhengHei" panose="020B0604030504040204" pitchFamily="34" charset="-120"/>
                <a:ea typeface="Microsoft JhengHei" panose="020B0604030504040204" pitchFamily="34" charset="-120"/>
              </a:rPr>
              <a:t> </a:t>
            </a:r>
            <a:r>
              <a:rPr lang="zh-TW" altLang="en-US" sz="4400" dirty="0">
                <a:effectLst/>
                <a:latin typeface="Microsoft JhengHei" panose="020B0604030504040204" pitchFamily="34" charset="-120"/>
                <a:ea typeface="Microsoft JhengHei" panose="020B0604030504040204" pitchFamily="34" charset="-120"/>
              </a:rPr>
              <a:t>習</a:t>
            </a:r>
            <a:endParaRPr lang="zh-TW" altLang="en-US" sz="4400" dirty="0">
              <a:solidFill>
                <a:schemeClr val="bg1"/>
              </a:solidFill>
              <a:latin typeface="Microsoft JhengHei" panose="020B0604030504040204" pitchFamily="34" charset="-120"/>
              <a:ea typeface="Microsoft JhengHei" panose="020B0604030504040204" pitchFamily="34" charset="-120"/>
            </a:endParaRPr>
          </a:p>
        </p:txBody>
      </p:sp>
      <p:sp>
        <p:nvSpPr>
          <p:cNvPr id="7" name="◎ 電腦輔助學習趨勢…">
            <a:extLst>
              <a:ext uri="{FF2B5EF4-FFF2-40B4-BE49-F238E27FC236}">
                <a16:creationId xmlns="" xmlns:a16="http://schemas.microsoft.com/office/drawing/2014/main" id="{10992A20-088C-2271-1910-C6EB00B08114}"/>
              </a:ext>
            </a:extLst>
          </p:cNvPr>
          <p:cNvSpPr txBox="1">
            <a:spLocks/>
          </p:cNvSpPr>
          <p:nvPr/>
        </p:nvSpPr>
        <p:spPr>
          <a:xfrm>
            <a:off x="381086" y="998939"/>
            <a:ext cx="11670273" cy="6231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7" indent="-358775">
              <a:spcBef>
                <a:spcPts val="800"/>
              </a:spcBef>
              <a:buFont typeface="Arial" panose="020B0604020202020204" pitchFamily="34" charset="0"/>
              <a:buNone/>
              <a:defRPr>
                <a:latin typeface="Arial Unicode MS"/>
                <a:ea typeface="Arial Unicode MS"/>
                <a:cs typeface="Arial Unicode MS"/>
                <a:sym typeface="Arial Unicode MS"/>
              </a:defRPr>
            </a:pPr>
            <a:endParaRPr lang="zh-TW" altLang="en-US" sz="3200" b="1" dirty="0">
              <a:solidFill>
                <a:srgbClr val="FF0000"/>
              </a:solidFill>
              <a:latin typeface="HEITI SC MEDIUM" pitchFamily="2" charset="-128"/>
              <a:ea typeface="HEITI SC MEDIUM" pitchFamily="2" charset="-128"/>
              <a:cs typeface="Calibri"/>
              <a:sym typeface="Calibri"/>
            </a:endParaRPr>
          </a:p>
        </p:txBody>
      </p:sp>
      <p:sp>
        <p:nvSpPr>
          <p:cNvPr id="10" name="Text Box 17">
            <a:extLst>
              <a:ext uri="{FF2B5EF4-FFF2-40B4-BE49-F238E27FC236}">
                <a16:creationId xmlns="" xmlns:a16="http://schemas.microsoft.com/office/drawing/2014/main" id="{8B7577CC-01DA-B361-7708-23C29504C12B}"/>
              </a:ext>
            </a:extLst>
          </p:cNvPr>
          <p:cNvSpPr txBox="1">
            <a:spLocks noChangeArrowheads="1"/>
          </p:cNvSpPr>
          <p:nvPr/>
        </p:nvSpPr>
        <p:spPr bwMode="auto">
          <a:xfrm>
            <a:off x="11388595" y="62757"/>
            <a:ext cx="612000" cy="360000"/>
          </a:xfrm>
          <a:prstGeom prst="rect">
            <a:avLst/>
          </a:prstGeom>
          <a:noFill/>
          <a:ln w="9525">
            <a:noFill/>
            <a:miter lim="800000"/>
            <a:headEnd/>
            <a:tailEnd/>
          </a:ln>
          <a:effectLst>
            <a:outerShdw blurRad="50800" dist="38100" dir="10800000" algn="r" rotWithShape="0">
              <a:prstClr val="black">
                <a:alpha val="40000"/>
              </a:prstClr>
            </a:outerShdw>
          </a:effectLst>
        </p:spPr>
        <p:txBody>
          <a:bodyPr lIns="0" tIns="0" rIns="0" bIns="0" anchor="ctr" anchorCtr="0"/>
          <a:lstStyle/>
          <a:p>
            <a:pPr algn="ctr">
              <a:spcBef>
                <a:spcPct val="50000"/>
              </a:spcBef>
              <a:defRPr/>
            </a:pPr>
            <a:r>
              <a:rPr lang="en-US" altLang="zh-TW" sz="2400" b="1" dirty="0">
                <a:solidFill>
                  <a:srgbClr val="000000"/>
                </a:solidFill>
                <a:latin typeface="Arial" panose="020B0604020202020204" pitchFamily="34" charset="0"/>
                <a:ea typeface="Microsoft JhengHei" panose="020B0604030504040204" pitchFamily="34" charset="-120"/>
                <a:cs typeface="Arial" panose="020B0604020202020204" pitchFamily="34" charset="0"/>
              </a:rPr>
              <a:t>220</a:t>
            </a:r>
          </a:p>
        </p:txBody>
      </p:sp>
      <p:sp>
        <p:nvSpPr>
          <p:cNvPr id="2" name="◎ 電腦輔助學習趨勢…">
            <a:extLst>
              <a:ext uri="{FF2B5EF4-FFF2-40B4-BE49-F238E27FC236}">
                <a16:creationId xmlns="" xmlns:a16="http://schemas.microsoft.com/office/drawing/2014/main" id="{BABB285A-EB9E-FF84-8228-0AC20F562C65}"/>
              </a:ext>
            </a:extLst>
          </p:cNvPr>
          <p:cNvSpPr txBox="1">
            <a:spLocks/>
          </p:cNvSpPr>
          <p:nvPr/>
        </p:nvSpPr>
        <p:spPr>
          <a:xfrm>
            <a:off x="167206" y="1038161"/>
            <a:ext cx="2908503" cy="785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buNone/>
            </a:pPr>
            <a:r>
              <a:rPr lang="en-US" altLang="zh-TW" sz="3200" b="1" dirty="0">
                <a:solidFill>
                  <a:srgbClr val="C00000"/>
                </a:solidFill>
                <a:latin typeface="Microsoft JhengHei" panose="020B0604030504040204" pitchFamily="34" charset="-120"/>
                <a:ea typeface="Microsoft JhengHei" panose="020B0604030504040204" pitchFamily="34" charset="-120"/>
              </a:rPr>
              <a:t>【</a:t>
            </a:r>
            <a:r>
              <a:rPr lang="zh-TW" altLang="en-US" sz="3200" b="1" dirty="0">
                <a:solidFill>
                  <a:srgbClr val="C00000"/>
                </a:solidFill>
                <a:latin typeface="Microsoft JhengHei" panose="020B0604030504040204" pitchFamily="34" charset="-120"/>
                <a:ea typeface="Microsoft JhengHei" panose="020B0604030504040204" pitchFamily="34" charset="-120"/>
              </a:rPr>
              <a:t>撰寫程式</a:t>
            </a:r>
            <a:r>
              <a:rPr lang="en-US" altLang="zh-TW" sz="3200" b="1" dirty="0">
                <a:solidFill>
                  <a:srgbClr val="C00000"/>
                </a:solidFill>
                <a:latin typeface="Microsoft JhengHei" panose="020B0604030504040204" pitchFamily="34" charset="-120"/>
                <a:ea typeface="Microsoft JhengHei" panose="020B0604030504040204" pitchFamily="34" charset="-120"/>
              </a:rPr>
              <a:t>】</a:t>
            </a:r>
            <a:endParaRPr lang="zh-TW" altLang="en-US" sz="3200" b="1"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0" indent="0">
              <a:lnSpc>
                <a:spcPts val="2700"/>
              </a:lnSpc>
              <a:spcBef>
                <a:spcPts val="800"/>
              </a:spcBef>
              <a:buNone/>
              <a:defRPr>
                <a:latin typeface="Arial Unicode MS"/>
                <a:ea typeface="Arial Unicode MS"/>
                <a:cs typeface="Arial Unicode MS"/>
                <a:sym typeface="Arial Unicode MS"/>
              </a:defRPr>
            </a:pPr>
            <a:endParaRPr lang="zh-TW" altLang="en-US" b="1" dirty="0">
              <a:solidFill>
                <a:srgbClr val="FF0000"/>
              </a:solidFill>
              <a:latin typeface="Microsoft JhengHei" panose="020B0604030504040204" pitchFamily="34" charset="-120"/>
              <a:ea typeface="Microsoft JhengHei" panose="020B0604030504040204" pitchFamily="34" charset="-120"/>
              <a:cs typeface="Calibri"/>
              <a:sym typeface="Calibri"/>
            </a:endParaRPr>
          </a:p>
        </p:txBody>
      </p:sp>
      <p:pic>
        <p:nvPicPr>
          <p:cNvPr id="8" name="圖片 7">
            <a:extLst>
              <a:ext uri="{FF2B5EF4-FFF2-40B4-BE49-F238E27FC236}">
                <a16:creationId xmlns="" xmlns:a16="http://schemas.microsoft.com/office/drawing/2014/main" id="{B395AF56-4C03-98C2-DBF0-C4A71C367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371" y="2400210"/>
            <a:ext cx="2674629" cy="2346856"/>
          </a:xfrm>
          <a:prstGeom prst="rect">
            <a:avLst/>
          </a:prstGeom>
        </p:spPr>
      </p:pic>
      <p:pic>
        <p:nvPicPr>
          <p:cNvPr id="9" name="圖片 8">
            <a:extLst>
              <a:ext uri="{FF2B5EF4-FFF2-40B4-BE49-F238E27FC236}">
                <a16:creationId xmlns="" xmlns:a16="http://schemas.microsoft.com/office/drawing/2014/main" id="{63E078E2-B9B8-7A8F-1FC1-F906EE25F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268" y="784622"/>
            <a:ext cx="5580459" cy="5887641"/>
          </a:xfrm>
          <a:prstGeom prst="rect">
            <a:avLst/>
          </a:prstGeom>
        </p:spPr>
      </p:pic>
      <p:sp>
        <p:nvSpPr>
          <p:cNvPr id="3" name="矩形 2">
            <a:extLst>
              <a:ext uri="{FF2B5EF4-FFF2-40B4-BE49-F238E27FC236}">
                <a16:creationId xmlns="" xmlns:a16="http://schemas.microsoft.com/office/drawing/2014/main" id="{5ABDA000-D3D3-D2C4-D6F1-04CE949A05EC}"/>
              </a:ext>
            </a:extLst>
          </p:cNvPr>
          <p:cNvSpPr/>
          <p:nvPr/>
        </p:nvSpPr>
        <p:spPr>
          <a:xfrm>
            <a:off x="10103370" y="5400047"/>
            <a:ext cx="2088630" cy="1346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2077127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7" y="3301987"/>
            <a:ext cx="2910963" cy="872369"/>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286" y="4215558"/>
            <a:ext cx="800986" cy="800986"/>
          </a:xfrm>
          <a:prstGeom prst="rect">
            <a:avLst/>
          </a:prstGeom>
        </p:spPr>
      </p:pic>
      <p:sp>
        <p:nvSpPr>
          <p:cNvPr id="5" name="文字方塊 4"/>
          <p:cNvSpPr txBox="1"/>
          <p:nvPr/>
        </p:nvSpPr>
        <p:spPr>
          <a:xfrm>
            <a:off x="2857241" y="1019175"/>
            <a:ext cx="5929828" cy="1077218"/>
          </a:xfrm>
          <a:prstGeom prst="rect">
            <a:avLst/>
          </a:prstGeom>
          <a:noFill/>
        </p:spPr>
        <p:txBody>
          <a:bodyPr wrap="none" rtlCol="0">
            <a:spAutoFit/>
          </a:bodyPr>
          <a:lstStyle/>
          <a:p>
            <a:r>
              <a:rPr lang="zh-TW" altLang="en-US" sz="3200" dirty="0">
                <a:solidFill>
                  <a:schemeClr val="tx1">
                    <a:lumMod val="75000"/>
                    <a:lumOff val="25000"/>
                  </a:schemeClr>
                </a:solidFill>
                <a:latin typeface="微軟正黑體" panose="020B0604030504040204" pitchFamily="34" charset="-120"/>
                <a:ea typeface="微軟正黑體" panose="020B0604030504040204" pitchFamily="34" charset="-120"/>
              </a:rPr>
              <a:t>第 </a:t>
            </a:r>
            <a:r>
              <a:rPr lang="en-US" altLang="zh-TW" sz="3200" dirty="0">
                <a:solidFill>
                  <a:schemeClr val="tx1">
                    <a:lumMod val="75000"/>
                    <a:lumOff val="25000"/>
                  </a:schemeClr>
                </a:solidFill>
                <a:latin typeface="微軟正黑體" panose="020B0604030504040204" pitchFamily="34" charset="-120"/>
                <a:ea typeface="微軟正黑體" panose="020B0604030504040204" pitchFamily="34" charset="-120"/>
              </a:rPr>
              <a:t>6 </a:t>
            </a:r>
            <a:r>
              <a:rPr lang="zh-TW" altLang="en-US" sz="3200" dirty="0">
                <a:solidFill>
                  <a:schemeClr val="tx1">
                    <a:lumMod val="75000"/>
                    <a:lumOff val="25000"/>
                  </a:schemeClr>
                </a:solidFill>
                <a:latin typeface="微軟正黑體" panose="020B0604030504040204" pitchFamily="34" charset="-120"/>
                <a:ea typeface="微軟正黑體" panose="020B0604030504040204" pitchFamily="34" charset="-120"/>
              </a:rPr>
              <a:t>章已經全部學習完畢，</a:t>
            </a:r>
            <a:endParaRPr lang="en-US" altLang="zh-TW" sz="3200"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3200" dirty="0">
                <a:solidFill>
                  <a:schemeClr val="tx1">
                    <a:lumMod val="75000"/>
                    <a:lumOff val="25000"/>
                  </a:schemeClr>
                </a:solidFill>
                <a:latin typeface="微軟正黑體" panose="020B0604030504040204" pitchFamily="34" charset="-120"/>
                <a:ea typeface="微軟正黑體" panose="020B0604030504040204" pitchFamily="34" charset="-120"/>
              </a:rPr>
              <a:t>點擊</a:t>
            </a:r>
            <a:r>
              <a:rPr lang="zh-TW" altLang="en-US" sz="3200" b="1" dirty="0">
                <a:solidFill>
                  <a:srgbClr val="4D7AA1"/>
                </a:solidFill>
                <a:latin typeface="微軟正黑體" panose="020B0604030504040204" pitchFamily="34" charset="-120"/>
                <a:ea typeface="微軟正黑體" panose="020B0604030504040204" pitchFamily="34" charset="-120"/>
              </a:rPr>
              <a:t>速測派</a:t>
            </a:r>
            <a:r>
              <a:rPr lang="zh-TW" altLang="en-US" sz="3200" dirty="0">
                <a:solidFill>
                  <a:schemeClr val="tx1">
                    <a:lumMod val="75000"/>
                    <a:lumOff val="25000"/>
                  </a:schemeClr>
                </a:solidFill>
                <a:latin typeface="微軟正黑體" panose="020B0604030504040204" pitchFamily="34" charset="-120"/>
                <a:ea typeface="微軟正黑體" panose="020B0604030504040204" pitchFamily="34" charset="-120"/>
              </a:rPr>
              <a:t>按鈕進行題目練習！</a:t>
            </a:r>
          </a:p>
        </p:txBody>
      </p:sp>
      <p:sp>
        <p:nvSpPr>
          <p:cNvPr id="6" name="電腦輔助教學的趨勢"/>
          <p:cNvSpPr txBox="1">
            <a:spLocks/>
          </p:cNvSpPr>
          <p:nvPr/>
        </p:nvSpPr>
        <p:spPr>
          <a:xfrm>
            <a:off x="2768754" y="-123825"/>
            <a:ext cx="33421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3">
                    <a:lumOff val="44000"/>
                  </a:schemeClr>
                </a:solidFill>
                <a:latin typeface="華康中圓體"/>
                <a:ea typeface="華康中圓體"/>
                <a:cs typeface="華康中圓體"/>
                <a:sym typeface="華康中圓體"/>
              </a:defRPr>
            </a:lvl1pPr>
          </a:lstStyle>
          <a:p>
            <a:pPr>
              <a:defRPr>
                <a:latin typeface="Times New Roman"/>
                <a:ea typeface="Times New Roman"/>
                <a:cs typeface="Times New Roman"/>
                <a:sym typeface="Times New Roman"/>
              </a:defRPr>
            </a:pPr>
            <a:r>
              <a:rPr lang="zh-TW" altLang="en-US" sz="4800" dirty="0">
                <a:solidFill>
                  <a:schemeClr val="bg1"/>
                </a:solidFill>
                <a:latin typeface="Microsoft JhengHei" panose="020B0604030504040204" pitchFamily="34" charset="-120"/>
                <a:ea typeface="Microsoft JhengHei" panose="020B0604030504040204" pitchFamily="34" charset="-120"/>
                <a:cs typeface="Times New Roman"/>
              </a:rPr>
              <a:t>線上派卷</a:t>
            </a:r>
          </a:p>
        </p:txBody>
      </p:sp>
    </p:spTree>
    <p:extLst>
      <p:ext uri="{BB962C8B-B14F-4D97-AF65-F5344CB8AC3E}">
        <p14:creationId xmlns:p14="http://schemas.microsoft.com/office/powerpoint/2010/main" val="69931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9309</TotalTime>
  <Words>3648</Words>
  <Application>Microsoft Office PowerPoint</Application>
  <PresentationFormat>寬螢幕</PresentationFormat>
  <Paragraphs>649</Paragraphs>
  <Slides>98</Slides>
  <Notes>95</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98</vt:i4>
      </vt:variant>
    </vt:vector>
  </HeadingPairs>
  <TitlesOfParts>
    <vt:vector size="111" baseType="lpstr">
      <vt:lpstr>Arial Unicode MS</vt:lpstr>
      <vt:lpstr>HEITI SC MEDIUM</vt:lpstr>
      <vt:lpstr>Microsoft JhengHei</vt:lpstr>
      <vt:lpstr>Microsoft JhengHei</vt:lpstr>
      <vt:lpstr>新細明體</vt:lpstr>
      <vt:lpstr>標楷體</vt:lpstr>
      <vt:lpstr>Arial</vt:lpstr>
      <vt:lpstr>Calibri</vt:lpstr>
      <vt:lpstr>Calibri Light</vt:lpstr>
      <vt:lpstr>Microsoft Tai Le</vt:lpstr>
      <vt:lpstr>Times</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HanLin</dc:creator>
  <cp:lastModifiedBy>呂唯楨</cp:lastModifiedBy>
  <cp:revision>330</cp:revision>
  <dcterms:created xsi:type="dcterms:W3CDTF">2024-04-09T07:17:08Z</dcterms:created>
  <dcterms:modified xsi:type="dcterms:W3CDTF">2026-01-05T03:16:22Z</dcterms:modified>
</cp:coreProperties>
</file>