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9" r:id="rId3"/>
    <p:sldId id="261" r:id="rId4"/>
    <p:sldId id="310" r:id="rId5"/>
    <p:sldId id="364" r:id="rId6"/>
    <p:sldId id="313" r:id="rId7"/>
    <p:sldId id="312" r:id="rId8"/>
    <p:sldId id="311" r:id="rId9"/>
    <p:sldId id="314" r:id="rId10"/>
    <p:sldId id="365" r:id="rId11"/>
    <p:sldId id="316" r:id="rId12"/>
    <p:sldId id="309" r:id="rId13"/>
    <p:sldId id="318" r:id="rId14"/>
    <p:sldId id="366" r:id="rId15"/>
    <p:sldId id="319" r:id="rId16"/>
    <p:sldId id="272" r:id="rId17"/>
    <p:sldId id="367" r:id="rId18"/>
    <p:sldId id="333" r:id="rId19"/>
    <p:sldId id="334" r:id="rId20"/>
    <p:sldId id="368" r:id="rId21"/>
    <p:sldId id="335" r:id="rId22"/>
    <p:sldId id="336" r:id="rId23"/>
    <p:sldId id="337" r:id="rId24"/>
    <p:sldId id="338" r:id="rId25"/>
    <p:sldId id="339" r:id="rId26"/>
    <p:sldId id="340" r:id="rId27"/>
    <p:sldId id="369" r:id="rId28"/>
    <p:sldId id="342" r:id="rId29"/>
    <p:sldId id="343" r:id="rId30"/>
    <p:sldId id="344" r:id="rId31"/>
    <p:sldId id="345" r:id="rId32"/>
    <p:sldId id="346" r:id="rId33"/>
    <p:sldId id="347" r:id="rId34"/>
    <p:sldId id="348" r:id="rId35"/>
    <p:sldId id="349" r:id="rId36"/>
    <p:sldId id="341" r:id="rId37"/>
    <p:sldId id="350" r:id="rId38"/>
    <p:sldId id="370" r:id="rId39"/>
    <p:sldId id="351" r:id="rId40"/>
    <p:sldId id="352" r:id="rId41"/>
    <p:sldId id="355" r:id="rId42"/>
    <p:sldId id="371" r:id="rId43"/>
    <p:sldId id="353" r:id="rId44"/>
    <p:sldId id="354" r:id="rId45"/>
    <p:sldId id="357" r:id="rId46"/>
    <p:sldId id="376" r:id="rId47"/>
    <p:sldId id="356" r:id="rId48"/>
    <p:sldId id="372" r:id="rId49"/>
    <p:sldId id="373" r:id="rId50"/>
    <p:sldId id="375" r:id="rId51"/>
    <p:sldId id="294" r:id="rId52"/>
    <p:sldId id="360" r:id="rId53"/>
    <p:sldId id="361" r:id="rId54"/>
    <p:sldId id="362" r:id="rId55"/>
    <p:sldId id="363" r:id="rId56"/>
    <p:sldId id="377" r:id="rId5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6EC"/>
    <a:srgbClr val="CBE5CB"/>
    <a:srgbClr val="9FC482"/>
    <a:srgbClr val="8A5291"/>
    <a:srgbClr val="5DBCB1"/>
    <a:srgbClr val="E6DBE5"/>
    <a:srgbClr val="9D6EA3"/>
    <a:srgbClr val="E7F3EE"/>
    <a:srgbClr val="09A191"/>
    <a:srgbClr val="FEEA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66" autoAdjust="0"/>
    <p:restoredTop sz="94660"/>
  </p:normalViewPr>
  <p:slideViewPr>
    <p:cSldViewPr snapToGrid="0">
      <p:cViewPr varScale="1">
        <p:scale>
          <a:sx n="79" d="100"/>
          <a:sy n="79" d="100"/>
        </p:scale>
        <p:origin x="35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2889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1FE885-CE40-4C31-974A-66E082047A57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BD808-92CC-4696-9947-9B9E305177C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88648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685D2-0FFB-0546-B94A-68DB99EB8168}" type="datetimeFigureOut">
              <a:rPr kumimoji="1" lang="zh-TW" altLang="en-US" smtClean="0"/>
              <a:t>2026/1/2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557DAB-3F00-4940-8BC8-F877A0A6E98D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833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60034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22357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55594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8276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962686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455841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84280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112290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461716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689181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1148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664550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8336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56380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424385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1876522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2124515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35566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29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361261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720216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4700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6565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20814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804684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6734516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65996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0548487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870035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668919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39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65756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9828845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623577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42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4447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1598721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487977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44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4089404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45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4850100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46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5798982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1323579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342419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49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22304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50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0857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89698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8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61159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9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356923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880596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43ED9B-3B7C-FA4E-8807-38B58601FE7F}" type="slidenum">
              <a:rPr kumimoji="1" lang="zh-TW" altLang="en-US" smtClean="0"/>
              <a:t>11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15210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7" y="16697"/>
            <a:ext cx="12148765" cy="6824605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1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125200" y="0"/>
            <a:ext cx="1066800" cy="481013"/>
          </a:xfrm>
          <a:prstGeom prst="rect">
            <a:avLst/>
          </a:prstGeom>
          <a:solidFill>
            <a:srgbClr val="495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11196638" y="50129"/>
            <a:ext cx="938212" cy="380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chemeClr val="tx1"/>
              </a:solidFill>
            </a:endParaRP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10"/>
          </p:nvPr>
        </p:nvSpPr>
        <p:spPr>
          <a:xfrm>
            <a:off x="11207299" y="109119"/>
            <a:ext cx="914400" cy="380754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95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958" y="-42932"/>
            <a:ext cx="12299957" cy="691910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4A354D9-8A03-5DB3-D5ED-05A7CF13BB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350" y="6492459"/>
            <a:ext cx="1288319" cy="22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183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1">
            <a:extLst>
              <a:ext uri="{FF2B5EF4-FFF2-40B4-BE49-F238E27FC236}">
                <a16:creationId xmlns="" xmlns:a16="http://schemas.microsoft.com/office/drawing/2014/main" id="{262F6953-FF44-BD4F-AD45-A206D2BB36C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 userDrawn="1"/>
        </p:nvSpPr>
        <p:spPr>
          <a:xfrm>
            <a:off x="10214187" y="6466840"/>
            <a:ext cx="1639147" cy="284480"/>
          </a:xfrm>
          <a:prstGeom prst="rect">
            <a:avLst/>
          </a:prstGeom>
          <a:gradFill>
            <a:gsLst>
              <a:gs pos="52000">
                <a:srgbClr val="557AAF"/>
              </a:gs>
              <a:gs pos="0">
                <a:srgbClr val="5583B7"/>
              </a:gs>
              <a:gs pos="100000">
                <a:srgbClr val="4F72A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096" y="6479580"/>
            <a:ext cx="1882931" cy="25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24585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91033-D878-476A-A8AA-77F6CB5E8CCD}" type="datetimeFigureOut">
              <a:rPr lang="zh-TW" altLang="en-US" smtClean="0"/>
              <a:t>2026/1/2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D385C-C73B-4C00-A177-D4937D0CE61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178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8" r:id="rId3"/>
    <p:sldLayoutId id="214748365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m6q13dEwLU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WtaeLOIoNTk" TargetMode="External"/><Relationship Id="rId5" Type="http://schemas.openxmlformats.org/officeDocument/2006/relationships/hyperlink" Target="https://youtu.be/Fx6UtaM5p4o" TargetMode="Externa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facts.tw/" TargetMode="External"/><Relationship Id="rId2" Type="http://schemas.openxmlformats.org/officeDocument/2006/relationships/hyperlink" Target="https://www.ey.gov.tw/Page/5519E969E8931E4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mygopen.com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bowXwrhzJQ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dVUT5pkykKw" TargetMode="External"/><Relationship Id="rId5" Type="http://schemas.openxmlformats.org/officeDocument/2006/relationships/hyperlink" Target="https://youtu.be/ZfoQ8YuxDXE" TargetMode="Externa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jZRYmAu11A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32Bx3NJlpJw" TargetMode="Externa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jPjRRKT-BI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MPVZm8Cf9Zk" TargetMode="External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h5.hle.com.tw/h5mp4/02j/09Te/&#36039;&#35338;&#31185;&#25216;/2&#19979;/&#31532;5&#31456;/2&#19979;&#36039;&#31185;5-4-&#32858;&#28966;&#30495;&#30456;-&#26657;&#22290;&#23433;&#20840;&#32178;&#36335;&#38712;&#20940;-&#20877;&#20659;&#24754;&#21127;&#24341;&#30332;&#38364;&#27880;.mp4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NGDkeNXeg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Q9ErQIvyGhU" TargetMode="External"/><Relationship Id="rId5" Type="http://schemas.openxmlformats.org/officeDocument/2006/relationships/hyperlink" Target="https://youtu.be/j-bdAJ_rAKA" TargetMode="External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PN3VLFbmXM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f68z1ZiSgzQ" TargetMode="External"/><Relationship Id="rId5" Type="http://schemas.openxmlformats.org/officeDocument/2006/relationships/hyperlink" Target="https://youtu.be/NVIvf39p6mw" TargetMode="Externa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f.org.tw/service-legal-de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bully.moe.edu.tw/news/121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SnFXOplCb1Y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zgfI0anevd4" TargetMode="External"/><Relationship Id="rId5" Type="http://schemas.openxmlformats.org/officeDocument/2006/relationships/hyperlink" Target="https://youtu.be/SE1HP0YFfoY" TargetMode="External"/><Relationship Id="rId4" Type="http://schemas.openxmlformats.org/officeDocument/2006/relationships/image" Target="../media/image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9;/&#31532;5&#31456;/2&#19979;&#36039;&#31185;5-5-&#32178;&#36335;&#25104;&#30318;&#22823;&#35519;&#26597;.mp4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3AGdAkg7K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youtu.be/l8cB4s8ud-I" TargetMode="External"/><Relationship Id="rId5" Type="http://schemas.openxmlformats.org/officeDocument/2006/relationships/hyperlink" Target="https://youtu.be/jR4VCc82BYk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7GDizvznxg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SrflAyFdrvw" TargetMode="External"/><Relationship Id="rId5" Type="http://schemas.openxmlformats.org/officeDocument/2006/relationships/hyperlink" Target="https://youtu.be/Q3DEOoJPlsI" TargetMode="Externa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qt.hle.com.tw/edisc3.html?tid=111_1_JTE_EBOOK_4_5&amp;tt=Ebook&amp;platform=Hanlin_Ebook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gSbrQR15UQ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KHcqa624vs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h5.hle.com.tw/h5mp4/02j/09Te/&#36039;&#35338;&#31185;&#25216;/2&#19979;/&#31532;5&#31456;/2&#19979;&#36039;&#31185;5-2-&#31185;&#23416;&#23186;&#39636;&#32032;&#39178;-&#37240;&#40572;&#39636;&#36074;-&#22914;&#20309;&#30772;&#35299;&#24120;&#35211;&#30340;&#37679;&#20551;&#35338;&#24687;.mp4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youtu.be/8kxi0yBwYW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76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793936" y="-88084"/>
            <a:ext cx="2748735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 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95155" y="1828932"/>
            <a:ext cx="10973994" cy="4477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164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F08D068E-3B2E-C3DE-9F46-C5B90891D676}"/>
              </a:ext>
            </a:extLst>
          </p:cNvPr>
          <p:cNvSpPr/>
          <p:nvPr/>
        </p:nvSpPr>
        <p:spPr>
          <a:xfrm>
            <a:off x="10208028" y="5524785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E0519A8E-E791-DBF0-C65D-A02212F1846D}"/>
              </a:ext>
            </a:extLst>
          </p:cNvPr>
          <p:cNvGrpSpPr/>
          <p:nvPr/>
        </p:nvGrpSpPr>
        <p:grpSpPr>
          <a:xfrm>
            <a:off x="965780" y="1891534"/>
            <a:ext cx="10100293" cy="3932490"/>
            <a:chOff x="3131839" y="2520000"/>
            <a:chExt cx="9586251" cy="2654237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676445D4-B4F0-8EAC-2BF3-B653839BF116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2654237"/>
              <a:chOff x="3131839" y="2880000"/>
              <a:chExt cx="9586251" cy="2654237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A04C96B0-5616-47DF-5552-365095FA7BD5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2438237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09F8CFF2-8286-A908-7FAC-9CFE96A55C44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2ECA4C88-AC3E-F01B-AFA5-FF560195EC61}"/>
                </a:ext>
              </a:extLst>
            </p:cNvPr>
            <p:cNvSpPr txBox="1"/>
            <p:nvPr/>
          </p:nvSpPr>
          <p:spPr>
            <a:xfrm>
              <a:off x="3416108" y="3128479"/>
              <a:ext cx="9091413" cy="1903334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 algn="just"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現行法律對假訊息已有規範， 依「社會秩序維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just"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護法」第</a:t>
              </a:r>
              <a:r>
                <a:rPr lang="en-US" altLang="zh-TW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63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條第</a:t>
              </a:r>
              <a:r>
                <a:rPr lang="en-US" altLang="zh-TW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項第</a:t>
              </a:r>
              <a:r>
                <a:rPr lang="en-US" altLang="zh-TW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5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款規定「散布謠言，足以影響公共安寧者」也會受罰。目前檢警單位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just"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對假訊息定義，主要以惡意、虛假、具危害性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 algn="just"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來判定。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50237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076344" y="-118064"/>
            <a:ext cx="2536319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165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421060" y="1460795"/>
            <a:ext cx="1188078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不實與誤導性資訊因不易查證、又能迅速吸引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關注，導致更多人上網散播這類內容。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為減少不實資訊，網路業者也採取管制措施：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例如</a:t>
            </a:r>
            <a:r>
              <a:rPr lang="zh-TW" altLang="en-US" sz="40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臺灣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Google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在選舉期間暫停競選廣告；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en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Facebook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規定刊登社會議題、選舉或政府相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關廣告必須揭露出資者。</a:t>
            </a: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61045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482857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錯誤資訊案例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49109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165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CF55520-C0AC-253F-8CC8-900BC7DAD9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1000"/>
          <a:stretch/>
        </p:blipFill>
        <p:spPr>
          <a:xfrm>
            <a:off x="4420389" y="938426"/>
            <a:ext cx="7563438" cy="5795863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xmlns="" id="{A8F8E5A0-9C95-B760-D1B3-CF2E3AF1E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97" y="1372457"/>
            <a:ext cx="2529631" cy="765645"/>
          </a:xfrm>
          <a:prstGeom prst="rect">
            <a:avLst/>
          </a:prstGeom>
        </p:spPr>
      </p:pic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9F3707FD-5417-700F-1561-87343817C851}"/>
              </a:ext>
            </a:extLst>
          </p:cNvPr>
          <p:cNvSpPr txBox="1">
            <a:spLocks/>
          </p:cNvSpPr>
          <p:nvPr/>
        </p:nvSpPr>
        <p:spPr>
          <a:xfrm>
            <a:off x="399571" y="2888068"/>
            <a:ext cx="3509050" cy="3920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網路上的訊息流通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相當快速，接收到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各種可疑訊息時，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最好多方查證，不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輕易轉傳。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D3F6DDB6-4D39-D9B3-56F1-147FE578C626}"/>
              </a:ext>
            </a:extLst>
          </p:cNvPr>
          <p:cNvSpPr txBox="1">
            <a:spLocks/>
          </p:cNvSpPr>
          <p:nvPr/>
        </p:nvSpPr>
        <p:spPr>
          <a:xfrm>
            <a:off x="126301" y="2196784"/>
            <a:ext cx="4290954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高級鹽不能吃網路謠言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00034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551096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不實資訊案例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4947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166</a:t>
            </a: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9F3707FD-5417-700F-1561-87343817C851}"/>
              </a:ext>
            </a:extLst>
          </p:cNvPr>
          <p:cNvSpPr txBox="1">
            <a:spLocks/>
          </p:cNvSpPr>
          <p:nvPr/>
        </p:nvSpPr>
        <p:spPr>
          <a:xfrm>
            <a:off x="400782" y="3390107"/>
            <a:ext cx="3309134" cy="3153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just">
              <a:lnSpc>
                <a:spcPts val="36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可利用網路許多分析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產出內容的工具，分辨所見內容是否為 </a:t>
            </a:r>
            <a:r>
              <a: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的產出物。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D3F6DDB6-4D39-D9B3-56F1-147FE578C626}"/>
              </a:ext>
            </a:extLst>
          </p:cNvPr>
          <p:cNvSpPr txBox="1">
            <a:spLocks/>
          </p:cNvSpPr>
          <p:nvPr/>
        </p:nvSpPr>
        <p:spPr>
          <a:xfrm>
            <a:off x="112233" y="2224920"/>
            <a:ext cx="3886233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惡意散布 </a:t>
            </a:r>
            <a:r>
              <a:rPr lang="en" altLang="zh-TW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AI </a:t>
            </a: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生成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 algn="ctr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不實圖片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xmlns="" id="{15656A74-6E93-8343-E8CB-54AE4C175A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38" y="1295204"/>
            <a:ext cx="2321992" cy="86892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xmlns="" id="{E096BE53-2634-8D70-232D-4B20A4CA2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267" y="870375"/>
            <a:ext cx="6100983" cy="5859061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6EB51E1A-76BF-9881-BD16-8A40D93A7CED}"/>
              </a:ext>
            </a:extLst>
          </p:cNvPr>
          <p:cNvSpPr/>
          <p:nvPr/>
        </p:nvSpPr>
        <p:spPr>
          <a:xfrm>
            <a:off x="5114927" y="6525081"/>
            <a:ext cx="1184275" cy="204355"/>
          </a:xfrm>
          <a:prstGeom prst="rect">
            <a:avLst/>
          </a:prstGeom>
          <a:solidFill>
            <a:srgbClr val="E2F4F8"/>
          </a:solidFill>
          <a:ln>
            <a:solidFill>
              <a:srgbClr val="E2F4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1987100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855742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166</a:t>
            </a:r>
            <a:endParaRPr lang="en-US" altLang="zh-TW" sz="2400" b="1" dirty="0">
              <a:solidFill>
                <a:srgbClr val="000000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4447701" y="4723240"/>
            <a:ext cx="304919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美玉姨</a:t>
            </a:r>
            <a:r>
              <a:rPr lang="en" altLang="zh-TW" sz="2400" dirty="0">
                <a:solidFill>
                  <a:schemeClr val="tx1"/>
                </a:solidFill>
                <a:ea typeface="標楷體" pitchFamily="65" charset="-120"/>
              </a:rPr>
              <a:t>AI</a:t>
            </a: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查核機器人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196392" y="4747987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四招破解不實訊息！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1128079" y="4694835"/>
            <a:ext cx="253886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生活中的假訊息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381" y="2457826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254" y="2455588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18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838" y="1399638"/>
            <a:ext cx="2233098" cy="67890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428267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惡意資訊案例</a:t>
            </a: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167</a:t>
            </a:r>
          </a:p>
        </p:txBody>
      </p:sp>
      <p:sp>
        <p:nvSpPr>
          <p:cNvPr id="9" name="◎ 電腦輔助學習趨勢…">
            <a:extLst>
              <a:ext uri="{FF2B5EF4-FFF2-40B4-BE49-F238E27FC236}">
                <a16:creationId xmlns:a16="http://schemas.microsoft.com/office/drawing/2014/main" xmlns="" id="{9F3707FD-5417-700F-1561-87343817C851}"/>
              </a:ext>
            </a:extLst>
          </p:cNvPr>
          <p:cNvSpPr txBox="1">
            <a:spLocks/>
          </p:cNvSpPr>
          <p:nvPr/>
        </p:nvSpPr>
        <p:spPr>
          <a:xfrm>
            <a:off x="388862" y="3006585"/>
            <a:ext cx="3454857" cy="3153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just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消費者在留言時須謹慎小心，勿誇大事實進行負面評論，避免觸法。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1" name="◎ 電腦輔助學習趨勢…">
            <a:extLst>
              <a:ext uri="{FF2B5EF4-FFF2-40B4-BE49-F238E27FC236}">
                <a16:creationId xmlns:a16="http://schemas.microsoft.com/office/drawing/2014/main" xmlns="" id="{D3F6DDB6-4D39-D9B3-56F1-147FE578C626}"/>
              </a:ext>
            </a:extLst>
          </p:cNvPr>
          <p:cNvSpPr txBox="1">
            <a:spLocks/>
          </p:cNvSpPr>
          <p:nvPr/>
        </p:nvSpPr>
        <p:spPr>
          <a:xfrm>
            <a:off x="154437" y="2281192"/>
            <a:ext cx="3886233" cy="7656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 algn="ctr">
              <a:lnSpc>
                <a:spcPts val="326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網路貼文負評事件</a:t>
            </a:r>
            <a:endParaRPr lang="en-US" altLang="zh-TW" sz="32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xmlns="" id="{5FC05144-438F-F6F1-157F-8D52CD4D4C8F}"/>
              </a:ext>
            </a:extLst>
          </p:cNvPr>
          <p:cNvGrpSpPr/>
          <p:nvPr/>
        </p:nvGrpSpPr>
        <p:grpSpPr>
          <a:xfrm>
            <a:off x="4657235" y="895349"/>
            <a:ext cx="6824762" cy="5872598"/>
            <a:chOff x="4615031" y="895349"/>
            <a:chExt cx="6824762" cy="5872598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7ACAB553-DEC4-6448-41CE-B762F3C89B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4"/>
            <a:stretch/>
          </p:blipFill>
          <p:spPr>
            <a:xfrm>
              <a:off x="4615031" y="895349"/>
              <a:ext cx="6824762" cy="5872597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02D4DE74-E925-6D5F-D7B3-016B4534C721}"/>
                </a:ext>
              </a:extLst>
            </p:cNvPr>
            <p:cNvSpPr/>
            <p:nvPr/>
          </p:nvSpPr>
          <p:spPr>
            <a:xfrm>
              <a:off x="4808722" y="6624436"/>
              <a:ext cx="1153994" cy="143511"/>
            </a:xfrm>
            <a:prstGeom prst="rect">
              <a:avLst/>
            </a:prstGeom>
            <a:solidFill>
              <a:srgbClr val="E2F4F8"/>
            </a:solidFill>
            <a:ln>
              <a:solidFill>
                <a:srgbClr val="E2F4F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85566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205199" y="68595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167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3089901" y="-183199"/>
            <a:ext cx="497305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4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  <a:sym typeface="Times New Roman"/>
              </a:rPr>
              <a:t>資訊失序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xmlns="" id="{BB2A66F7-1900-0F79-F471-9B18913CBFA9}"/>
              </a:ext>
            </a:extLst>
          </p:cNvPr>
          <p:cNvGrpSpPr/>
          <p:nvPr/>
        </p:nvGrpSpPr>
        <p:grpSpPr>
          <a:xfrm>
            <a:off x="951712" y="1061541"/>
            <a:ext cx="10100293" cy="5243724"/>
            <a:chOff x="3131839" y="2520000"/>
            <a:chExt cx="9586251" cy="3539255"/>
          </a:xfrm>
        </p:grpSpPr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xmlns="" id="{B64CAA1E-9D96-0463-7A72-6F6B291DE98C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0" name="圓角矩形 9">
                <a:extLst>
                  <a:ext uri="{FF2B5EF4-FFF2-40B4-BE49-F238E27FC236}">
                    <a16:creationId xmlns:a16="http://schemas.microsoft.com/office/drawing/2014/main" xmlns="" id="{2CA90982-033A-F820-35C2-297F9D3F4694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E9BDDFD5-E502-9D78-E595-999C8C9443F3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35EB9527-8EB1-A27B-D0F2-1831742B3C61}"/>
                </a:ext>
              </a:extLst>
            </p:cNvPr>
            <p:cNvSpPr txBox="1"/>
            <p:nvPr/>
          </p:nvSpPr>
          <p:spPr>
            <a:xfrm>
              <a:off x="3243039" y="3516375"/>
              <a:ext cx="9289136" cy="241317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行政院「即時新聞澄清專區」（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2"/>
                </a:rPr>
                <a:t>https://www.ey.gov.tw/Page/5519E969E8931E4E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endPara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endPara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真的假的</a:t>
              </a:r>
              <a:endPara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3"/>
                </a:rPr>
                <a:t>https://cofacts.tw/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LINE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：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@</a:t>
              </a:r>
              <a:r>
                <a:rPr lang="en" altLang="zh-TW" sz="28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cofacts</a:t>
              </a:r>
              <a:endPara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endParaRPr lang="en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en" altLang="zh-TW" sz="28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MyGoPen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麥擱騙</a:t>
              </a:r>
              <a:endParaRPr lang="en-US" altLang="zh-TW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4"/>
                </a:rPr>
                <a:t>https://www.mygopen.com/</a:t>
              </a:r>
              <a:r>
                <a:rPr lang="zh-TW" altLang="en-US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、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LINE</a:t>
              </a:r>
              <a:r>
                <a:rPr lang="zh-TW" altLang="en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：</a:t>
              </a:r>
              <a:r>
                <a:rPr lang="en" altLang="zh-TW" sz="28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@</a:t>
              </a:r>
              <a:r>
                <a:rPr lang="en" altLang="zh-TW" sz="28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mygopen</a:t>
              </a:r>
              <a:endParaRPr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00F74E99-0FE2-F641-8916-D45627EBD590}"/>
                </a:ext>
              </a:extLst>
            </p:cNvPr>
            <p:cNvSpPr txBox="1"/>
            <p:nvPr/>
          </p:nvSpPr>
          <p:spPr>
            <a:xfrm>
              <a:off x="323976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查證假新聞與假資訊的相關資源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56262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855742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167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3924885" y="4694835"/>
            <a:ext cx="4260201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" altLang="zh-TW" sz="2400" dirty="0" err="1">
                <a:solidFill>
                  <a:schemeClr val="tx1"/>
                </a:solidFill>
                <a:ea typeface="標楷體" pitchFamily="65" charset="-120"/>
              </a:rPr>
              <a:t>ChatGPT</a:t>
            </a: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提升資訊正確性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266732" y="4747987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en-US" altLang="zh-TW" sz="2400" dirty="0">
                <a:solidFill>
                  <a:schemeClr val="tx1"/>
                </a:solidFill>
                <a:ea typeface="標楷體" pitchFamily="65" charset="-120"/>
              </a:rPr>
              <a:t>5 </a:t>
            </a: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字口訣破解假訊息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1085874" y="4694835"/>
            <a:ext cx="2782739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如何分辨不實資訊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53" y="2457826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4" y="2455588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24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568458" y="-69080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防範不實消息的原則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168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1033673" y="1490775"/>
            <a:ext cx="10660922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面對不合理或聳動的訊息時，保持警覺，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不急著相信或傳播。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運用「三不二要」（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不輕信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不散播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不製造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；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要查證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要澄清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）來驗證資訊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真偽，降低假消息干擾。</a:t>
            </a: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43791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-165100" y="770692"/>
            <a:ext cx="12369800" cy="6087308"/>
          </a:xfrm>
          <a:prstGeom prst="rect">
            <a:avLst/>
          </a:prstGeom>
          <a:solidFill>
            <a:srgbClr val="FEEAD6"/>
          </a:solidFill>
          <a:ln>
            <a:solidFill>
              <a:srgbClr val="FEEA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568458" y="-69080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防範不實消息的原則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168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xmlns="" id="{68DBD2D6-915D-5418-C5AC-D279B43618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r="3577"/>
          <a:stretch/>
        </p:blipFill>
        <p:spPr>
          <a:xfrm>
            <a:off x="774700" y="2035777"/>
            <a:ext cx="5054704" cy="478373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88F52B47-C846-6731-03CD-EAEAE516BD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94"/>
          <a:stretch/>
        </p:blipFill>
        <p:spPr>
          <a:xfrm>
            <a:off x="5758165" y="893522"/>
            <a:ext cx="5290835" cy="584164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3AD07F8F-A7C9-9EB9-C3FB-933810BA701F}"/>
              </a:ext>
            </a:extLst>
          </p:cNvPr>
          <p:cNvSpPr/>
          <p:nvPr/>
        </p:nvSpPr>
        <p:spPr>
          <a:xfrm>
            <a:off x="10665815" y="770692"/>
            <a:ext cx="670323" cy="1998246"/>
          </a:xfrm>
          <a:prstGeom prst="rect">
            <a:avLst/>
          </a:prstGeom>
          <a:solidFill>
            <a:srgbClr val="FEEAD6"/>
          </a:solidFill>
          <a:ln>
            <a:solidFill>
              <a:srgbClr val="FEEA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91CB4F9-053C-DB70-A1BD-2146CB6F0593}"/>
              </a:ext>
            </a:extLst>
          </p:cNvPr>
          <p:cNvSpPr/>
          <p:nvPr/>
        </p:nvSpPr>
        <p:spPr>
          <a:xfrm>
            <a:off x="56910" y="1871675"/>
            <a:ext cx="2378068" cy="328204"/>
          </a:xfrm>
          <a:prstGeom prst="rect">
            <a:avLst/>
          </a:prstGeom>
          <a:solidFill>
            <a:srgbClr val="FEEAD6"/>
          </a:solidFill>
          <a:ln>
            <a:solidFill>
              <a:srgbClr val="FEEAD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29289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報 告 大 綱">
            <a:extLst>
              <a:ext uri="{FF2B5EF4-FFF2-40B4-BE49-F238E27FC236}">
                <a16:creationId xmlns:a16="http://schemas.microsoft.com/office/drawing/2014/main" xmlns="" id="{A6E71AEC-D658-D3F2-956C-49E9A2BCD3A9}"/>
              </a:ext>
            </a:extLst>
          </p:cNvPr>
          <p:cNvSpPr txBox="1">
            <a:spLocks/>
          </p:cNvSpPr>
          <p:nvPr/>
        </p:nvSpPr>
        <p:spPr>
          <a:xfrm>
            <a:off x="2394838" y="-204063"/>
            <a:ext cx="4188841" cy="126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8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目         錄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D8781CC6-A459-DE1E-DF77-9E36C880D132}"/>
              </a:ext>
            </a:extLst>
          </p:cNvPr>
          <p:cNvSpPr/>
          <p:nvPr/>
        </p:nvSpPr>
        <p:spPr>
          <a:xfrm>
            <a:off x="10844784" y="0"/>
            <a:ext cx="1347216" cy="1353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61F24B3E-E39D-D6BC-EEE7-8FF87E499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725" y="1084533"/>
            <a:ext cx="7904868" cy="1107113"/>
          </a:xfrm>
          <a:prstGeom prst="rect">
            <a:avLst/>
          </a:prstGeom>
          <a:solidFill>
            <a:srgbClr val="9FC482"/>
          </a:solidFill>
          <a:ln w="254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  <a:cs typeface="Arial" panose="020B0604020202020204" pitchFamily="34" charset="0"/>
              </a:rPr>
              <a:t>媒體與資訊科技相關社會議題</a:t>
            </a:r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xmlns="" id="{7E9EF0D0-0D88-7FD2-12EB-0E394B178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6307" y="2329639"/>
            <a:ext cx="4761090" cy="779323"/>
          </a:xfrm>
          <a:prstGeom prst="rect">
            <a:avLst/>
          </a:prstGeom>
          <a:solidFill>
            <a:srgbClr val="EEF6EC"/>
          </a:solidFill>
          <a:ln w="12700" algn="ctr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媒體與資訊科技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Rectangle 12">
            <a:extLst>
              <a:ext uri="{FF2B5EF4-FFF2-40B4-BE49-F238E27FC236}">
                <a16:creationId xmlns:a16="http://schemas.microsoft.com/office/drawing/2014/main" xmlns="" id="{EE38E624-0193-6F2A-267A-1C1864B84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3960" y="3199492"/>
            <a:ext cx="4761091" cy="779323"/>
          </a:xfrm>
          <a:prstGeom prst="rect">
            <a:avLst/>
          </a:prstGeom>
          <a:solidFill>
            <a:srgbClr val="EEF6EC"/>
          </a:solidFill>
          <a:ln w="12700" algn="ctr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資訊失序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xmlns="" id="{B492C6C6-0FCD-DB9F-DBAA-DAC396E43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2099" y="4071684"/>
            <a:ext cx="4761091" cy="779323"/>
          </a:xfrm>
          <a:prstGeom prst="rect">
            <a:avLst/>
          </a:prstGeom>
          <a:solidFill>
            <a:srgbClr val="EEF6EC"/>
          </a:solidFill>
          <a:ln w="12700" algn="ctr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言論自由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1ED47192-A765-B2C4-BF05-23F07C6C4E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753" y="4941537"/>
            <a:ext cx="4761091" cy="779323"/>
          </a:xfrm>
          <a:prstGeom prst="rect">
            <a:avLst/>
          </a:prstGeom>
          <a:solidFill>
            <a:srgbClr val="EEF6EC"/>
          </a:solidFill>
          <a:ln w="12700" algn="ctr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網路霸凌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" name="Rectangle 12">
            <a:extLst>
              <a:ext uri="{FF2B5EF4-FFF2-40B4-BE49-F238E27FC236}">
                <a16:creationId xmlns:a16="http://schemas.microsoft.com/office/drawing/2014/main" xmlns="" id="{139278FE-6FCC-D5E2-58AA-450F59334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5542" y="5797318"/>
            <a:ext cx="4761091" cy="779323"/>
          </a:xfrm>
          <a:prstGeom prst="rect">
            <a:avLst/>
          </a:prstGeom>
          <a:solidFill>
            <a:srgbClr val="EEF6EC"/>
          </a:solidFill>
          <a:ln w="12700" algn="ctr">
            <a:solidFill>
              <a:schemeClr val="accent5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zh-TW" altLang="en-US" sz="4000" b="1" dirty="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網路成癮</a:t>
            </a:r>
            <a:endParaRPr lang="zh-TW" altLang="en-US" sz="4000" b="1" dirty="0">
              <a:solidFill>
                <a:schemeClr val="tx1"/>
              </a:solidFill>
              <a:latin typeface="+mj-lt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397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855742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169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3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5572128" y="4694835"/>
            <a:ext cx="4260201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社交</a:t>
            </a:r>
            <a:r>
              <a:rPr lang="en" altLang="zh-TW" sz="2400" dirty="0">
                <a:solidFill>
                  <a:schemeClr val="tx1"/>
                </a:solidFill>
                <a:ea typeface="標楷體" pitchFamily="65" charset="-120"/>
              </a:rPr>
              <a:t>APP</a:t>
            </a: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新增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不實消息澄清推播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2086004" y="4694835"/>
            <a:ext cx="2782739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標明</a:t>
            </a:r>
            <a:r>
              <a:rPr lang="en-US" altLang="zh-TW" sz="2400" dirty="0">
                <a:solidFill>
                  <a:schemeClr val="tx1"/>
                </a:solidFill>
                <a:ea typeface="標楷體" pitchFamily="65" charset="-120"/>
              </a:rPr>
              <a:t>AI</a:t>
            </a: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生成內容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防假訊息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6" y="2457826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021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170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1033673" y="914593"/>
            <a:ext cx="10660922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言論是指用任何表達與溝通的方式（除了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說話，也包含寫作、歌曲、表演等）。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言論自由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包含兩面：人民能自由表達，也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有接收資訊、獲取知識的權利。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憲法保障人民言論自由，但不得侵害他人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自由、危及安全、破壞社會秩序或公共利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益。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224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113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170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xmlns="" id="{68B9761B-C52C-A9DD-24FC-605D4C25DD87}"/>
              </a:ext>
            </a:extLst>
          </p:cNvPr>
          <p:cNvGrpSpPr/>
          <p:nvPr/>
        </p:nvGrpSpPr>
        <p:grpSpPr>
          <a:xfrm>
            <a:off x="817186" y="998939"/>
            <a:ext cx="10057142" cy="5003663"/>
            <a:chOff x="-188758" y="963492"/>
            <a:chExt cx="12380758" cy="5939310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CD468818-0F23-971E-5EF7-B7678B1DE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445" y="963492"/>
              <a:ext cx="11474785" cy="5909117"/>
            </a:xfrm>
            <a:prstGeom prst="rect">
              <a:avLst/>
            </a:prstGeom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xmlns="" id="{3419D325-1006-4D08-D69E-703C04D22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0413" y="5531294"/>
              <a:ext cx="661587" cy="1348619"/>
            </a:xfrm>
            <a:prstGeom prst="rect">
              <a:avLst/>
            </a:prstGeom>
          </p:spPr>
        </p:pic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xmlns="" id="{B3EB5E36-F164-A93C-781B-3CF4B9B51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8758" y="5132716"/>
              <a:ext cx="1042773" cy="1770086"/>
            </a:xfrm>
            <a:prstGeom prst="rect">
              <a:avLst/>
            </a:prstGeom>
          </p:spPr>
        </p:pic>
      </p:grp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434C2E77-8940-9D26-4509-130E7232C9D6}"/>
              </a:ext>
            </a:extLst>
          </p:cNvPr>
          <p:cNvSpPr txBox="1">
            <a:spLocks/>
          </p:cNvSpPr>
          <p:nvPr/>
        </p:nvSpPr>
        <p:spPr>
          <a:xfrm>
            <a:off x="2299138" y="6046624"/>
            <a:ext cx="8048449" cy="693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表達與溝通方式包含言語、寫作、歌曲和表演</a:t>
            </a: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3593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170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727672" y="914593"/>
            <a:ext cx="11083241" cy="553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言論自由是基本權利，但為保障名譽、隱私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與公共利益，法律可合理限制。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我國過去戒嚴時期採「事前限制」，現在與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多數民主國家改為「事後追究法律責任」。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網路屬公開環境，發言若損害他人名譽可能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構成公然侮辱或誹謗，使用網路言論須自負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法律責任。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53419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171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1FB3DF8-8099-7F8C-AC6E-B070B5CF83CE}"/>
              </a:ext>
            </a:extLst>
          </p:cNvPr>
          <p:cNvSpPr/>
          <p:nvPr/>
        </p:nvSpPr>
        <p:spPr>
          <a:xfrm>
            <a:off x="10208028" y="5524785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86D072B3-3074-A7CF-A40B-7D440175CB47}"/>
              </a:ext>
            </a:extLst>
          </p:cNvPr>
          <p:cNvGrpSpPr/>
          <p:nvPr/>
        </p:nvGrpSpPr>
        <p:grpSpPr>
          <a:xfrm>
            <a:off x="951712" y="1061541"/>
            <a:ext cx="10100293" cy="5243724"/>
            <a:chOff x="3131839" y="2520000"/>
            <a:chExt cx="9586251" cy="353925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DE153624-AEC9-668C-FC3E-A3715465AEDA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D7FD7F9E-92DF-87D6-814B-2F5542780838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A32A1B78-17F6-9237-32AA-92642C773489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C59E2F95-28F6-502C-9B01-FCC484FA07E7}"/>
                </a:ext>
              </a:extLst>
            </p:cNvPr>
            <p:cNvSpPr txBox="1"/>
            <p:nvPr/>
          </p:nvSpPr>
          <p:spPr>
            <a:xfrm>
              <a:off x="3315360" y="3516375"/>
              <a:ext cx="9342019" cy="241317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是指在「很多人都能看到或聽到」的情況下說話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或做事。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endPara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如果是在小空間、只有少數幾個認識的人聽到，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不算公然；但在公共場合當眾辱罵別人，就算是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公然侮辱。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1AB8504-B3A4-5CC9-3C2E-D9C6EABC40E2}"/>
                </a:ext>
              </a:extLst>
            </p:cNvPr>
            <p:cNvSpPr txBox="1"/>
            <p:nvPr/>
          </p:nvSpPr>
          <p:spPr>
            <a:xfrm>
              <a:off x="3341016" y="3163167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公然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0014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171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1FB3DF8-8099-7F8C-AC6E-B070B5CF83CE}"/>
              </a:ext>
            </a:extLst>
          </p:cNvPr>
          <p:cNvSpPr/>
          <p:nvPr/>
        </p:nvSpPr>
        <p:spPr>
          <a:xfrm>
            <a:off x="10208028" y="5524785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86D072B3-3074-A7CF-A40B-7D440175CB47}"/>
              </a:ext>
            </a:extLst>
          </p:cNvPr>
          <p:cNvGrpSpPr/>
          <p:nvPr/>
        </p:nvGrpSpPr>
        <p:grpSpPr>
          <a:xfrm>
            <a:off x="951712" y="1061540"/>
            <a:ext cx="10100293" cy="5487177"/>
            <a:chOff x="3131839" y="2520000"/>
            <a:chExt cx="9586251" cy="353925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DE153624-AEC9-668C-FC3E-A3715465AEDA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D7FD7F9E-92DF-87D6-814B-2F5542780838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A32A1B78-17F6-9237-32AA-92642C773489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441485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C59E2F95-28F6-502C-9B01-FCC484FA07E7}"/>
                </a:ext>
              </a:extLst>
            </p:cNvPr>
            <p:cNvSpPr txBox="1"/>
            <p:nvPr/>
          </p:nvSpPr>
          <p:spPr>
            <a:xfrm>
              <a:off x="3315360" y="3413513"/>
              <a:ext cx="9342019" cy="241317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公然侮辱罪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：在可讓不特定或多數人聽見、看見的情況下，以辱罵、貶損方式攻擊他人名譽。被侮辱者可提民事求償，行為人可能負刑事責任。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endPara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誹謗罪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：散布足以毀損他人名譽的具體不實內容（包含口述、文字、圖片等）。不必公開，私下傳播也可能構成誹謗。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1AB8504-B3A4-5CC9-3C2E-D9C6EABC40E2}"/>
                </a:ext>
              </a:extLst>
            </p:cNvPr>
            <p:cNvSpPr txBox="1"/>
            <p:nvPr/>
          </p:nvSpPr>
          <p:spPr>
            <a:xfrm>
              <a:off x="3341016" y="3060305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公然侮辱罪 </a:t>
              </a:r>
              <a:r>
                <a:rPr lang="en" altLang="zh-TW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vs. </a:t>
              </a:r>
              <a:r>
                <a:rPr lang="zh-TW" altLang="en-US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誹謗罪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86701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171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41FB3DF8-8099-7F8C-AC6E-B070B5CF83CE}"/>
              </a:ext>
            </a:extLst>
          </p:cNvPr>
          <p:cNvSpPr/>
          <p:nvPr/>
        </p:nvSpPr>
        <p:spPr>
          <a:xfrm>
            <a:off x="10208028" y="5511338"/>
            <a:ext cx="198397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2D2D0B20-4781-A609-A06B-44CF6C544332}"/>
              </a:ext>
            </a:extLst>
          </p:cNvPr>
          <p:cNvSpPr txBox="1">
            <a:spLocks/>
          </p:cNvSpPr>
          <p:nvPr/>
        </p:nvSpPr>
        <p:spPr>
          <a:xfrm>
            <a:off x="2318404" y="6029498"/>
            <a:ext cx="7106952" cy="983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不觸犯法律的言論，才享有言論自由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xmlns="" id="{98D63E70-3B1C-54FD-DD39-AB3510EDB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4" y="1246510"/>
            <a:ext cx="11017252" cy="470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335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言論自由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171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9FEC928E-794A-1AEA-CB5C-8DDCD63C0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638" y="2457826"/>
            <a:ext cx="3550873" cy="218713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7E43EE63-74F7-39D1-8D4C-08DB10383366}"/>
              </a:ext>
            </a:extLst>
          </p:cNvPr>
          <p:cNvSpPr txBox="1"/>
          <p:nvPr/>
        </p:nvSpPr>
        <p:spPr>
          <a:xfrm>
            <a:off x="5600264" y="4694835"/>
            <a:ext cx="4260201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挨罵要提告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  侮辱還誹謗？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2A978DF-A16C-7800-2006-434B2CE2AF64}"/>
              </a:ext>
            </a:extLst>
          </p:cNvPr>
          <p:cNvSpPr txBox="1"/>
          <p:nvPr/>
        </p:nvSpPr>
        <p:spPr>
          <a:xfrm>
            <a:off x="1860922" y="4694835"/>
            <a:ext cx="334412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無限上綱的言論自由？ 你可能已經觸法！</a:t>
            </a:r>
          </a:p>
        </p:txBody>
      </p:sp>
      <p:pic>
        <p:nvPicPr>
          <p:cNvPr id="8" name="圖片 7">
            <a:hlinkClick r:id="rId5"/>
            <a:extLst>
              <a:ext uri="{FF2B5EF4-FFF2-40B4-BE49-F238E27FC236}">
                <a16:creationId xmlns:a16="http://schemas.microsoft.com/office/drawing/2014/main" xmlns="" id="{44ECD91B-70E6-FA57-963F-416502863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96" y="2457826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325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172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469181" y="1557131"/>
            <a:ext cx="11098220" cy="9836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霸凌是指強勢者長期、重複用言語、肢體或其他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方式欺負弱勢者，發生在學校時稱為校園霸凌。</a:t>
            </a: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xmlns="" id="{022EE2CB-3186-570B-C1DA-CF1A9B52189F}"/>
              </a:ext>
            </a:extLst>
          </p:cNvPr>
          <p:cNvGrpSpPr/>
          <p:nvPr/>
        </p:nvGrpSpPr>
        <p:grpSpPr>
          <a:xfrm>
            <a:off x="876377" y="2975586"/>
            <a:ext cx="9164403" cy="3822459"/>
            <a:chOff x="1003570" y="2617577"/>
            <a:chExt cx="10256935" cy="4278152"/>
          </a:xfrm>
        </p:grpSpPr>
        <p:pic>
          <p:nvPicPr>
            <p:cNvPr id="4" name="圖片 3">
              <a:extLst>
                <a:ext uri="{FF2B5EF4-FFF2-40B4-BE49-F238E27FC236}">
                  <a16:creationId xmlns:a16="http://schemas.microsoft.com/office/drawing/2014/main" xmlns="" id="{03785C6E-5C6E-B446-94EE-3756960E2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3570" y="2617577"/>
              <a:ext cx="10256935" cy="4278152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437357A5-8D34-580C-7146-9E0C2C730EA5}"/>
                </a:ext>
              </a:extLst>
            </p:cNvPr>
            <p:cNvSpPr/>
            <p:nvPr/>
          </p:nvSpPr>
          <p:spPr>
            <a:xfrm>
              <a:off x="1003571" y="5828310"/>
              <a:ext cx="4496276" cy="1029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12" name="Rectangle 11">
            <a:hlinkClick r:id="rId4"/>
          </p:cNvPr>
          <p:cNvSpPr>
            <a:spLocks noChangeArrowheads="1"/>
          </p:cNvSpPr>
          <p:nvPr/>
        </p:nvSpPr>
        <p:spPr bwMode="auto">
          <a:xfrm>
            <a:off x="8879841" y="787216"/>
            <a:ext cx="3312160" cy="623630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r>
              <a:rPr lang="en-US" altLang="zh-TW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聚焦真相</a:t>
            </a:r>
            <a:r>
              <a:rPr lang="en-US" altLang="zh-TW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校園安全網路霸凌 再傳悲劇引發</a:t>
            </a:r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關注</a:t>
            </a:r>
            <a:r>
              <a:rPr lang="en-US" altLang="zh-TW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(03:41)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2">
            <a:hlinkClick r:id="rId4"/>
          </p:cNvPr>
          <p:cNvSpPr>
            <a:spLocks noChangeArrowheads="1"/>
          </p:cNvSpPr>
          <p:nvPr/>
        </p:nvSpPr>
        <p:spPr bwMode="auto">
          <a:xfrm>
            <a:off x="7794798" y="787216"/>
            <a:ext cx="1157050" cy="623630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3486010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校園霸凌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172</a:t>
            </a:r>
          </a:p>
        </p:txBody>
      </p: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773A26C0-F545-999A-3F2B-9ABD5312DE25}"/>
              </a:ext>
            </a:extLst>
          </p:cNvPr>
          <p:cNvSpPr txBox="1">
            <a:spLocks/>
          </p:cNvSpPr>
          <p:nvPr/>
        </p:nvSpPr>
        <p:spPr>
          <a:xfrm>
            <a:off x="727673" y="1062510"/>
            <a:ext cx="10660922" cy="553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不論在校內或校外，只要是同學之間（同校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或不同學校）涉及不當對待皆屬範圍。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用言語、文字、圖畫、符號、肢體動作或其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他手段，造成貶抑、排擠、欺負、騷擾、戲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弄等持續性傷害。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使受害者難以抵抗，承受精神、生理或財產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損害，導致處於敵意、不友善的學習環境，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並進一步影響正常學習生活。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7348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65858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媒體與資訊科技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230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381086" y="1010650"/>
            <a:ext cx="11429828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媒體是用來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承載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傳遞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控制資訊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的工具或材料；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而資訊科技是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管理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處理資訊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的各式技術整合。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C88666B-6620-6785-7765-F84D3F508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04" y="2295144"/>
            <a:ext cx="6257073" cy="3957405"/>
          </a:xfrm>
          <a:prstGeom prst="rect">
            <a:avLst/>
          </a:prstGeom>
        </p:spPr>
      </p:pic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685E27C3-7A9B-E843-D6DB-786F2998EC49}"/>
              </a:ext>
            </a:extLst>
          </p:cNvPr>
          <p:cNvSpPr txBox="1">
            <a:spLocks/>
          </p:cNvSpPr>
          <p:nvPr/>
        </p:nvSpPr>
        <p:spPr>
          <a:xfrm>
            <a:off x="1765859" y="6344967"/>
            <a:ext cx="8517624" cy="693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網路未普及，民眾只能被動的接受傳播媒體的資訊</a:t>
            </a: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0179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29A2BD40-3F61-1353-4327-C6149CE9062F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124635" y="-69080"/>
            <a:ext cx="5365376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常見的網路霸凌行為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172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xmlns="" id="{2452CDB5-2EEF-E548-DE69-4F3C0A8D74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2" y="1093494"/>
            <a:ext cx="4750376" cy="54000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xmlns="" id="{1968720C-C94F-2ECA-2F50-70DD6E312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562" y="1144327"/>
            <a:ext cx="4845628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8531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0980CE9-6F04-F1B5-E4D1-20DFDDF5E32A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124635" y="-69080"/>
            <a:ext cx="5365376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常見的網路霸凌行為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173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0953BB00-530F-C3DC-165E-ECD5C4BA7C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47" y="1155325"/>
            <a:ext cx="4712360" cy="5400000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C95F7037-30CC-EDCA-0650-7F6080DA3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796" y="1155325"/>
            <a:ext cx="4657249" cy="5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7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0980CE9-6F04-F1B5-E4D1-20DFDDF5E32A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582527" y="-69080"/>
            <a:ext cx="3697941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法律小劇場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174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xmlns="" id="{6FBB3B8D-B226-54DE-CD0C-65C027DEC2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5"/>
          <a:stretch/>
        </p:blipFill>
        <p:spPr>
          <a:xfrm>
            <a:off x="517413" y="914593"/>
            <a:ext cx="10751222" cy="5943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655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0980CE9-6F04-F1B5-E4D1-20DFDDF5E32A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582527" y="-69080"/>
            <a:ext cx="3697941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法律小劇場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174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74AA31E7-29CA-4195-48DE-0B3AC3099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842687"/>
            <a:ext cx="9468971" cy="601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717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0980CE9-6F04-F1B5-E4D1-20DFDDF5E32A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582527" y="-69080"/>
            <a:ext cx="3697941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法律小劇場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175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6D50456D-3AE2-BE21-9F3C-601FBD2A8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4" y="1166299"/>
            <a:ext cx="11157256" cy="52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591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C0980CE9-6F04-F1B5-E4D1-20DFDDF5E32A}"/>
              </a:ext>
            </a:extLst>
          </p:cNvPr>
          <p:cNvSpPr/>
          <p:nvPr/>
        </p:nvSpPr>
        <p:spPr>
          <a:xfrm>
            <a:off x="9977718" y="5524785"/>
            <a:ext cx="2214282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582527" y="-69080"/>
            <a:ext cx="3697941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法律小劇場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175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0C68D3E-DB91-20F3-C323-7814E130B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t="691"/>
          <a:stretch/>
        </p:blipFill>
        <p:spPr>
          <a:xfrm>
            <a:off x="75086" y="998939"/>
            <a:ext cx="11619509" cy="557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76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240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35115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圖像騷擾罰則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175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264767" y="1027320"/>
            <a:ext cx="11429828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刑法第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310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條：誹謗（毀謗）罪</a:t>
            </a: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意圖散布於眾，而指摘或傳述足以毀損他人名譽之事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者，為誹謗 罪，處一年以下有期徒刑、拘役或一萬五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千元以下罰金。 散布文字、圖畫犯前項之罪者，處二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年以下有期徒刑、拘役或三萬元以下罰金。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◼︎民法第 </a:t>
            </a:r>
            <a:r>
              <a:rPr lang="en-US" altLang="zh-TW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195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條：侵權行為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不法侵害他人之身體、健康、名 譽、自由、信用、隱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私、貞操， 或不法侵害其他人格法益而情節重大者，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被害人雖非財產上損害，亦得請求賠償相當之金額。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其名譽被侵害者，並得請求回復 名譽之適當處分。</a:t>
            </a: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29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8FE4667A-6568-5F85-1381-E2000AB9FDC0}"/>
              </a:ext>
            </a:extLst>
          </p:cNvPr>
          <p:cNvSpPr/>
          <p:nvPr/>
        </p:nvSpPr>
        <p:spPr>
          <a:xfrm>
            <a:off x="10103370" y="55240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39900" y="-69080"/>
            <a:ext cx="60960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文字嘲弄或訊息恐嚇罰則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175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E637C105-8D8B-B95C-FB26-1ADA80FFD84D}"/>
              </a:ext>
            </a:extLst>
          </p:cNvPr>
          <p:cNvSpPr txBox="1">
            <a:spLocks/>
          </p:cNvSpPr>
          <p:nvPr/>
        </p:nvSpPr>
        <p:spPr>
          <a:xfrm>
            <a:off x="322611" y="1331118"/>
            <a:ext cx="11429828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刑法第 </a:t>
            </a:r>
            <a:r>
              <a:rPr lang="en-US" altLang="zh-TW" sz="3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305 </a:t>
            </a:r>
            <a:r>
              <a:rPr lang="zh-TW" altLang="en-US" sz="38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條：恐嚇罪</a:t>
            </a:r>
            <a:endParaRPr lang="en-US" altLang="zh-TW" sz="38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以加害生命、身體、自由、名譽、財產之事恐嚇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他人，致生危害於安全者， 處二年以下之有期徒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8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刑、 拘役或 九千元以下罰金。</a:t>
            </a:r>
            <a:endParaRPr lang="en-US" altLang="zh-TW" sz="38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2773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137096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175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4332849" y="4694835"/>
            <a:ext cx="3550873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開玩笑還是傷害？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266732" y="4747987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為社群互動立界線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987398" y="4694835"/>
            <a:ext cx="3141507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抒發心情還是爆料？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53" y="2457826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4" y="2455588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050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311400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如何面對網路霸凌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176</a:t>
            </a:r>
          </a:p>
        </p:txBody>
      </p:sp>
      <p:sp>
        <p:nvSpPr>
          <p:cNvPr id="3" name="◎ 電腦輔助學習趨勢…">
            <a:extLst>
              <a:ext uri="{FF2B5EF4-FFF2-40B4-BE49-F238E27FC236}">
                <a16:creationId xmlns:a16="http://schemas.microsoft.com/office/drawing/2014/main" xmlns="" id="{DC179DF8-C767-AC0E-453B-52A7F7EE0D77}"/>
              </a:ext>
            </a:extLst>
          </p:cNvPr>
          <p:cNvSpPr txBox="1">
            <a:spLocks/>
          </p:cNvSpPr>
          <p:nvPr/>
        </p:nvSpPr>
        <p:spPr>
          <a:xfrm>
            <a:off x="299527" y="998939"/>
            <a:ext cx="11833389" cy="55869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4962" indent="-514350">
              <a:spcBef>
                <a:spcPts val="800"/>
              </a:spcBef>
              <a:buAutoNum type="arabicPeriod"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受凌者要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勇於求助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，不要沉默以為自己就可以處理好。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2.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若收到類似霸凌訊息，不管是在課堂中，或來自網路，</a:t>
            </a: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/>
            </a:r>
            <a:b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</a:b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都應該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勇於告訴師長及父母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3.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若是不斷收到同學的電子郵件或手機簡訊恐嚇威脅，</a:t>
            </a:r>
            <a:endParaRPr lang="en-US" altLang="zh-TW" sz="36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立即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封鎖其電子郵件或手機號碼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4.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若不明人士在公開的網路任意張貼不實言論，造成旁人</a:t>
            </a:r>
            <a:endParaRPr lang="en-US" altLang="zh-TW" sz="36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誤解，應立即告知師長及父母。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5.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留下畫面截圖以保留證據。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6.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向學校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投訴信箱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、縣市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反霸凌投訴專線</a:t>
            </a:r>
            <a:r>
              <a:rPr lang="zh-TW" altLang="en-US" sz="3600" b="1" dirty="0">
                <a:solidFill>
                  <a:prstClr val="black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投訴。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prstClr val="black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577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65858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媒體與資訊科技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267517" y="1520828"/>
            <a:ext cx="10750253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因科技快速發展，傳播方式從「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被動接收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轉向人人能「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主動發布與分享資訊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」，資訊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主導權從少數媒體轉向大眾。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媒體素養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是指理解、評估與創作各類媒體內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容的能力。如今資訊多透過網路高速擴散，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其影響力遠勝於傳統媒體。</a:t>
            </a: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881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311400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如何面對網路霸凌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176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8A00FC8-F635-6791-B156-01C9B92DF6A1}"/>
              </a:ext>
            </a:extLst>
          </p:cNvPr>
          <p:cNvGrpSpPr/>
          <p:nvPr/>
        </p:nvGrpSpPr>
        <p:grpSpPr>
          <a:xfrm>
            <a:off x="1346287" y="1490775"/>
            <a:ext cx="9169313" cy="3928661"/>
            <a:chOff x="3131839" y="2520000"/>
            <a:chExt cx="9586251" cy="3652691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7ED9A5C8-6E33-267A-4C9A-8C971DAF9ED8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83502C40-8D62-886E-E546-2BD833437A9D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E033AC57-98FA-00FA-14DE-B4A7E4649A3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606483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59BE0FD-2BB8-FD27-9BD9-8BBA599C910E}"/>
                </a:ext>
              </a:extLst>
            </p:cNvPr>
            <p:cNvSpPr txBox="1"/>
            <p:nvPr/>
          </p:nvSpPr>
          <p:spPr>
            <a:xfrm>
              <a:off x="3315359" y="3759515"/>
              <a:ext cx="9342019" cy="2413176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遇到霸凌事件，可撥打 </a:t>
              </a:r>
              <a:r>
                <a:rPr lang="en-US" altLang="zh-TW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24 </a:t>
              </a: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小時免付費專線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進行投訴。 </a:t>
              </a: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endPara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6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電話：</a:t>
              </a:r>
              <a:r>
                <a:rPr lang="en-US" altLang="zh-TW" sz="3600" b="1" dirty="0">
                  <a:solidFill>
                    <a:srgbClr val="C00000"/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1953</a:t>
              </a:r>
              <a:endPara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89C5C9F-DDB0-92EF-509E-5995492EF83C}"/>
                </a:ext>
              </a:extLst>
            </p:cNvPr>
            <p:cNvSpPr txBox="1"/>
            <p:nvPr/>
          </p:nvSpPr>
          <p:spPr>
            <a:xfrm>
              <a:off x="3315359" y="3192375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6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教育部防制校園霸凌專線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1588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311400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如何面對網路霸凌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176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8A00FC8-F635-6791-B156-01C9B92DF6A1}"/>
              </a:ext>
            </a:extLst>
          </p:cNvPr>
          <p:cNvGrpSpPr/>
          <p:nvPr/>
        </p:nvGrpSpPr>
        <p:grpSpPr>
          <a:xfrm>
            <a:off x="1346287" y="1490775"/>
            <a:ext cx="10042308" cy="4744925"/>
            <a:chOff x="3131839" y="2520000"/>
            <a:chExt cx="9586251" cy="353925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7ED9A5C8-6E33-267A-4C9A-8C971DAF9ED8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83502C40-8D62-886E-E546-2BD833437A9D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E033AC57-98FA-00FA-14DE-B4A7E4649A3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606483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59BE0FD-2BB8-FD27-9BD9-8BBA599C910E}"/>
                </a:ext>
              </a:extLst>
            </p:cNvPr>
            <p:cNvSpPr txBox="1"/>
            <p:nvPr/>
          </p:nvSpPr>
          <p:spPr>
            <a:xfrm>
              <a:off x="3365622" y="3495710"/>
              <a:ext cx="9342019" cy="115295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財團法人法律扶助基金會 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ct val="10000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網址：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https://</a:t>
              </a:r>
              <a:r>
                <a:rPr lang="en-US" altLang="zh-TW" sz="32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www.laf.org.tw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/service-legal-des</a:t>
              </a: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89C5C9F-DDB0-92EF-509E-5995492EF83C}"/>
                </a:ext>
              </a:extLst>
            </p:cNvPr>
            <p:cNvSpPr txBox="1"/>
            <p:nvPr/>
          </p:nvSpPr>
          <p:spPr>
            <a:xfrm>
              <a:off x="3315359" y="3192375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6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網路霸凌的法律諮詢管道</a:t>
              </a:r>
            </a:p>
          </p:txBody>
        </p:sp>
      </p:grpSp>
      <p:sp>
        <p:nvSpPr>
          <p:cNvPr id="2" name="文字方塊 1">
            <a:extLst>
              <a:ext uri="{FF2B5EF4-FFF2-40B4-BE49-F238E27FC236}">
                <a16:creationId xmlns:a16="http://schemas.microsoft.com/office/drawing/2014/main" xmlns="" id="{3A2759A5-440C-71A2-A589-58551705E7E0}"/>
              </a:ext>
            </a:extLst>
          </p:cNvPr>
          <p:cNvSpPr txBox="1"/>
          <p:nvPr/>
        </p:nvSpPr>
        <p:spPr>
          <a:xfrm>
            <a:off x="1538537" y="4158162"/>
            <a:ext cx="6644563" cy="464639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36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教育部防制校園霸凌專區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037D22B1-B685-83EC-12AA-2CA6C7A46716}"/>
              </a:ext>
            </a:extLst>
          </p:cNvPr>
          <p:cNvSpPr txBox="1"/>
          <p:nvPr/>
        </p:nvSpPr>
        <p:spPr>
          <a:xfrm>
            <a:off x="1602138" y="4658858"/>
            <a:ext cx="9786457" cy="1240062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ct val="10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列出校園霸凌防制準則修正條文。 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>
              <a:lnSpc>
                <a:spcPct val="100000"/>
              </a:lnSpc>
            </a:pPr>
            <a:r>
              <a:rPr lang="zh-TW" altLang="en-US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網址：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https://</a:t>
            </a:r>
            <a:r>
              <a:rPr lang="en" altLang="zh-TW" sz="32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bully.moe.edu.tw</a:t>
            </a:r>
            <a:r>
              <a:rPr lang="en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/news/121</a:t>
            </a:r>
            <a:endParaRPr lang="en-US" altLang="zh-TW" sz="32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833791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179300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176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4332849" y="4694835"/>
            <a:ext cx="3550873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網路霸凌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該怎麼處理呢？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266732" y="4747987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碰到校園霸凌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 你能怎麼做？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987398" y="4694835"/>
            <a:ext cx="3141507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霸凌處理</a:t>
            </a:r>
            <a:r>
              <a:rPr lang="en" altLang="zh-TW" sz="2400" dirty="0">
                <a:solidFill>
                  <a:schemeClr val="tx1"/>
                </a:solidFill>
                <a:ea typeface="標楷體" pitchFamily="65" charset="-120"/>
              </a:rPr>
              <a:t>SOP</a:t>
            </a:r>
            <a:endParaRPr lang="zh-TW" altLang="en-US" sz="240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53" y="2457826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4" y="2455588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7879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4C7D3308-D68C-5E66-7DC2-E1A4FD918CDA}"/>
              </a:ext>
            </a:extLst>
          </p:cNvPr>
          <p:cNvSpPr/>
          <p:nvPr/>
        </p:nvSpPr>
        <p:spPr>
          <a:xfrm>
            <a:off x="10103370" y="55240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298700" y="-95864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網路霸凌的法律問題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177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E1515B55-EE65-69F5-BA83-335B48052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8277304"/>
              </p:ext>
            </p:extLst>
          </p:nvPr>
        </p:nvGraphicFramePr>
        <p:xfrm>
          <a:off x="635000" y="1384300"/>
          <a:ext cx="10668000" cy="4839891"/>
        </p:xfrm>
        <a:graphic>
          <a:graphicData uri="http://schemas.openxmlformats.org/drawingml/2006/table">
            <a:tbl>
              <a:tblPr firstRow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9537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2800" b="1" i="0" kern="1200" dirty="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行為</a:t>
                      </a:r>
                      <a:endParaRPr kumimoji="1" lang="zh-TW" altLang="en-US" sz="2800" b="1" i="0" kern="1200" dirty="0">
                        <a:solidFill>
                          <a:schemeClr val="bg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5DBC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i="0" kern="1200" dirty="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法律責任</a:t>
                      </a:r>
                      <a:endParaRPr kumimoji="1" lang="en-US" altLang="zh-TW" sz="2800" b="1" i="0" kern="1200" dirty="0">
                        <a:solidFill>
                          <a:schemeClr val="bg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9D6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8952">
                <a:tc>
                  <a:txBody>
                    <a:bodyPr/>
                    <a:lstStyle/>
                    <a:p>
                      <a:r>
                        <a:rPr lang="zh-TW" altLang="en-US" sz="28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發表或散播批評、誹謗、不實的言論（包含舉辦或參與惡意票選活動）</a:t>
                      </a:r>
                      <a:endParaRPr kumimoji="1" lang="zh-TW" altLang="en-US" sz="28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刑法公然侮辱罪、誹謗罪、民法侵權行為</a:t>
                      </a:r>
                      <a:endParaRPr lang="zh-TW" altLang="en-US" sz="28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7516">
                <a:tc>
                  <a:txBody>
                    <a:bodyPr/>
                    <a:lstStyle/>
                    <a:p>
                      <a:r>
                        <a:rPr lang="zh-TW" altLang="en-US" sz="28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在公開的網路空間發表警告、恐嚇的言論</a:t>
                      </a:r>
                      <a:endParaRPr kumimoji="1" lang="zh-TW" altLang="en-US" sz="28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E7F3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刑法恐嚇危害安全罪</a:t>
                      </a:r>
                      <a:endParaRPr kumimoji="1" lang="zh-TW" altLang="en-US" sz="28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E6DB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3886">
                <a:tc>
                  <a:txBody>
                    <a:bodyPr/>
                    <a:lstStyle/>
                    <a:p>
                      <a:r>
                        <a:rPr lang="zh-TW" altLang="en-US" sz="28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上傳或散播不雅、破壞他人名譽的照片／影片（包含移花接木的不實照片）</a:t>
                      </a:r>
                      <a:endParaRPr kumimoji="1" lang="zh-TW" altLang="en-US" sz="28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zh-TW" altLang="en-US" sz="28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刑法公然侮辱罪、誹謗罪、妨害風化罪、妨害秘密罪、散布或販賣猥褻物品及製造持有罪</a:t>
                      </a:r>
                      <a:endParaRPr kumimoji="1" lang="zh-TW" altLang="en-US" sz="28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5652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xmlns="" id="{C26E8B03-79DE-A7C2-7E70-674E093E21F9}"/>
              </a:ext>
            </a:extLst>
          </p:cNvPr>
          <p:cNvSpPr/>
          <p:nvPr/>
        </p:nvSpPr>
        <p:spPr>
          <a:xfrm>
            <a:off x="10103370" y="55240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298700" y="-95864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網路霸凌的法律問題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177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E1515B55-EE65-69F5-BA83-335B48052E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9048345"/>
              </p:ext>
            </p:extLst>
          </p:nvPr>
        </p:nvGraphicFramePr>
        <p:xfrm>
          <a:off x="330200" y="1130300"/>
          <a:ext cx="10668000" cy="4839891"/>
        </p:xfrm>
        <a:graphic>
          <a:graphicData uri="http://schemas.openxmlformats.org/drawingml/2006/table">
            <a:tbl>
              <a:tblPr firstRow="1" bandRow="1"/>
              <a:tblGrid>
                <a:gridCol w="533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34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89537">
                <a:tc>
                  <a:txBody>
                    <a:bodyPr/>
                    <a:lstStyle/>
                    <a:p>
                      <a:pPr algn="ctr"/>
                      <a:r>
                        <a:rPr kumimoji="1" lang="zh-TW" altLang="en-US" sz="3200" b="1" i="0" kern="1200" dirty="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行為</a:t>
                      </a:r>
                      <a:endParaRPr kumimoji="1" lang="zh-TW" altLang="en-US" sz="3200" b="1" i="0" kern="1200" dirty="0">
                        <a:solidFill>
                          <a:schemeClr val="bg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5DBCB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3200" b="1" i="0" kern="1200" dirty="0">
                          <a:solidFill>
                            <a:schemeClr val="bg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法律責任</a:t>
                      </a:r>
                      <a:endParaRPr kumimoji="1" lang="en-US" altLang="zh-TW" sz="3200" b="1" i="0" kern="1200" dirty="0">
                        <a:solidFill>
                          <a:schemeClr val="bg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9D6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98952"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上傳攻擊行為的影片</a:t>
                      </a:r>
                      <a:endParaRPr kumimoji="1" lang="zh-TW" altLang="en-US" sz="32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刑法傷害罪</a:t>
                      </a:r>
                      <a:endParaRPr kumimoji="1" lang="zh-TW" altLang="en-US" sz="32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47516"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公布他人個人資料（包含人肉搜索後公開他人個人資料）</a:t>
                      </a:r>
                      <a:endParaRPr kumimoji="1" lang="zh-TW" altLang="en-US" sz="32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E7F3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個人資料保護法、刑法妨害秘密罪</a:t>
                      </a:r>
                      <a:endParaRPr kumimoji="1" lang="zh-TW" altLang="en-US" sz="32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>
                    <a:solidFill>
                      <a:srgbClr val="E6DB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03886"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5DBCB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盜用他人帳號（以便冒名進行以上行為）</a:t>
                      </a:r>
                      <a:endParaRPr kumimoji="1" lang="zh-TW" altLang="en-US" sz="3200" b="1" i="0" kern="1200" dirty="0">
                        <a:solidFill>
                          <a:srgbClr val="5DBCB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kern="1200" dirty="0">
                          <a:solidFill>
                            <a:srgbClr val="8A5291"/>
                          </a:solidFill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  <a:cs typeface="+mn-cs"/>
                        </a:rPr>
                        <a:t>刑法無故入侵電腦罪</a:t>
                      </a:r>
                      <a:endParaRPr kumimoji="1" lang="zh-TW" altLang="en-US" sz="3200" b="1" i="0" kern="1200" dirty="0">
                        <a:solidFill>
                          <a:srgbClr val="8A5291"/>
                        </a:solidFill>
                        <a:latin typeface="Microsoft JhengHei" panose="020B0604030504040204" pitchFamily="34" charset="-120"/>
                        <a:ea typeface="Microsoft JhengHei" panose="020B0604030504040204" pitchFamily="34" charset="-120"/>
                        <a:cs typeface="+mn-cs"/>
                      </a:endParaRPr>
                    </a:p>
                  </a:txBody>
                  <a:tcPr marL="36000" marR="36000" marT="36000" marB="3600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1669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127325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177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8A00FC8-F635-6791-B156-01C9B92DF6A1}"/>
              </a:ext>
            </a:extLst>
          </p:cNvPr>
          <p:cNvGrpSpPr/>
          <p:nvPr/>
        </p:nvGrpSpPr>
        <p:grpSpPr>
          <a:xfrm>
            <a:off x="1020851" y="1247885"/>
            <a:ext cx="9993261" cy="4470410"/>
            <a:chOff x="3131839" y="2520000"/>
            <a:chExt cx="9539431" cy="4130484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7ED9A5C8-6E33-267A-4C9A-8C971DAF9ED8}"/>
                </a:ext>
              </a:extLst>
            </p:cNvPr>
            <p:cNvGrpSpPr/>
            <p:nvPr/>
          </p:nvGrpSpPr>
          <p:grpSpPr>
            <a:xfrm>
              <a:off x="3131839" y="2520000"/>
              <a:ext cx="9539431" cy="4130484"/>
              <a:chOff x="3131839" y="2880000"/>
              <a:chExt cx="9539431" cy="4130484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83502C40-8D62-886E-E546-2BD833437A9D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39431" cy="3914484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E033AC57-98FA-00FA-14DE-B4A7E4649A3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606483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59BE0FD-2BB8-FD27-9BD9-8BBA599C910E}"/>
                </a:ext>
              </a:extLst>
            </p:cNvPr>
            <p:cNvSpPr txBox="1"/>
            <p:nvPr/>
          </p:nvSpPr>
          <p:spPr>
            <a:xfrm>
              <a:off x="3329251" y="3859473"/>
              <a:ext cx="9342019" cy="115295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4140"/>
                </a:lnSpc>
              </a:pPr>
              <a:r>
                <a:rPr lang="zh-TW" altLang="en-US" sz="3200" b="1" u="sng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財團法人法律扶助基金會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，諮詢方式說明網址：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3"/>
                </a:rPr>
                <a:t>https://www.laf.org.tw/service-legal-des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。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教育部防制校園霸凌專區</a:t>
              </a:r>
              <a:endParaRPr lang="en-US" altLang="zh-TW" sz="3200" b="1" dirty="0">
                <a:solidFill>
                  <a:srgbClr val="65C8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網址：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  <a:hlinkClick r:id="rId4"/>
                </a:rPr>
                <a:t>https://bully.moe.edu.tw/news/121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89C5C9F-DDB0-92EF-509E-5995492EF83C}"/>
                </a:ext>
              </a:extLst>
            </p:cNvPr>
            <p:cNvSpPr txBox="1"/>
            <p:nvPr/>
          </p:nvSpPr>
          <p:spPr>
            <a:xfrm>
              <a:off x="3315359" y="3192375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6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網路霸凌的法律諮詢管道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59321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179300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網路霸凌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177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" y="2457826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4332849" y="4694835"/>
            <a:ext cx="3550873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鍵盤背後的法律責任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266732" y="4747987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湖中女神的困擾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987398" y="4694835"/>
            <a:ext cx="3141507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觸法卻不自知的行為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53" y="2457826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594" y="2455588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445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587758" y="-69080"/>
            <a:ext cx="292734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178</a:t>
            </a:r>
          </a:p>
        </p:txBody>
      </p:sp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5D78CAF5-BF1A-F327-3094-0E389FA9BCA0}"/>
              </a:ext>
            </a:extLst>
          </p:cNvPr>
          <p:cNvSpPr txBox="1">
            <a:spLocks/>
          </p:cNvSpPr>
          <p:nvPr/>
        </p:nvSpPr>
        <p:spPr>
          <a:xfrm>
            <a:off x="727673" y="1326073"/>
            <a:ext cx="10660922" cy="55319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4000" b="1" u="sng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臺灣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上網率已超過八成，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18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至 </a:t>
            </a:r>
            <a:r>
              <a:rPr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30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歲族群更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幾乎全數上網，顯示網路已成為生活日常。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上網時間沒有固定標準，會因年齡與職業而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不同，重點在不影響身心健康與生活作息。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使用過少可能錯失資訊資源，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過度使用則易</a:t>
            </a:r>
            <a:endParaRPr lang="en-US" altLang="zh-TW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有沉迷風險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，可能造成睡眠不足、精神不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振、注意力不集中等負面影響，進而影響心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理健康與學習表現。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6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10274885" y="522211"/>
            <a:ext cx="1917115" cy="507793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網路成癮大</a:t>
            </a:r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</a:t>
            </a:r>
            <a:r>
              <a:rPr lang="en-US" altLang="zh-TW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(01:23)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9338260" y="52589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5373039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311400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如何面對網路成癮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178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8A00FC8-F635-6791-B156-01C9B92DF6A1}"/>
              </a:ext>
            </a:extLst>
          </p:cNvPr>
          <p:cNvGrpSpPr/>
          <p:nvPr/>
        </p:nvGrpSpPr>
        <p:grpSpPr>
          <a:xfrm>
            <a:off x="977987" y="1719375"/>
            <a:ext cx="10042308" cy="3830525"/>
            <a:chOff x="3131839" y="2520000"/>
            <a:chExt cx="9586251" cy="353925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7ED9A5C8-6E33-267A-4C9A-8C971DAF9ED8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83502C40-8D62-886E-E546-2BD833437A9D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E033AC57-98FA-00FA-14DE-B4A7E4649A3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606483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59BE0FD-2BB8-FD27-9BD9-8BBA599C910E}"/>
                </a:ext>
              </a:extLst>
            </p:cNvPr>
            <p:cNvSpPr txBox="1"/>
            <p:nvPr/>
          </p:nvSpPr>
          <p:spPr>
            <a:xfrm>
              <a:off x="3329251" y="3859473"/>
              <a:ext cx="9342019" cy="115295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4140"/>
                </a:lnSpc>
              </a:pPr>
              <a:r>
                <a:rPr lang="zh-TW" altLang="en-US" sz="3200" b="1" u="sng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董氏基金會 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2019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年調查顯示，許多國高中生假日上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網超過 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6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小時（有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36.5%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），平日也有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18.3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％；不少人每次上網動輒超過 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4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小時，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42.7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％平均每隔 半小時就想上網，而上網時間愈長，憂鬱程度愈高。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89C5C9F-DDB0-92EF-509E-5995492EF83C}"/>
                </a:ext>
              </a:extLst>
            </p:cNvPr>
            <p:cNvSpPr txBox="1"/>
            <p:nvPr/>
          </p:nvSpPr>
          <p:spPr>
            <a:xfrm>
              <a:off x="3315359" y="3192375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6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憂鬱與網路使用現況調查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7811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19F74B9C-3713-4DD7-41BA-0676F4109F7B}"/>
              </a:ext>
            </a:extLst>
          </p:cNvPr>
          <p:cNvSpPr/>
          <p:nvPr/>
        </p:nvSpPr>
        <p:spPr>
          <a:xfrm>
            <a:off x="10103370" y="5524038"/>
            <a:ext cx="2088630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311400" y="-69080"/>
            <a:ext cx="5270500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如何面對網路成癮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8595" y="62757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178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xmlns="" id="{F8A00FC8-F635-6791-B156-01C9B92DF6A1}"/>
              </a:ext>
            </a:extLst>
          </p:cNvPr>
          <p:cNvGrpSpPr/>
          <p:nvPr/>
        </p:nvGrpSpPr>
        <p:grpSpPr>
          <a:xfrm>
            <a:off x="838286" y="998939"/>
            <a:ext cx="10655213" cy="5376460"/>
            <a:chOff x="3131839" y="2520000"/>
            <a:chExt cx="9586251" cy="3539255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xmlns="" id="{7ED9A5C8-6E33-267A-4C9A-8C971DAF9ED8}"/>
                </a:ext>
              </a:extLst>
            </p:cNvPr>
            <p:cNvGrpSpPr/>
            <p:nvPr/>
          </p:nvGrpSpPr>
          <p:grpSpPr>
            <a:xfrm>
              <a:off x="3131839" y="2520000"/>
              <a:ext cx="9586251" cy="3539255"/>
              <a:chOff x="3131839" y="2880000"/>
              <a:chExt cx="9586251" cy="3539255"/>
            </a:xfrm>
          </p:grpSpPr>
          <p:sp>
            <p:nvSpPr>
              <p:cNvPr id="11" name="圓角矩形 10">
                <a:extLst>
                  <a:ext uri="{FF2B5EF4-FFF2-40B4-BE49-F238E27FC236}">
                    <a16:creationId xmlns:a16="http://schemas.microsoft.com/office/drawing/2014/main" xmlns="" id="{83502C40-8D62-886E-E546-2BD833437A9D}"/>
                  </a:ext>
                </a:extLst>
              </p:cNvPr>
              <p:cNvSpPr/>
              <p:nvPr/>
            </p:nvSpPr>
            <p:spPr>
              <a:xfrm>
                <a:off x="3131839" y="3096000"/>
                <a:ext cx="9586251" cy="3323255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Microsoft JhengHei" panose="020B0604030504040204" pitchFamily="34" charset="-120"/>
                </a:endParaRPr>
              </a:p>
            </p:txBody>
          </p:sp>
          <p:sp>
            <p:nvSpPr>
              <p:cNvPr id="12" name="圓角矩形 11">
                <a:extLst>
                  <a:ext uri="{FF2B5EF4-FFF2-40B4-BE49-F238E27FC236}">
                    <a16:creationId xmlns:a16="http://schemas.microsoft.com/office/drawing/2014/main" xmlns="" id="{E033AC57-98FA-00FA-14DE-B4A7E4649A3F}"/>
                  </a:ext>
                </a:extLst>
              </p:cNvPr>
              <p:cNvSpPr/>
              <p:nvPr/>
            </p:nvSpPr>
            <p:spPr>
              <a:xfrm>
                <a:off x="3131840" y="2880000"/>
                <a:ext cx="1606483" cy="432000"/>
              </a:xfrm>
              <a:prstGeom prst="roundRect">
                <a:avLst>
                  <a:gd name="adj" fmla="val 50000"/>
                </a:avLst>
              </a:prstGeom>
              <a:solidFill>
                <a:srgbClr val="65C8C2"/>
              </a:solidFill>
              <a:ln w="25400">
                <a:solidFill>
                  <a:srgbClr val="65C8C2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Microsoft JhengHei" panose="020B0604030504040204" pitchFamily="34" charset="-120"/>
                    <a:ea typeface="Microsoft JhengHei" panose="020B0604030504040204" pitchFamily="34" charset="-120"/>
                  </a:rPr>
                  <a:t>小知識</a:t>
                </a:r>
              </a:p>
            </p:txBody>
          </p:sp>
        </p:grp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xmlns="" id="{559BE0FD-2BB8-FD27-9BD9-8BBA599C910E}"/>
                </a:ext>
              </a:extLst>
            </p:cNvPr>
            <p:cNvSpPr txBox="1"/>
            <p:nvPr/>
          </p:nvSpPr>
          <p:spPr>
            <a:xfrm>
              <a:off x="3315359" y="3443101"/>
              <a:ext cx="9342019" cy="1152953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可至臺北市政府衛生局社區心理衛生中心網頁（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https://mental-</a:t>
              </a:r>
              <a:r>
                <a:rPr lang="en" altLang="zh-TW" sz="32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health.gov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. </a:t>
              </a:r>
              <a:r>
                <a:rPr lang="en" altLang="zh-TW" sz="3200" b="1" dirty="0" err="1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taipei</a:t>
              </a:r>
              <a:r>
                <a:rPr lang="en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/</a:t>
              </a:r>
              <a:r>
                <a:rPr lang="zh-TW" altLang="en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）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的心理評量專區自行填寫「網路使用習慣量表」：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此量表加總指數將網路沉迷分為三等級：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・ 正常：上網行為正常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・ 預警：過度使用網路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  <a:p>
              <a:pPr>
                <a:lnSpc>
                  <a:spcPts val="4140"/>
                </a:lnSpc>
              </a:pP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 ・</a:t>
              </a:r>
              <a:r>
                <a:rPr lang="en-US" altLang="zh-TW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 </a:t>
              </a:r>
              <a:r>
                <a:rPr lang="zh-TW" altLang="en-US" sz="3200" b="1" dirty="0"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危險：病態使用習慣</a:t>
              </a:r>
              <a:endParaRPr lang="en-US" altLang="zh-TW" sz="3200" b="1" dirty="0"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xmlns="" id="{389C5C9F-DDB0-92EF-509E-5995492EF83C}"/>
                </a:ext>
              </a:extLst>
            </p:cNvPr>
            <p:cNvSpPr txBox="1"/>
            <p:nvPr/>
          </p:nvSpPr>
          <p:spPr>
            <a:xfrm>
              <a:off x="3315359" y="3115293"/>
              <a:ext cx="634281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3600" b="1" dirty="0">
                  <a:solidFill>
                    <a:srgbClr val="65C8C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網路使用評量表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6522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65858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媒體與資訊科技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162</a:t>
            </a: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3FA53D3F-EC96-5AA5-EBFB-07EAFA9C1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72" y="2078001"/>
            <a:ext cx="3550873" cy="2187132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xmlns="" id="{0E99C632-D9BE-B3E0-57A5-E99BD1CCF483}"/>
              </a:ext>
            </a:extLst>
          </p:cNvPr>
          <p:cNvSpPr txBox="1"/>
          <p:nvPr/>
        </p:nvSpPr>
        <p:spPr>
          <a:xfrm>
            <a:off x="4700920" y="4343415"/>
            <a:ext cx="253886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媒體素養桌遊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教你分辨假新聞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37E0C87B-76DE-2F5A-6DE2-8ABFB8B9B8C9}"/>
              </a:ext>
            </a:extLst>
          </p:cNvPr>
          <p:cNvSpPr txBox="1"/>
          <p:nvPr/>
        </p:nvSpPr>
        <p:spPr>
          <a:xfrm>
            <a:off x="8097916" y="4480704"/>
            <a:ext cx="291708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芬蘭媒體素養教育</a:t>
            </a:r>
          </a:p>
          <a:p>
            <a:pPr algn="ctr">
              <a:lnSpc>
                <a:spcPts val="2700"/>
              </a:lnSpc>
            </a:pPr>
            <a:endParaRPr lang="zh-TW" altLang="en-US" sz="2400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xmlns="" id="{8D37351A-1E65-4BD7-2A9A-B9C4EBB29E03}"/>
              </a:ext>
            </a:extLst>
          </p:cNvPr>
          <p:cNvSpPr txBox="1"/>
          <p:nvPr/>
        </p:nvSpPr>
        <p:spPr>
          <a:xfrm>
            <a:off x="1099943" y="4315010"/>
            <a:ext cx="253886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媒你的事，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吃播也是媒體</a:t>
            </a:r>
          </a:p>
        </p:txBody>
      </p:sp>
      <p:pic>
        <p:nvPicPr>
          <p:cNvPr id="12" name="圖片 11">
            <a:hlinkClick r:id="rId5"/>
            <a:extLst>
              <a:ext uri="{FF2B5EF4-FFF2-40B4-BE49-F238E27FC236}">
                <a16:creationId xmlns:a16="http://schemas.microsoft.com/office/drawing/2014/main" xmlns="" id="{992FB490-D270-8E58-375A-C9DA2F4F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45" y="2078001"/>
            <a:ext cx="3550873" cy="2187132"/>
          </a:xfrm>
          <a:prstGeom prst="rect">
            <a:avLst/>
          </a:prstGeom>
        </p:spPr>
      </p:pic>
      <p:pic>
        <p:nvPicPr>
          <p:cNvPr id="13" name="圖片 12">
            <a:hlinkClick r:id="rId6"/>
            <a:extLst>
              <a:ext uri="{FF2B5EF4-FFF2-40B4-BE49-F238E27FC236}">
                <a16:creationId xmlns:a16="http://schemas.microsoft.com/office/drawing/2014/main" xmlns="" id="{47F16902-A834-3E44-603A-6D7E1EFB79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0118" y="2075763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4329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179300" y="-113298"/>
            <a:ext cx="4347448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網路成癮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178</a:t>
            </a:r>
          </a:p>
        </p:txBody>
      </p:sp>
      <p:pic>
        <p:nvPicPr>
          <p:cNvPr id="3" name="圖片 2">
            <a:hlinkClick r:id="rId3"/>
            <a:extLst>
              <a:ext uri="{FF2B5EF4-FFF2-40B4-BE49-F238E27FC236}">
                <a16:creationId xmlns:a16="http://schemas.microsoft.com/office/drawing/2014/main" xmlns="" id="{D1E11A06-3BA8-32D8-B326-C0EB75022C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54" y="2457826"/>
            <a:ext cx="3550873" cy="2187132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1A0FDC9D-BE75-AABA-4A3B-FEE065B07A52}"/>
              </a:ext>
            </a:extLst>
          </p:cNvPr>
          <p:cNvSpPr txBox="1"/>
          <p:nvPr/>
        </p:nvSpPr>
        <p:spPr>
          <a:xfrm>
            <a:off x="3973909" y="4694835"/>
            <a:ext cx="4260201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網路成癮動畫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A0105AF3-BCD5-75C2-8324-B1CE56BE96B3}"/>
              </a:ext>
            </a:extLst>
          </p:cNvPr>
          <p:cNvSpPr txBox="1"/>
          <p:nvPr/>
        </p:nvSpPr>
        <p:spPr>
          <a:xfrm>
            <a:off x="769138" y="4694835"/>
            <a:ext cx="3344125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怎麼預防網路成癮</a:t>
            </a:r>
          </a:p>
          <a:p>
            <a:pPr algn="ctr">
              <a:lnSpc>
                <a:spcPts val="2700"/>
              </a:lnSpc>
            </a:pPr>
            <a:endParaRPr lang="zh-TW" altLang="en-US" sz="240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7" name="圖片 6">
            <a:hlinkClick r:id="rId5"/>
            <a:extLst>
              <a:ext uri="{FF2B5EF4-FFF2-40B4-BE49-F238E27FC236}">
                <a16:creationId xmlns:a16="http://schemas.microsoft.com/office/drawing/2014/main" xmlns="" id="{B72F5C4F-1E9B-B6AA-21F2-3FBB3928E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541" y="2457826"/>
            <a:ext cx="3550873" cy="2187132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xmlns="" id="{B29A43C3-7FEC-97BF-5816-9148DD49FE5D}"/>
              </a:ext>
            </a:extLst>
          </p:cNvPr>
          <p:cNvSpPr txBox="1"/>
          <p:nvPr/>
        </p:nvSpPr>
        <p:spPr>
          <a:xfrm>
            <a:off x="7649476" y="4694835"/>
            <a:ext cx="4260201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網路成癮知多少</a:t>
            </a:r>
          </a:p>
        </p:txBody>
      </p:sp>
      <p:pic>
        <p:nvPicPr>
          <p:cNvPr id="15" name="圖片 14">
            <a:hlinkClick r:id="rId6"/>
            <a:extLst>
              <a:ext uri="{FF2B5EF4-FFF2-40B4-BE49-F238E27FC236}">
                <a16:creationId xmlns:a16="http://schemas.microsoft.com/office/drawing/2014/main" xmlns="" id="{4D3F5FDB-9640-A03A-5361-CA81356069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836" y="2457826"/>
            <a:ext cx="3550873" cy="218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4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-60089" y="969351"/>
            <a:ext cx="5000390" cy="707886"/>
            <a:chOff x="429601" y="1799631"/>
            <a:chExt cx="3045135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429601" y="1874520"/>
              <a:ext cx="3045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圖片生成 </a:t>
              </a:r>
              <a:r>
                <a:rPr kumimoji="1" lang="en" altLang="zh-TW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084A55D-3F66-0A4E-835B-F4D86035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3" y="988937"/>
            <a:ext cx="6590209" cy="5531927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713DC9B9-E782-911B-7F7C-DFA5AB0189C4}"/>
              </a:ext>
            </a:extLst>
          </p:cNvPr>
          <p:cNvSpPr txBox="1">
            <a:spLocks/>
          </p:cNvSpPr>
          <p:nvPr/>
        </p:nvSpPr>
        <p:spPr>
          <a:xfrm>
            <a:off x="324975" y="2500322"/>
            <a:ext cx="4597692" cy="35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Bing Image Creator </a:t>
            </a: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是微軟推出的圖片生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成工具，能依據文字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描述快速產生高畫質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圖像，方便滿足各種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視覺需求。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2474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180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-60089" y="969351"/>
            <a:ext cx="5000390" cy="707886"/>
            <a:chOff x="429601" y="1799631"/>
            <a:chExt cx="3045135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F5EB7E"/>
            </a:solidFill>
            <a:ln w="38100" cap="rnd">
              <a:solidFill>
                <a:srgbClr val="F5EB7E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429601" y="1874520"/>
              <a:ext cx="3045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圖片生成 </a:t>
              </a:r>
              <a:r>
                <a:rPr kumimoji="1" lang="en" altLang="zh-TW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</a:t>
              </a: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xmlns="" id="{9084A55D-3F66-0A4E-835B-F4D8603510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30803" y="1184414"/>
            <a:ext cx="6590209" cy="5140973"/>
          </a:xfrm>
          <a:prstGeom prst="rect">
            <a:avLst/>
          </a:prstGeom>
        </p:spPr>
      </p:pic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713DC9B9-E782-911B-7F7C-DFA5AB0189C4}"/>
              </a:ext>
            </a:extLst>
          </p:cNvPr>
          <p:cNvSpPr txBox="1">
            <a:spLocks/>
          </p:cNvSpPr>
          <p:nvPr/>
        </p:nvSpPr>
        <p:spPr>
          <a:xfrm>
            <a:off x="533111" y="1872714"/>
            <a:ext cx="4597692" cy="35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Dream Studio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以深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度學習模型（例如 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Stable Diffusion</a:t>
            </a:r>
            <a:r>
              <a:rPr lang="zh-TW" altLang="en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）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生成多元藝術風格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的圖像，並提供自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訂參數調整風格、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細節與比例，廣泛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應用於藝術設計與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品牌創作。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lnSpc>
                <a:spcPct val="70000"/>
              </a:lnSpc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47396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181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524003" y="1121705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105011" y="1264772"/>
            <a:ext cx="5000390" cy="707886"/>
            <a:chOff x="429601" y="1799631"/>
            <a:chExt cx="3045135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CBE5CB"/>
            </a:solidFill>
            <a:ln w="38100" cap="rnd">
              <a:solidFill>
                <a:srgbClr val="CBE5CB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429601" y="1874520"/>
              <a:ext cx="3045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文字生成 </a:t>
              </a:r>
              <a:r>
                <a:rPr kumimoji="1" lang="en" altLang="zh-TW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</a:t>
              </a:r>
            </a:p>
          </p:txBody>
        </p:sp>
      </p:grp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713DC9B9-E782-911B-7F7C-DFA5AB0189C4}"/>
              </a:ext>
            </a:extLst>
          </p:cNvPr>
          <p:cNvSpPr txBox="1">
            <a:spLocks/>
          </p:cNvSpPr>
          <p:nvPr/>
        </p:nvSpPr>
        <p:spPr>
          <a:xfrm>
            <a:off x="490074" y="2236570"/>
            <a:ext cx="5605925" cy="35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Gemini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能以多模態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方式處理與生成內容，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支援文字、圖片、影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片、聲音，並可依指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令產製特定類型文本，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廣泛應用於內容創作、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程式編寫、翻譯與問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lnSpc>
                <a:spcPct val="80000"/>
              </a:lnSpc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答等。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12B771D-312E-A8FD-6514-E6B1B49E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349" y="1234394"/>
            <a:ext cx="6555676" cy="520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9400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181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778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222047" y="1292908"/>
            <a:ext cx="5000390" cy="707886"/>
            <a:chOff x="429601" y="1799631"/>
            <a:chExt cx="3045135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CBE5CB"/>
            </a:solidFill>
            <a:ln w="38100" cap="rnd">
              <a:solidFill>
                <a:srgbClr val="CBE5CB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429601" y="1874520"/>
              <a:ext cx="3045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文字生成 </a:t>
              </a:r>
              <a:r>
                <a:rPr kumimoji="1" lang="en" altLang="zh-TW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</a:t>
              </a:r>
            </a:p>
          </p:txBody>
        </p:sp>
      </p:grp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713DC9B9-E782-911B-7F7C-DFA5AB0189C4}"/>
              </a:ext>
            </a:extLst>
          </p:cNvPr>
          <p:cNvSpPr txBox="1">
            <a:spLocks/>
          </p:cNvSpPr>
          <p:nvPr/>
        </p:nvSpPr>
        <p:spPr>
          <a:xfrm>
            <a:off x="596609" y="2237840"/>
            <a:ext cx="4597692" cy="35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en" altLang="zh-TW" sz="3600" b="1" dirty="0" err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ChatGPT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會依指令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分析語意，按情境調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整語氣與格式，生成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連貫且符合需求的內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容，常見於寫作、資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料分析與解題等方面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的應用。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12B771D-312E-A8FD-6514-E6B1B49E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9902" y="959832"/>
            <a:ext cx="6044487" cy="547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392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1848417A-98AA-31F9-74E5-5C58B6CD80AC}"/>
              </a:ext>
            </a:extLst>
          </p:cNvPr>
          <p:cNvSpPr/>
          <p:nvPr/>
        </p:nvSpPr>
        <p:spPr>
          <a:xfrm>
            <a:off x="10024533" y="5545204"/>
            <a:ext cx="2167467" cy="13466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xmlns="" id="{7AF31718-1C6E-3937-7822-D06D26EE164E}"/>
              </a:ext>
            </a:extLst>
          </p:cNvPr>
          <p:cNvSpPr txBox="1">
            <a:spLocks noGrp="1" noChangeArrowheads="1"/>
          </p:cNvSpPr>
          <p:nvPr>
            <p:ph type="body" sz="quarter" idx="10"/>
          </p:nvPr>
        </p:nvSpPr>
        <p:spPr bwMode="auto">
          <a:xfrm>
            <a:off x="11150607" y="82243"/>
            <a:ext cx="914400" cy="380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181</a:t>
            </a:r>
          </a:p>
        </p:txBody>
      </p:sp>
      <p:sp>
        <p:nvSpPr>
          <p:cNvPr id="6" name="電腦輔助教學的趨勢">
            <a:extLst>
              <a:ext uri="{FF2B5EF4-FFF2-40B4-BE49-F238E27FC236}">
                <a16:creationId xmlns:a16="http://schemas.microsoft.com/office/drawing/2014/main" xmlns="" id="{B3DCAA92-9254-2F05-80A8-81A65E91E99F}"/>
              </a:ext>
            </a:extLst>
          </p:cNvPr>
          <p:cNvSpPr txBox="1">
            <a:spLocks/>
          </p:cNvSpPr>
          <p:nvPr/>
        </p:nvSpPr>
        <p:spPr>
          <a:xfrm>
            <a:off x="1523998" y="-139084"/>
            <a:ext cx="592666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altLang="zh-TW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AI </a:t>
            </a:r>
            <a:r>
              <a:rPr lang="zh-TW" altLang="en-US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探 照 燈</a:t>
            </a:r>
            <a:endParaRPr lang="zh-TW" altLang="en-US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Times New Roman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xmlns="" id="{AB02A7A2-5158-07F9-F24A-E829016A1D43}"/>
              </a:ext>
            </a:extLst>
          </p:cNvPr>
          <p:cNvSpPr txBox="1"/>
          <p:nvPr/>
        </p:nvSpPr>
        <p:spPr>
          <a:xfrm>
            <a:off x="1778003" y="826284"/>
            <a:ext cx="36068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培育數位人才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xmlns="" id="{7707E935-3014-4003-7FC1-5D64C0EEA823}"/>
              </a:ext>
            </a:extLst>
          </p:cNvPr>
          <p:cNvSpPr txBox="1"/>
          <p:nvPr/>
        </p:nvSpPr>
        <p:spPr>
          <a:xfrm>
            <a:off x="6562716" y="988937"/>
            <a:ext cx="42576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進數位學習環境</a:t>
            </a:r>
            <a:endParaRPr lang="zh-TW" altLang="en-US" sz="4000" dirty="0">
              <a:solidFill>
                <a:schemeClr val="bg1"/>
              </a:solidFill>
            </a:endParaRP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xmlns="" id="{24F13A10-DF14-A3FE-49D5-AB18C8D3D674}"/>
              </a:ext>
            </a:extLst>
          </p:cNvPr>
          <p:cNvGrpSpPr/>
          <p:nvPr/>
        </p:nvGrpSpPr>
        <p:grpSpPr>
          <a:xfrm>
            <a:off x="193911" y="1236637"/>
            <a:ext cx="5000390" cy="707886"/>
            <a:chOff x="429601" y="1799631"/>
            <a:chExt cx="3045135" cy="707886"/>
          </a:xfrm>
        </p:grpSpPr>
        <p:sp>
          <p:nvSpPr>
            <p:cNvPr id="21" name="圓角化同側角落矩形 20">
              <a:extLst>
                <a:ext uri="{FF2B5EF4-FFF2-40B4-BE49-F238E27FC236}">
                  <a16:creationId xmlns:a16="http://schemas.microsoft.com/office/drawing/2014/main" xmlns="" id="{C641B73B-DE1E-9D4D-071A-DC58C2C17D86}"/>
                </a:ext>
              </a:extLst>
            </p:cNvPr>
            <p:cNvSpPr/>
            <p:nvPr/>
          </p:nvSpPr>
          <p:spPr bwMode="auto">
            <a:xfrm>
              <a:off x="664097" y="1799631"/>
              <a:ext cx="2577406" cy="707886"/>
            </a:xfrm>
            <a:prstGeom prst="round2SameRect">
              <a:avLst/>
            </a:prstGeom>
            <a:solidFill>
              <a:srgbClr val="CBE5CB"/>
            </a:solidFill>
            <a:ln w="38100" cap="rnd">
              <a:solidFill>
                <a:srgbClr val="CBE5CB"/>
              </a:solidFill>
            </a:ln>
            <a:effectLst/>
            <a:scene3d>
              <a:camera prst="orthographicFront"/>
              <a:lightRig rig="balanced" dir="t"/>
            </a:scene3d>
            <a:sp3d>
              <a:bevelT w="165100" prst="coolSlant"/>
            </a:sp3d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zh-TW" altLang="en-US" sz="32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Microsoft JhengHei" panose="020B0604030504040204" pitchFamily="34" charset="-120"/>
                <a:ea typeface="Microsoft JhengHei" panose="020B0604030504040204" pitchFamily="34" charset="-120"/>
              </a:endParaRPr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xmlns="" id="{E58A49CC-EDBF-EB8D-D3CF-EDF53A7232B9}"/>
                </a:ext>
              </a:extLst>
            </p:cNvPr>
            <p:cNvSpPr txBox="1"/>
            <p:nvPr/>
          </p:nvSpPr>
          <p:spPr>
            <a:xfrm>
              <a:off x="429601" y="1874520"/>
              <a:ext cx="304513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文字生成 </a:t>
              </a:r>
              <a:r>
                <a:rPr kumimoji="1" lang="en" altLang="zh-TW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AI </a:t>
              </a:r>
              <a:r>
                <a:rPr kumimoji="1" lang="zh-TW" altLang="en-US" sz="32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工具</a:t>
              </a:r>
            </a:p>
          </p:txBody>
        </p:sp>
      </p:grpSp>
      <p:sp>
        <p:nvSpPr>
          <p:cNvPr id="10" name="◎ 電腦輔助學習趨勢…">
            <a:extLst>
              <a:ext uri="{FF2B5EF4-FFF2-40B4-BE49-F238E27FC236}">
                <a16:creationId xmlns:a16="http://schemas.microsoft.com/office/drawing/2014/main" xmlns="" id="{713DC9B9-E782-911B-7F7C-DFA5AB0189C4}"/>
              </a:ext>
            </a:extLst>
          </p:cNvPr>
          <p:cNvSpPr txBox="1">
            <a:spLocks/>
          </p:cNvSpPr>
          <p:nvPr/>
        </p:nvSpPr>
        <p:spPr>
          <a:xfrm>
            <a:off x="596609" y="2237840"/>
            <a:ext cx="4597692" cy="3575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微軟 </a:t>
            </a:r>
            <a:r>
              <a:rPr lang="en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Copilot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支援多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國語言，使用者設定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名稱後，即可開始對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話。隨著訓練資料成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長，它愈能貼近人類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語言表達，提供更自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然、有趣內容的回應。</a:t>
            </a:r>
            <a:endParaRPr lang="en-US" altLang="zh-TW" sz="36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  <a:sym typeface="Calibri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012B771D-312E-A8FD-6514-E6B1B49E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7180" y="1224084"/>
            <a:ext cx="6581940" cy="5242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893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817" y="3301987"/>
            <a:ext cx="2910963" cy="87236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86" y="4215558"/>
            <a:ext cx="800986" cy="800986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1953001" y="1276939"/>
            <a:ext cx="59298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 </a:t>
            </a:r>
            <a:r>
              <a:rPr lang="en-US" altLang="zh-TW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 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章已經全部學習完畢，</a:t>
            </a:r>
            <a:endParaRPr lang="en-US" altLang="zh-TW" sz="3200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zh-TW" altLang="en-US" sz="3200" b="1" dirty="0">
                <a:solidFill>
                  <a:srgbClr val="4D7AA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速測派</a:t>
            </a:r>
            <a:r>
              <a:rPr lang="zh-TW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按鈕進行題目練習！</a:t>
            </a:r>
          </a:p>
        </p:txBody>
      </p:sp>
      <p:sp>
        <p:nvSpPr>
          <p:cNvPr id="5" name="電腦輔助教學的趨勢"/>
          <p:cNvSpPr txBox="1">
            <a:spLocks/>
          </p:cNvSpPr>
          <p:nvPr/>
        </p:nvSpPr>
        <p:spPr>
          <a:xfrm>
            <a:off x="1844194" y="-109901"/>
            <a:ext cx="33421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3">
                    <a:lumOff val="44000"/>
                  </a:schemeClr>
                </a:solidFill>
                <a:latin typeface="華康中圓體"/>
                <a:ea typeface="華康中圓體"/>
                <a:cs typeface="華康中圓體"/>
                <a:sym typeface="華康中圓體"/>
              </a:defRPr>
            </a:lvl1pPr>
          </a:lstStyle>
          <a:p>
            <a:pPr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zh-TW" altLang="en-US" sz="4800" dirty="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Times New Roman"/>
              </a:rPr>
              <a:t>線上派卷</a:t>
            </a:r>
          </a:p>
        </p:txBody>
      </p:sp>
    </p:spTree>
    <p:extLst>
      <p:ext uri="{BB962C8B-B14F-4D97-AF65-F5344CB8AC3E}">
        <p14:creationId xmlns:p14="http://schemas.microsoft.com/office/powerpoint/2010/main" val="41367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65858" y="-113298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媒體與資訊科技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230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163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381086" y="1021030"/>
            <a:ext cx="11429828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</a:t>
            </a: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在媒體資訊無所不在的生活中，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資訊失序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言論自由</a:t>
            </a:r>
            <a:endParaRPr lang="en-US" altLang="zh-TW" sz="36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en-US" altLang="zh-TW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網路霸凌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zh-TW" altLang="en-US" sz="36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網路成癮</a:t>
            </a:r>
            <a:r>
              <a:rPr lang="zh-TW" altLang="en-US" sz="36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等議題，已愈來愈受到重視。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6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xmlns="" id="{FC88666B-6620-6785-7765-F84D3F5083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8736" y="2343150"/>
            <a:ext cx="6306476" cy="3863426"/>
          </a:xfrm>
          <a:prstGeom prst="rect">
            <a:avLst/>
          </a:prstGeom>
        </p:spPr>
      </p:pic>
      <p:sp>
        <p:nvSpPr>
          <p:cNvPr id="2" name="◎ 電腦輔助學習趨勢…">
            <a:extLst>
              <a:ext uri="{FF2B5EF4-FFF2-40B4-BE49-F238E27FC236}">
                <a16:creationId xmlns:a16="http://schemas.microsoft.com/office/drawing/2014/main" xmlns="" id="{01DA4D37-07DD-8197-0B70-BC0771C29817}"/>
              </a:ext>
            </a:extLst>
          </p:cNvPr>
          <p:cNvSpPr txBox="1">
            <a:spLocks/>
          </p:cNvSpPr>
          <p:nvPr/>
        </p:nvSpPr>
        <p:spPr>
          <a:xfrm>
            <a:off x="3340146" y="6372164"/>
            <a:ext cx="5635066" cy="6930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現在資訊的產生日趨多元且複雜</a:t>
            </a: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3667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2815170" y="-150824"/>
            <a:ext cx="5437332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資訊素養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8230" y="6690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163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381086" y="1331118"/>
            <a:ext cx="10997144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資訊來源多且真偽難辨，必須具備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判斷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篩選</a:t>
            </a:r>
            <a:endParaRPr lang="en-US" altLang="zh-TW" sz="4000" b="1" dirty="0">
              <a:solidFill>
                <a:srgbClr val="C0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資訊的能力，能找出正確且有用的內容。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良好的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資訊素養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能提升媒體素養，讓人更負責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任、理性地使用與傳播媒體資訊，兩者相互加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 強。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pic>
        <p:nvPicPr>
          <p:cNvPr id="2" name="圖片 1">
            <a:hlinkClick r:id="rId3"/>
            <a:extLst>
              <a:ext uri="{FF2B5EF4-FFF2-40B4-BE49-F238E27FC236}">
                <a16:creationId xmlns:a16="http://schemas.microsoft.com/office/drawing/2014/main" xmlns="" id="{513F0115-408E-D625-7CBA-0FBFFB714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960" y="4250405"/>
            <a:ext cx="2891808" cy="1781186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xmlns="" id="{2D5D5762-C97C-AB57-ED37-AA3D7B460806}"/>
              </a:ext>
            </a:extLst>
          </p:cNvPr>
          <p:cNvSpPr txBox="1"/>
          <p:nvPr/>
        </p:nvSpPr>
        <p:spPr>
          <a:xfrm>
            <a:off x="6820566" y="6127074"/>
            <a:ext cx="253886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避免網路成癮</a:t>
            </a:r>
            <a:endParaRPr lang="en-US" altLang="zh-TW" sz="2400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xmlns="" id="{D7CC9C3A-5413-49B6-51F1-065578B9B3C2}"/>
              </a:ext>
            </a:extLst>
          </p:cNvPr>
          <p:cNvSpPr txBox="1"/>
          <p:nvPr/>
        </p:nvSpPr>
        <p:spPr>
          <a:xfrm>
            <a:off x="2758898" y="6127074"/>
            <a:ext cx="2718666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400" dirty="0">
                <a:solidFill>
                  <a:schemeClr val="tx1"/>
                </a:solidFill>
                <a:ea typeface="標楷體" pitchFamily="65" charset="-120"/>
              </a:rPr>
              <a:t>預防網路成癮</a:t>
            </a:r>
          </a:p>
        </p:txBody>
      </p:sp>
      <p:pic>
        <p:nvPicPr>
          <p:cNvPr id="9" name="圖片 8">
            <a:hlinkClick r:id="rId5"/>
            <a:extLst>
              <a:ext uri="{FF2B5EF4-FFF2-40B4-BE49-F238E27FC236}">
                <a16:creationId xmlns:a16="http://schemas.microsoft.com/office/drawing/2014/main" xmlns="" id="{68458C7B-A411-2E37-8210-3D0C01AF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096" y="4220376"/>
            <a:ext cx="2891808" cy="178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4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3076344" y="-118064"/>
            <a:ext cx="2536319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164</a:t>
            </a:r>
          </a:p>
        </p:txBody>
      </p:sp>
      <p:sp>
        <p:nvSpPr>
          <p:cNvPr id="4" name="◎ 電腦輔助學習趨勢…">
            <a:extLst>
              <a:ext uri="{FF2B5EF4-FFF2-40B4-BE49-F238E27FC236}">
                <a16:creationId xmlns:a16="http://schemas.microsoft.com/office/drawing/2014/main" xmlns="" id="{E93D7DF6-4D8E-4919-2445-15D4F7B0C08D}"/>
              </a:ext>
            </a:extLst>
          </p:cNvPr>
          <p:cNvSpPr txBox="1">
            <a:spLocks/>
          </p:cNvSpPr>
          <p:nvPr/>
        </p:nvSpPr>
        <p:spPr>
          <a:xfrm>
            <a:off x="381086" y="1722188"/>
            <a:ext cx="11349860" cy="41957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網路資訊傳播快速，但也被不肖人士用來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散播     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扭曲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、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錯誤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造假的內容，造成「資訊失序」，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嚴重影響社會秩序。</a:t>
            </a: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◼︎ 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假新聞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與</a:t>
            </a:r>
            <a:r>
              <a:rPr lang="zh-TW" altLang="en-US" sz="4000" b="1" dirty="0">
                <a:solidFill>
                  <a:srgbClr val="C0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不實資訊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的氾濫問題相當複雜，查證</a:t>
            </a:r>
            <a:endParaRPr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    不易，政府透過立法或修法並加重刑責</a:t>
            </a:r>
            <a:r>
              <a:rPr lang="zh-TW" altLang="en-US" sz="4000" dirty="0"/>
              <a:t>來加以</a:t>
            </a:r>
            <a:endParaRPr lang="en-US" altLang="zh-TW" sz="4000" dirty="0"/>
          </a:p>
          <a:p>
            <a:pPr marL="179387" indent="-358775">
              <a:spcBef>
                <a:spcPts val="800"/>
              </a:spcBef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r>
              <a:rPr lang="zh-TW" altLang="en-US" sz="4000" dirty="0"/>
              <a:t>   管控</a:t>
            </a:r>
            <a:r>
              <a:rPr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cs typeface="Arial Unicode MS"/>
                <a:sym typeface="Arial Unicode MS"/>
              </a:rPr>
              <a:t>。</a:t>
            </a:r>
            <a:endParaRPr lang="zh-TW" altLang="en-US" sz="4000" b="1" dirty="0">
              <a:solidFill>
                <a:srgbClr val="FF0000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 Unicode MS"/>
              <a:sym typeface="Arial Unicode MS"/>
            </a:endParaRPr>
          </a:p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6" name="Rectangle 11">
            <a:hlinkClick r:id="rId3"/>
          </p:cNvPr>
          <p:cNvSpPr>
            <a:spLocks noChangeArrowheads="1"/>
          </p:cNvSpPr>
          <p:nvPr/>
        </p:nvSpPr>
        <p:spPr bwMode="auto">
          <a:xfrm>
            <a:off x="9296524" y="788424"/>
            <a:ext cx="2915041" cy="709093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just"/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</a:t>
            </a:r>
            <a:r>
              <a:rPr lang="zh-TW" altLang="en-US" sz="1800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破解常見的錯假訊息</a:t>
            </a:r>
            <a:r>
              <a:rPr lang="zh-TW" altLang="en-US" sz="1800" b="1" u="sng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r>
              <a:rPr lang="en-US" altLang="zh-TW" b="1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(05:09)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AutoShape 12">
            <a:hlinkClick r:id="rId3"/>
          </p:cNvPr>
          <p:cNvSpPr>
            <a:spLocks noChangeArrowheads="1"/>
          </p:cNvSpPr>
          <p:nvPr/>
        </p:nvSpPr>
        <p:spPr bwMode="auto">
          <a:xfrm>
            <a:off x="7961349" y="788425"/>
            <a:ext cx="1315611" cy="709092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square" lIns="72000" tIns="72000" rIns="72000" bIns="72000" anchor="ctr" anchorCtr="1">
            <a:no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</a:p>
        </p:txBody>
      </p:sp>
    </p:spTree>
    <p:extLst>
      <p:ext uri="{BB962C8B-B14F-4D97-AF65-F5344CB8AC3E}">
        <p14:creationId xmlns:p14="http://schemas.microsoft.com/office/powerpoint/2010/main" val="426092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報 告 大 綱">
            <a:extLst>
              <a:ext uri="{FF2B5EF4-FFF2-40B4-BE49-F238E27FC236}">
                <a16:creationId xmlns:a16="http://schemas.microsoft.com/office/drawing/2014/main" xmlns="" id="{E9BCA465-AA7B-4AF1-CDF4-40DC34C919BC}"/>
              </a:ext>
            </a:extLst>
          </p:cNvPr>
          <p:cNvSpPr txBox="1">
            <a:spLocks/>
          </p:cNvSpPr>
          <p:nvPr/>
        </p:nvSpPr>
        <p:spPr>
          <a:xfrm>
            <a:off x="1738859" y="-88084"/>
            <a:ext cx="5666281" cy="983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accent3">
                    <a:lumOff val="44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400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資訊失序三大類型</a:t>
            </a:r>
            <a:endParaRPr lang="zh-TW" altLang="en-US" sz="4400" dirty="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◎ 電腦輔助學習趨勢…">
            <a:extLst>
              <a:ext uri="{FF2B5EF4-FFF2-40B4-BE49-F238E27FC236}">
                <a16:creationId xmlns:a16="http://schemas.microsoft.com/office/drawing/2014/main" xmlns="" id="{10992A20-088C-2271-1910-C6EB00B08114}"/>
              </a:ext>
            </a:extLst>
          </p:cNvPr>
          <p:cNvSpPr txBox="1">
            <a:spLocks/>
          </p:cNvSpPr>
          <p:nvPr/>
        </p:nvSpPr>
        <p:spPr>
          <a:xfrm>
            <a:off x="381086" y="998939"/>
            <a:ext cx="11670273" cy="62318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9387" indent="-358775">
              <a:spcBef>
                <a:spcPts val="800"/>
              </a:spcBef>
              <a:buFont typeface="Arial" panose="020B0604020202020204" pitchFamily="34" charset="0"/>
              <a:buNone/>
              <a:defRPr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 lang="zh-TW" altLang="en-US" sz="3200" b="1" dirty="0">
              <a:solidFill>
                <a:srgbClr val="FF0000"/>
              </a:solidFill>
              <a:latin typeface="HEITI SC MEDIUM" pitchFamily="2" charset="-128"/>
              <a:ea typeface="HEITI SC MEDIUM" pitchFamily="2" charset="-128"/>
              <a:cs typeface="Calibri"/>
              <a:sym typeface="Calibri"/>
            </a:endParaRPr>
          </a:p>
        </p:txBody>
      </p:sp>
      <p:sp>
        <p:nvSpPr>
          <p:cNvPr id="10" name="Text Box 17">
            <a:extLst>
              <a:ext uri="{FF2B5EF4-FFF2-40B4-BE49-F238E27FC236}">
                <a16:creationId xmlns:a16="http://schemas.microsoft.com/office/drawing/2014/main" xmlns="" id="{8B7577CC-01DA-B361-7708-23C29504C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080" y="43753"/>
            <a:ext cx="612000" cy="3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 anchor="ctr" anchorCtr="0"/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b="1" dirty="0">
                <a:solidFill>
                  <a:srgbClr val="000000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164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xmlns="" id="{3A1E2872-A339-2B85-9748-EC1586B8C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15" y="807666"/>
            <a:ext cx="8619794" cy="5926653"/>
          </a:xfrm>
          <a:prstGeom prst="rect">
            <a:avLst/>
          </a:prstGeom>
        </p:spPr>
      </p:pic>
      <p:pic>
        <p:nvPicPr>
          <p:cNvPr id="2" name="圖片 1">
            <a:hlinkClick r:id="rId4"/>
            <a:extLst>
              <a:ext uri="{FF2B5EF4-FFF2-40B4-BE49-F238E27FC236}">
                <a16:creationId xmlns:a16="http://schemas.microsoft.com/office/drawing/2014/main" xmlns="" id="{4D91DB5F-53FE-CCF3-FB54-F0544AF56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21407" r="4703" b="23062"/>
          <a:stretch>
            <a:fillRect/>
          </a:stretch>
        </p:blipFill>
        <p:spPr bwMode="auto">
          <a:xfrm>
            <a:off x="10377672" y="-18811"/>
            <a:ext cx="1843314" cy="1133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xmlns="" id="{2BF2E215-0D9B-4F01-1E62-E93B3F87778E}"/>
              </a:ext>
            </a:extLst>
          </p:cNvPr>
          <p:cNvSpPr txBox="1"/>
          <p:nvPr/>
        </p:nvSpPr>
        <p:spPr>
          <a:xfrm>
            <a:off x="9950337" y="1126876"/>
            <a:ext cx="2538868" cy="3773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pitchFamily="18" charset="-120"/>
                <a:cs typeface="+mn-cs"/>
              </a:defRPr>
            </a:lvl9pPr>
          </a:lstStyle>
          <a:p>
            <a:pPr algn="ctr">
              <a:lnSpc>
                <a:spcPts val="2700"/>
              </a:lnSpc>
            </a:pPr>
            <a:r>
              <a:rPr lang="zh-TW" altLang="en-US" sz="2000" dirty="0">
                <a:solidFill>
                  <a:schemeClr val="tx1"/>
                </a:solidFill>
                <a:ea typeface="標楷體" pitchFamily="65" charset="-120"/>
              </a:rPr>
              <a:t>假新聞與</a:t>
            </a:r>
            <a:endParaRPr lang="en-US" altLang="zh-TW" sz="2000" dirty="0">
              <a:solidFill>
                <a:schemeClr val="tx1"/>
              </a:solidFill>
              <a:ea typeface="標楷體" pitchFamily="65" charset="-120"/>
            </a:endParaRPr>
          </a:p>
          <a:p>
            <a:pPr algn="ctr">
              <a:lnSpc>
                <a:spcPts val="2700"/>
              </a:lnSpc>
            </a:pPr>
            <a:r>
              <a:rPr lang="zh-TW" altLang="en-US" sz="2000" dirty="0">
                <a:solidFill>
                  <a:schemeClr val="tx1"/>
                </a:solidFill>
                <a:ea typeface="標楷體" pitchFamily="65" charset="-120"/>
              </a:rPr>
              <a:t>我們的距離</a:t>
            </a:r>
            <a:endParaRPr lang="en-US" altLang="zh-TW" sz="2000" dirty="0">
              <a:solidFill>
                <a:schemeClr val="tx1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77690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2529</Words>
  <Application>Microsoft Office PowerPoint</Application>
  <PresentationFormat>寬螢幕</PresentationFormat>
  <Paragraphs>440</Paragraphs>
  <Slides>56</Slides>
  <Notes>47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56</vt:i4>
      </vt:variant>
    </vt:vector>
  </HeadingPairs>
  <TitlesOfParts>
    <vt:vector size="67" baseType="lpstr">
      <vt:lpstr>Arial Unicode MS</vt:lpstr>
      <vt:lpstr>HEITI SC MEDIUM</vt:lpstr>
      <vt:lpstr>微軟正黑體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HanLin</dc:creator>
  <cp:lastModifiedBy>呂唯楨</cp:lastModifiedBy>
  <cp:revision>113</cp:revision>
  <dcterms:created xsi:type="dcterms:W3CDTF">2024-04-09T07:17:08Z</dcterms:created>
  <dcterms:modified xsi:type="dcterms:W3CDTF">2026-01-02T08:47:37Z</dcterms:modified>
</cp:coreProperties>
</file>