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9" r:id="rId3"/>
    <p:sldId id="261" r:id="rId4"/>
    <p:sldId id="364" r:id="rId5"/>
    <p:sldId id="365" r:id="rId6"/>
    <p:sldId id="366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66C"/>
    <a:srgbClr val="FDECE9"/>
    <a:srgbClr val="F2BFBF"/>
    <a:srgbClr val="CBE5CB"/>
    <a:srgbClr val="8A5291"/>
    <a:srgbClr val="5DBCB1"/>
    <a:srgbClr val="E6DBE5"/>
    <a:srgbClr val="9D6EA3"/>
    <a:srgbClr val="E7F3EE"/>
    <a:srgbClr val="09A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49" autoAdjust="0"/>
    <p:restoredTop sz="94660"/>
  </p:normalViewPr>
  <p:slideViewPr>
    <p:cSldViewPr snapToGrid="0">
      <p:cViewPr varScale="1">
        <p:scale>
          <a:sx n="79" d="100"/>
          <a:sy n="79" d="100"/>
        </p:scale>
        <p:origin x="2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2889" y="3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FE885-CE40-4C31-974A-66E082047A57}" type="datetimeFigureOut">
              <a:rPr lang="zh-TW" altLang="en-US" smtClean="0"/>
              <a:t>2025/12/30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BD808-92CC-4696-9947-9B9E305177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8864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685D2-0FFB-0546-B94A-68DB99EB8168}" type="datetimeFigureOut">
              <a:rPr kumimoji="1" lang="zh-TW" altLang="en-US" smtClean="0"/>
              <a:t>2025/12/30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57DAB-3F00-4940-8BC8-F877A0A6E98D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138336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3ED9B-3B7C-FA4E-8807-38B58601FE7F}" type="slidenum">
              <a:rPr kumimoji="1" lang="zh-TW" altLang="en-US" smtClean="0"/>
              <a:t>3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66003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3ED9B-3B7C-FA4E-8807-38B58601FE7F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31921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3ED9B-3B7C-FA4E-8807-38B58601FE7F}" type="slidenum">
              <a:rPr kumimoji="1" lang="zh-TW" altLang="en-US" smtClean="0"/>
              <a:t>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532537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3ED9B-3B7C-FA4E-8807-38B58601FE7F}" type="slidenum">
              <a:rPr kumimoji="1" lang="zh-TW" altLang="en-US" smtClean="0"/>
              <a:t>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73179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94A354D9-8A03-5DB3-D5ED-05A7CF13B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350" y="6492459"/>
            <a:ext cx="1288319" cy="228863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DC3DAE31-46E6-0AFE-0952-F291EA6852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17526" cy="685800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94A354D9-8A03-5DB3-D5ED-05A7CF13B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350" y="6392111"/>
            <a:ext cx="1288319" cy="22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16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958" y="-42932"/>
            <a:ext cx="12299957" cy="6919109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11125200" y="0"/>
            <a:ext cx="1066800" cy="481013"/>
          </a:xfrm>
          <a:prstGeom prst="rect">
            <a:avLst/>
          </a:prstGeom>
          <a:solidFill>
            <a:srgbClr val="495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11196638" y="50129"/>
            <a:ext cx="938212" cy="380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11207299" y="109119"/>
            <a:ext cx="914400" cy="380754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94A354D9-8A03-5DB3-D5ED-05A7CF13BB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350" y="6492459"/>
            <a:ext cx="1288319" cy="22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95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91033-D878-476A-A8AA-77F6CB5E8CCD}" type="datetimeFigureOut">
              <a:rPr lang="zh-TW" altLang="en-US" smtClean="0"/>
              <a:t>2025/12/30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D385C-C73B-4C00-A177-D4937D0CE6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78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youtu.be/JkEPYNPJGz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7769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報 告 大 綱">
            <a:extLst>
              <a:ext uri="{FF2B5EF4-FFF2-40B4-BE49-F238E27FC236}">
                <a16:creationId xmlns:a16="http://schemas.microsoft.com/office/drawing/2014/main" xmlns="" id="{A6E71AEC-D658-D3F2-956C-49E9A2BCD3A9}"/>
              </a:ext>
            </a:extLst>
          </p:cNvPr>
          <p:cNvSpPr txBox="1">
            <a:spLocks/>
          </p:cNvSpPr>
          <p:nvPr/>
        </p:nvSpPr>
        <p:spPr>
          <a:xfrm>
            <a:off x="2802802" y="-225554"/>
            <a:ext cx="4188841" cy="1260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8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目         錄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D8781CC6-A459-DE1E-DF77-9E36C880D132}"/>
              </a:ext>
            </a:extLst>
          </p:cNvPr>
          <p:cNvSpPr/>
          <p:nvPr/>
        </p:nvSpPr>
        <p:spPr>
          <a:xfrm>
            <a:off x="10844784" y="0"/>
            <a:ext cx="1347216" cy="1353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C2A12D14-201E-4D11-246B-EB01F8F7A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25" y="1084533"/>
            <a:ext cx="7904868" cy="1107113"/>
          </a:xfrm>
          <a:prstGeom prst="rect">
            <a:avLst/>
          </a:prstGeom>
          <a:solidFill>
            <a:srgbClr val="F2BFBF"/>
          </a:solidFill>
          <a:ln w="2540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TW" altLang="en-US" sz="5400" b="1" dirty="0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基本演算法的介紹</a:t>
            </a:r>
            <a:endParaRPr lang="zh-TW" altLang="en-US" sz="5400" b="1" dirty="0">
              <a:solidFill>
                <a:schemeClr val="bg1"/>
              </a:solidFill>
              <a:latin typeface="+mj-lt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xmlns="" id="{BC182251-6067-38FE-FB97-D35700D2A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6306" y="2454973"/>
            <a:ext cx="5281595" cy="1016231"/>
          </a:xfrm>
          <a:prstGeom prst="rect">
            <a:avLst/>
          </a:prstGeom>
          <a:solidFill>
            <a:srgbClr val="FDECE9"/>
          </a:solidFill>
          <a:ln w="127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zh-TW" alt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演算法概念與原理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DD489E72-5F81-8E4B-8221-678CE81B1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3960" y="3633257"/>
            <a:ext cx="5281595" cy="941467"/>
          </a:xfrm>
          <a:prstGeom prst="rect">
            <a:avLst/>
          </a:prstGeom>
          <a:solidFill>
            <a:srgbClr val="FDECE9"/>
          </a:solidFill>
          <a:ln w="127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zh-TW" altLang="en-US" sz="4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排序的原理與範例</a:t>
            </a:r>
            <a:endParaRPr lang="zh-TW" altLang="en-US" sz="4400" b="1" dirty="0">
              <a:solidFill>
                <a:schemeClr val="bg1">
                  <a:lumMod val="50000"/>
                </a:schemeClr>
              </a:solidFill>
              <a:latin typeface="+mj-lt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1B0E635E-3435-BA10-8081-7807DAA83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614" y="4771675"/>
            <a:ext cx="5283941" cy="1016231"/>
          </a:xfrm>
          <a:prstGeom prst="rect">
            <a:avLst/>
          </a:prstGeom>
          <a:solidFill>
            <a:srgbClr val="FDECE9"/>
          </a:solidFill>
          <a:ln w="12700" algn="ctr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zh-TW" altLang="en-US" sz="4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搜尋的原理與範例</a:t>
            </a:r>
            <a:endParaRPr lang="zh-TW" altLang="en-US" sz="4400" b="1" dirty="0">
              <a:solidFill>
                <a:schemeClr val="bg1">
                  <a:lumMod val="50000"/>
                </a:schemeClr>
              </a:solidFill>
              <a:latin typeface="+mj-lt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397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報 告 大 綱">
            <a:extLst>
              <a:ext uri="{FF2B5EF4-FFF2-40B4-BE49-F238E27FC236}">
                <a16:creationId xmlns:a16="http://schemas.microsoft.com/office/drawing/2014/main" xmlns="" id="{E9BCA465-AA7B-4AF1-CDF4-40DC34C919BC}"/>
              </a:ext>
            </a:extLst>
          </p:cNvPr>
          <p:cNvSpPr txBox="1">
            <a:spLocks/>
          </p:cNvSpPr>
          <p:nvPr/>
        </p:nvSpPr>
        <p:spPr>
          <a:xfrm>
            <a:off x="1765858" y="-113298"/>
            <a:ext cx="5437332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演算法概念與原理</a:t>
            </a:r>
          </a:p>
        </p:txBody>
      </p:sp>
      <p:sp>
        <p:nvSpPr>
          <p:cNvPr id="7" name="◎ 電腦輔助學習趨勢…">
            <a:extLst>
              <a:ext uri="{FF2B5EF4-FFF2-40B4-BE49-F238E27FC236}">
                <a16:creationId xmlns:a16="http://schemas.microsoft.com/office/drawing/2014/main" xmlns="" id="{10992A20-088C-2271-1910-C6EB00B08114}"/>
              </a:ext>
            </a:extLst>
          </p:cNvPr>
          <p:cNvSpPr txBox="1">
            <a:spLocks/>
          </p:cNvSpPr>
          <p:nvPr/>
        </p:nvSpPr>
        <p:spPr>
          <a:xfrm>
            <a:off x="381086" y="998939"/>
            <a:ext cx="11670273" cy="6231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solidFill>
                <a:srgbClr val="FF0000"/>
              </a:solidFill>
              <a:latin typeface="HEITI SC MEDIUM" pitchFamily="2" charset="-128"/>
              <a:ea typeface="HEITI SC MEDIUM" pitchFamily="2" charset="-128"/>
              <a:cs typeface="Calibri"/>
              <a:sym typeface="Calibri"/>
            </a:endParaRPr>
          </a:p>
        </p:txBody>
      </p:sp>
      <p:sp>
        <p:nvSpPr>
          <p:cNvPr id="10" name="Text Box 17">
            <a:extLst>
              <a:ext uri="{FF2B5EF4-FFF2-40B4-BE49-F238E27FC236}">
                <a16:creationId xmlns:a16="http://schemas.microsoft.com/office/drawing/2014/main" xmlns="" id="{8B7577CC-01DA-B361-7708-23C29504C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8230" y="66903"/>
            <a:ext cx="612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0"/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184</a:t>
            </a:r>
          </a:p>
        </p:txBody>
      </p:sp>
      <p:sp>
        <p:nvSpPr>
          <p:cNvPr id="4" name="◎ 電腦輔助學習趨勢…">
            <a:extLst>
              <a:ext uri="{FF2B5EF4-FFF2-40B4-BE49-F238E27FC236}">
                <a16:creationId xmlns:a16="http://schemas.microsoft.com/office/drawing/2014/main" xmlns="" id="{E93D7DF6-4D8E-4919-2445-15D4F7B0C08D}"/>
              </a:ext>
            </a:extLst>
          </p:cNvPr>
          <p:cNvSpPr txBox="1">
            <a:spLocks/>
          </p:cNvSpPr>
          <p:nvPr/>
        </p:nvSpPr>
        <p:spPr>
          <a:xfrm>
            <a:off x="560402" y="998939"/>
            <a:ext cx="11429828" cy="4195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 演算法就是解決問題的具體步驟，像日常生活中的蛋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炒飯食譜，也是把任務拆成可依序執行的操作流程。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6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演算法是將問題，轉換成可以依序操作的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明確步驟，</a:t>
            </a:r>
            <a:endParaRPr lang="en-US" altLang="zh-TW" sz="36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Calibri"/>
              <a:sym typeface="Calibri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     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必須具備下列要點：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有明確的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輸入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清楚的處理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流程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有明確的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輸出</a:t>
            </a: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步驟有限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且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可執行</a:t>
            </a: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solidFill>
                <a:srgbClr val="FF0000"/>
              </a:solidFill>
              <a:latin typeface="HEITI SC MEDIUM" pitchFamily="2" charset="-128"/>
              <a:ea typeface="HEITI SC MEDIUM" pitchFamily="2" charset="-128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0179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報 告 大 綱">
            <a:extLst>
              <a:ext uri="{FF2B5EF4-FFF2-40B4-BE49-F238E27FC236}">
                <a16:creationId xmlns:a16="http://schemas.microsoft.com/office/drawing/2014/main" xmlns="" id="{E9BCA465-AA7B-4AF1-CDF4-40DC34C919BC}"/>
              </a:ext>
            </a:extLst>
          </p:cNvPr>
          <p:cNvSpPr txBox="1">
            <a:spLocks/>
          </p:cNvSpPr>
          <p:nvPr/>
        </p:nvSpPr>
        <p:spPr>
          <a:xfrm>
            <a:off x="1765858" y="-113298"/>
            <a:ext cx="5437332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演算法概念與原理</a:t>
            </a:r>
          </a:p>
        </p:txBody>
      </p:sp>
      <p:sp>
        <p:nvSpPr>
          <p:cNvPr id="7" name="◎ 電腦輔助學習趨勢…">
            <a:extLst>
              <a:ext uri="{FF2B5EF4-FFF2-40B4-BE49-F238E27FC236}">
                <a16:creationId xmlns:a16="http://schemas.microsoft.com/office/drawing/2014/main" xmlns="" id="{10992A20-088C-2271-1910-C6EB00B08114}"/>
              </a:ext>
            </a:extLst>
          </p:cNvPr>
          <p:cNvSpPr txBox="1">
            <a:spLocks/>
          </p:cNvSpPr>
          <p:nvPr/>
        </p:nvSpPr>
        <p:spPr>
          <a:xfrm>
            <a:off x="381086" y="998939"/>
            <a:ext cx="11670273" cy="6231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solidFill>
                <a:srgbClr val="FF0000"/>
              </a:solidFill>
              <a:latin typeface="HEITI SC MEDIUM" pitchFamily="2" charset="-128"/>
              <a:ea typeface="HEITI SC MEDIUM" pitchFamily="2" charset="-128"/>
              <a:cs typeface="Calibri"/>
              <a:sym typeface="Calibri"/>
            </a:endParaRPr>
          </a:p>
        </p:txBody>
      </p:sp>
      <p:sp>
        <p:nvSpPr>
          <p:cNvPr id="10" name="Text Box 17">
            <a:extLst>
              <a:ext uri="{FF2B5EF4-FFF2-40B4-BE49-F238E27FC236}">
                <a16:creationId xmlns:a16="http://schemas.microsoft.com/office/drawing/2014/main" xmlns="" id="{8B7577CC-01DA-B361-7708-23C29504C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8230" y="66903"/>
            <a:ext cx="612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0"/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184</a:t>
            </a:r>
          </a:p>
        </p:txBody>
      </p:sp>
      <p:sp>
        <p:nvSpPr>
          <p:cNvPr id="4" name="◎ 電腦輔助學習趨勢…">
            <a:extLst>
              <a:ext uri="{FF2B5EF4-FFF2-40B4-BE49-F238E27FC236}">
                <a16:creationId xmlns:a16="http://schemas.microsoft.com/office/drawing/2014/main" xmlns="" id="{E93D7DF6-4D8E-4919-2445-15D4F7B0C08D}"/>
              </a:ext>
            </a:extLst>
          </p:cNvPr>
          <p:cNvSpPr txBox="1">
            <a:spLocks/>
          </p:cNvSpPr>
          <p:nvPr/>
        </p:nvSpPr>
        <p:spPr>
          <a:xfrm>
            <a:off x="884493" y="998939"/>
            <a:ext cx="10123031" cy="633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演算法可用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文字敘述</a:t>
            </a:r>
            <a:r>
              <a:rPr lang="zh-TW" altLang="en-US" sz="36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、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流程圖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Calibri"/>
                <a:sym typeface="Calibri"/>
              </a:rPr>
              <a:t>或其他方式表示</a:t>
            </a:r>
            <a:endParaRPr lang="en-US" altLang="zh-TW" sz="36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solidFill>
                <a:srgbClr val="FF0000"/>
              </a:solidFill>
              <a:latin typeface="HEITI SC MEDIUM" pitchFamily="2" charset="-128"/>
              <a:ea typeface="HEITI SC MEDIUM" pitchFamily="2" charset="-128"/>
              <a:cs typeface="Calibri"/>
              <a:sym typeface="Calibri"/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F6DCCC00-FE88-609F-2C29-9BC1D1A89B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989"/>
          <a:stretch/>
        </p:blipFill>
        <p:spPr>
          <a:xfrm>
            <a:off x="1547447" y="1760594"/>
            <a:ext cx="4149968" cy="48673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7EC5D8B-BB07-D2B6-057C-8761668EF7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47"/>
          <a:stretch/>
        </p:blipFill>
        <p:spPr bwMode="auto">
          <a:xfrm>
            <a:off x="6189784" y="1738286"/>
            <a:ext cx="3133221" cy="479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746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報 告 大 綱">
            <a:extLst>
              <a:ext uri="{FF2B5EF4-FFF2-40B4-BE49-F238E27FC236}">
                <a16:creationId xmlns:a16="http://schemas.microsoft.com/office/drawing/2014/main" xmlns="" id="{E9BCA465-AA7B-4AF1-CDF4-40DC34C919BC}"/>
              </a:ext>
            </a:extLst>
          </p:cNvPr>
          <p:cNvSpPr txBox="1">
            <a:spLocks/>
          </p:cNvSpPr>
          <p:nvPr/>
        </p:nvSpPr>
        <p:spPr>
          <a:xfrm>
            <a:off x="2518213" y="-148022"/>
            <a:ext cx="3338577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演算法案例</a:t>
            </a:r>
          </a:p>
        </p:txBody>
      </p:sp>
      <p:sp>
        <p:nvSpPr>
          <p:cNvPr id="7" name="◎ 電腦輔助學習趨勢…">
            <a:extLst>
              <a:ext uri="{FF2B5EF4-FFF2-40B4-BE49-F238E27FC236}">
                <a16:creationId xmlns:a16="http://schemas.microsoft.com/office/drawing/2014/main" xmlns="" id="{10992A20-088C-2271-1910-C6EB00B08114}"/>
              </a:ext>
            </a:extLst>
          </p:cNvPr>
          <p:cNvSpPr txBox="1">
            <a:spLocks/>
          </p:cNvSpPr>
          <p:nvPr/>
        </p:nvSpPr>
        <p:spPr>
          <a:xfrm>
            <a:off x="381086" y="998939"/>
            <a:ext cx="11670273" cy="6231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solidFill>
                <a:srgbClr val="FF0000"/>
              </a:solidFill>
              <a:latin typeface="HEITI SC MEDIUM" pitchFamily="2" charset="-128"/>
              <a:ea typeface="HEITI SC MEDIUM" pitchFamily="2" charset="-128"/>
              <a:cs typeface="Calibri"/>
              <a:sym typeface="Calibri"/>
            </a:endParaRPr>
          </a:p>
        </p:txBody>
      </p:sp>
      <p:sp>
        <p:nvSpPr>
          <p:cNvPr id="10" name="Text Box 17">
            <a:extLst>
              <a:ext uri="{FF2B5EF4-FFF2-40B4-BE49-F238E27FC236}">
                <a16:creationId xmlns:a16="http://schemas.microsoft.com/office/drawing/2014/main" xmlns="" id="{8B7577CC-01DA-B361-7708-23C29504C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8230" y="66903"/>
            <a:ext cx="612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0"/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185</a:t>
            </a:r>
          </a:p>
        </p:txBody>
      </p:sp>
      <p:sp>
        <p:nvSpPr>
          <p:cNvPr id="4" name="◎ 電腦輔助學習趨勢…">
            <a:extLst>
              <a:ext uri="{FF2B5EF4-FFF2-40B4-BE49-F238E27FC236}">
                <a16:creationId xmlns:a16="http://schemas.microsoft.com/office/drawing/2014/main" xmlns="" id="{E93D7DF6-4D8E-4919-2445-15D4F7B0C08D}"/>
              </a:ext>
            </a:extLst>
          </p:cNvPr>
          <p:cNvSpPr txBox="1">
            <a:spLocks/>
          </p:cNvSpPr>
          <p:nvPr/>
        </p:nvSpPr>
        <p:spPr>
          <a:xfrm>
            <a:off x="560402" y="998939"/>
            <a:ext cx="11429828" cy="4195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 不同方法會產生不同成本：選擇交通方式時，需要同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時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考量時間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與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金錢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等成本。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 要前往</a:t>
            </a:r>
            <a:r>
              <a:rPr lang="zh-TW" altLang="en-US" sz="3600" b="1" u="sng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高雄衛武營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</a:t>
            </a:r>
            <a:r>
              <a:rPr lang="zh-TW" altLang="en-US" sz="3600" b="1" u="sng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阿顯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從臺北搭臺鐵到</a:t>
            </a:r>
            <a:r>
              <a:rPr lang="zh-TW" altLang="en-US" sz="3600" b="1" u="sng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新左營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，再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轉接駁車或租機車，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省車資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；</a:t>
            </a:r>
            <a:r>
              <a:rPr lang="zh-TW" altLang="en-US" sz="3600" b="1" u="sng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星兒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改搭高鐵並轉計程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 車，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省時間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。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lnSpc>
                <a:spcPct val="60000"/>
              </a:lnSpc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◼︎ 演算法除了能正確解決問題外，還需</a:t>
            </a:r>
            <a:r>
              <a:rPr lang="zh-TW" altLang="en-US" sz="36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比較效能</a:t>
            </a: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差異，</a:t>
            </a: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36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    才能挑選最適合的解法。</a:t>
            </a: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en-US" altLang="zh-TW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600" b="1" dirty="0">
              <a:solidFill>
                <a:srgbClr val="FF0000"/>
              </a:solidFill>
              <a:latin typeface="HEITI SC MEDIUM" pitchFamily="2" charset="-128"/>
              <a:ea typeface="HEITI SC MEDIUM" pitchFamily="2" charset="-128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3950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報 告 大 綱">
            <a:extLst>
              <a:ext uri="{FF2B5EF4-FFF2-40B4-BE49-F238E27FC236}">
                <a16:creationId xmlns:a16="http://schemas.microsoft.com/office/drawing/2014/main" xmlns="" id="{E9BCA465-AA7B-4AF1-CDF4-40DC34C919BC}"/>
              </a:ext>
            </a:extLst>
          </p:cNvPr>
          <p:cNvSpPr txBox="1">
            <a:spLocks/>
          </p:cNvSpPr>
          <p:nvPr/>
        </p:nvSpPr>
        <p:spPr>
          <a:xfrm>
            <a:off x="2782823" y="-117934"/>
            <a:ext cx="3338577" cy="983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演算法案例</a:t>
            </a:r>
          </a:p>
        </p:txBody>
      </p:sp>
      <p:sp>
        <p:nvSpPr>
          <p:cNvPr id="7" name="◎ 電腦輔助學習趨勢…">
            <a:extLst>
              <a:ext uri="{FF2B5EF4-FFF2-40B4-BE49-F238E27FC236}">
                <a16:creationId xmlns:a16="http://schemas.microsoft.com/office/drawing/2014/main" xmlns="" id="{10992A20-088C-2271-1910-C6EB00B08114}"/>
              </a:ext>
            </a:extLst>
          </p:cNvPr>
          <p:cNvSpPr txBox="1">
            <a:spLocks/>
          </p:cNvSpPr>
          <p:nvPr/>
        </p:nvSpPr>
        <p:spPr>
          <a:xfrm>
            <a:off x="381086" y="998939"/>
            <a:ext cx="11670273" cy="6231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-358775">
              <a:spcBef>
                <a:spcPts val="800"/>
              </a:spcBef>
              <a:buFont typeface="Arial" panose="020B0604020202020204" pitchFamily="34" charset="0"/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endParaRPr lang="zh-TW" altLang="en-US" sz="3200" b="1" dirty="0">
              <a:solidFill>
                <a:srgbClr val="FF0000"/>
              </a:solidFill>
              <a:latin typeface="HEITI SC MEDIUM" pitchFamily="2" charset="-128"/>
              <a:ea typeface="HEITI SC MEDIUM" pitchFamily="2" charset="-128"/>
              <a:cs typeface="Calibri"/>
              <a:sym typeface="Calibri"/>
            </a:endParaRPr>
          </a:p>
        </p:txBody>
      </p:sp>
      <p:sp>
        <p:nvSpPr>
          <p:cNvPr id="10" name="Text Box 17">
            <a:extLst>
              <a:ext uri="{FF2B5EF4-FFF2-40B4-BE49-F238E27FC236}">
                <a16:creationId xmlns:a16="http://schemas.microsoft.com/office/drawing/2014/main" xmlns="" id="{8B7577CC-01DA-B361-7708-23C29504C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8230" y="66903"/>
            <a:ext cx="612000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 anchorCtr="0"/>
          <a:lstStyle/>
          <a:p>
            <a:pPr algn="ctr">
              <a:spcBef>
                <a:spcPct val="50000"/>
              </a:spcBef>
              <a:defRPr/>
            </a:pPr>
            <a:r>
              <a:rPr lang="en-US" altLang="zh-TW" sz="2400" b="1" dirty="0">
                <a:solidFill>
                  <a:srgbClr val="000000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185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7B09710B-0EA4-D924-CC67-E6086FDBAF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" b="1"/>
          <a:stretch/>
        </p:blipFill>
        <p:spPr>
          <a:xfrm>
            <a:off x="635750" y="998939"/>
            <a:ext cx="6321293" cy="561908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A8BAABF3-7662-BE70-F45A-0095028B66AF}"/>
              </a:ext>
            </a:extLst>
          </p:cNvPr>
          <p:cNvSpPr/>
          <p:nvPr/>
        </p:nvSpPr>
        <p:spPr>
          <a:xfrm>
            <a:off x="9830766" y="5524038"/>
            <a:ext cx="2361234" cy="13466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/>
          </a:p>
        </p:txBody>
      </p:sp>
      <p:pic>
        <p:nvPicPr>
          <p:cNvPr id="2" name="圖片 1">
            <a:hlinkClick r:id="rId4"/>
            <a:extLst>
              <a:ext uri="{FF2B5EF4-FFF2-40B4-BE49-F238E27FC236}">
                <a16:creationId xmlns:a16="http://schemas.microsoft.com/office/drawing/2014/main" xmlns="" id="{09B1F859-1E8B-28F3-F995-3ADB66E78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" t="21407" r="4703" b="23062"/>
          <a:stretch>
            <a:fillRect/>
          </a:stretch>
        </p:blipFill>
        <p:spPr bwMode="auto">
          <a:xfrm>
            <a:off x="8675797" y="4179996"/>
            <a:ext cx="2189861" cy="134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◎ 電腦輔助學習趨勢…">
            <a:extLst>
              <a:ext uri="{FF2B5EF4-FFF2-40B4-BE49-F238E27FC236}">
                <a16:creationId xmlns:a16="http://schemas.microsoft.com/office/drawing/2014/main" xmlns="" id="{20B7EF45-18D7-2F21-C03A-576EAE57092D}"/>
              </a:ext>
            </a:extLst>
          </p:cNvPr>
          <p:cNvSpPr txBox="1">
            <a:spLocks/>
          </p:cNvSpPr>
          <p:nvPr/>
        </p:nvSpPr>
        <p:spPr>
          <a:xfrm>
            <a:off x="8963465" y="5642139"/>
            <a:ext cx="1902193" cy="369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7" indent="-358775">
              <a:spcBef>
                <a:spcPts val="800"/>
              </a:spcBef>
              <a:buNone/>
              <a:defRPr>
                <a:latin typeface="Arial Unicode MS"/>
                <a:ea typeface="Arial Unicode MS"/>
                <a:cs typeface="Arial Unicode MS"/>
                <a:sym typeface="Arial Unicode MS"/>
              </a:defRPr>
            </a:pPr>
            <a:r>
              <a:rPr lang="zh-TW" altLang="en-US" sz="2000" b="1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Arial Unicode MS"/>
                <a:sym typeface="Arial Unicode MS"/>
              </a:rPr>
              <a:t>什麼是演算法</a:t>
            </a:r>
            <a:endParaRPr lang="zh-TW" altLang="en-US" sz="2000" b="1" dirty="0">
              <a:solidFill>
                <a:srgbClr val="FF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 Unicode MS"/>
              <a:sym typeface="Arial Unicode MS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A75A5D84-1EC2-7291-C955-D238009F2B51}"/>
              </a:ext>
            </a:extLst>
          </p:cNvPr>
          <p:cNvSpPr txBox="1"/>
          <p:nvPr/>
        </p:nvSpPr>
        <p:spPr>
          <a:xfrm>
            <a:off x="9914562" y="25993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573D17BE-DE92-ECEF-6AD9-5E59CC1D9140}"/>
              </a:ext>
            </a:extLst>
          </p:cNvPr>
          <p:cNvSpPr txBox="1"/>
          <p:nvPr/>
        </p:nvSpPr>
        <p:spPr>
          <a:xfrm>
            <a:off x="6000108" y="-9863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976968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7794</TotalTime>
  <Words>220</Words>
  <Application>Microsoft Office PowerPoint</Application>
  <PresentationFormat>寬螢幕</PresentationFormat>
  <Paragraphs>43</Paragraphs>
  <Slides>6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Arial Unicode MS</vt:lpstr>
      <vt:lpstr>HEITI SC MEDIUM</vt:lpstr>
      <vt:lpstr>微軟正黑體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HanLin</dc:creator>
  <cp:lastModifiedBy>呂唯楨</cp:lastModifiedBy>
  <cp:revision>218</cp:revision>
  <dcterms:created xsi:type="dcterms:W3CDTF">2024-04-09T07:17:08Z</dcterms:created>
  <dcterms:modified xsi:type="dcterms:W3CDTF">2025-12-30T07:25:47Z</dcterms:modified>
</cp:coreProperties>
</file>